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Oswald SemiBold" panose="020B0604020202020204" charset="-18"/>
      <p:regular r:id="rId15"/>
      <p:bold r:id="rId16"/>
    </p:embeddedFont>
    <p:embeddedFont>
      <p:font typeface="Pacifico" panose="020B0604020202020204" charset="-18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811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9aa2967fd5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9aa2967fd5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9aa2967fd5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9aa2967fd5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9aa2967fd5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9aa2967fd5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9aa2967fd5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9aa2967fd5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9aa2967fd5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9aa2967fd5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9aa2967fd5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9aa2967fd5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9aa2967fd5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9aa2967fd5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9aa2967fd5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9aa2967fd5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9aa2967fd5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9aa2967fd5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9aa2967fd5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9aa2967fd5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14" y="139613"/>
            <a:ext cx="8500942" cy="486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811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" sz="4200">
                <a:latin typeface="Times New Roman"/>
                <a:ea typeface="Times New Roman"/>
                <a:cs typeface="Times New Roman"/>
                <a:sym typeface="Times New Roman"/>
              </a:rPr>
              <a:t>Protection of nature in Germany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420">
                <a:latin typeface="Oswald SemiBold"/>
                <a:ea typeface="Oswald SemiBold"/>
                <a:cs typeface="Oswald SemiBold"/>
                <a:sym typeface="Oswald SemiBold"/>
              </a:rPr>
              <a:t>Introduction</a:t>
            </a:r>
            <a:endParaRPr sz="34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nature protection is about making sure people do not ruin the nature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the main purpose is to protect animals and plants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keeping the rivers and forests clean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reducing pollution and the destruction of natural areas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925546" y="2499150"/>
            <a:ext cx="2753974" cy="2301974"/>
          </a:xfrm>
          <a:prstGeom prst="rect">
            <a:avLst/>
          </a:prstGeom>
          <a:noFill/>
          <a:ln>
            <a:noFill/>
          </a:ln>
          <a:effectLst>
            <a:outerShdw blurRad="1428750" dist="952500" dir="2154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0501" y="2571750"/>
            <a:ext cx="2441500" cy="256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5" y="4932245"/>
            <a:ext cx="211250" cy="21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320">
                <a:latin typeface="Oswald SemiBold"/>
                <a:ea typeface="Oswald SemiBold"/>
                <a:cs typeface="Oswald SemiBold"/>
                <a:sym typeface="Oswald SemiBold"/>
              </a:rPr>
              <a:t>Types of protected areas</a:t>
            </a:r>
            <a:endParaRPr sz="33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National parks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Biosphere reserves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LSG (Landschaftsschutzgebiete) - CHKO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Nature parks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879" y="2775726"/>
            <a:ext cx="2147125" cy="214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3675" y="2440650"/>
            <a:ext cx="3892051" cy="2594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220">
                <a:latin typeface="Oswald SemiBold"/>
                <a:ea typeface="Oswald SemiBold"/>
                <a:cs typeface="Oswald SemiBold"/>
                <a:sym typeface="Oswald SemiBold"/>
              </a:rPr>
              <a:t>National parks</a:t>
            </a:r>
            <a:endParaRPr sz="32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78" name="Google Shape;7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16 national parks in all of Germany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total area of 1 050 442 hectares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Bavarian forest is the oldest NP (1970)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Schleswig-Holstein Wadden Sea is the biggest (441 500 hectares)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925" y="2833525"/>
            <a:ext cx="3687075" cy="207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0875" y="2705125"/>
            <a:ext cx="1698951" cy="226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520">
                <a:latin typeface="Oswald SemiBold"/>
                <a:ea typeface="Oswald SemiBold"/>
                <a:cs typeface="Oswald SemiBold"/>
                <a:sym typeface="Oswald SemiBold"/>
              </a:rPr>
              <a:t>Protection of NP</a:t>
            </a:r>
            <a:endParaRPr sz="35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it is forbidden to harvest wood, pick up plants and hunt animals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banned to camp and make fires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hiking is allowed only on special routes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villages in NP are not included in the NP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071" y="2571746"/>
            <a:ext cx="3823675" cy="245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9350" y="2571750"/>
            <a:ext cx="2455850" cy="245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420">
                <a:latin typeface="Oswald SemiBold"/>
                <a:ea typeface="Oswald SemiBold"/>
                <a:cs typeface="Oswald SemiBold"/>
                <a:sym typeface="Oswald SemiBold"/>
              </a:rPr>
              <a:t>German national parks</a:t>
            </a:r>
            <a:endParaRPr sz="34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375" y="0"/>
            <a:ext cx="385763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750" y="1403350"/>
            <a:ext cx="5043350" cy="33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520">
                <a:latin typeface="Oswald SemiBold"/>
                <a:ea typeface="Oswald SemiBold"/>
                <a:cs typeface="Oswald SemiBold"/>
                <a:sym typeface="Oswald SemiBold"/>
              </a:rPr>
              <a:t>Biosphere reserves</a:t>
            </a:r>
            <a:endParaRPr sz="35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they are part of the UNESCO program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17 BR in Germany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some NP are part of the Biosphere 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cs">
                <a:solidFill>
                  <a:schemeClr val="dk1"/>
                </a:solidFill>
              </a:rPr>
              <a:t>reserves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03" name="Google Shape;10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523" y="20275"/>
            <a:ext cx="4223476" cy="510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920">
                <a:latin typeface="Oswald SemiBold"/>
                <a:ea typeface="Oswald SemiBold"/>
                <a:cs typeface="Oswald SemiBold"/>
                <a:sym typeface="Oswald SemiBold"/>
              </a:rPr>
              <a:t>LSG</a:t>
            </a:r>
            <a:endParaRPr sz="39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the rules are less strict than in NP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they are basic parts of german nature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agriculture and forestry are allowed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throwing out trash and building houses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cs">
                <a:solidFill>
                  <a:schemeClr val="dk1"/>
                </a:solidFill>
              </a:rPr>
              <a:t>is forbidden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4247" y="2231925"/>
            <a:ext cx="4037051" cy="261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620">
                <a:latin typeface="Oswald SemiBold"/>
                <a:ea typeface="Oswald SemiBold"/>
                <a:cs typeface="Oswald SemiBold"/>
                <a:sym typeface="Oswald SemiBold"/>
              </a:rPr>
              <a:t>Nature parks</a:t>
            </a:r>
            <a:endParaRPr sz="36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16" name="Google Shape;116;p21"/>
          <p:cNvSpPr txBox="1">
            <a:spLocks noGrp="1"/>
          </p:cNvSpPr>
          <p:nvPr>
            <p:ph type="body" idx="1"/>
          </p:nvPr>
        </p:nvSpPr>
        <p:spPr>
          <a:xfrm>
            <a:off x="242875" y="11623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big protected areas similar to NP but less 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>
                <a:solidFill>
                  <a:schemeClr val="dk1"/>
                </a:solidFill>
              </a:rPr>
              <a:t>strict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agriculture, forestry and tourism are allowed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buildings, pollution or industrial impact are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>
                <a:solidFill>
                  <a:schemeClr val="dk1"/>
                </a:solidFill>
              </a:rPr>
              <a:t>prohibited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5127" y="0"/>
            <a:ext cx="384887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3420">
                <a:latin typeface="Oswald SemiBold"/>
                <a:ea typeface="Oswald SemiBold"/>
                <a:cs typeface="Oswald SemiBold"/>
                <a:sym typeface="Oswald SemiBold"/>
              </a:rPr>
              <a:t>Protection of nature in Aachen</a:t>
            </a:r>
            <a:endParaRPr sz="3420">
              <a:latin typeface="Oswald SemiBold"/>
              <a:ea typeface="Oswald SemiBold"/>
              <a:cs typeface="Oswald SemiBold"/>
              <a:sym typeface="Oswald SemiBold"/>
            </a:endParaRPr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Aachener Wald - right next to Aachen (some small LSG zones)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cs">
                <a:solidFill>
                  <a:schemeClr val="dk1"/>
                </a:solidFill>
              </a:rPr>
              <a:t>Naturpark Hohes Venn-Eifel - closest big protected area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cs">
                <a:solidFill>
                  <a:schemeClr val="dk1"/>
                </a:solidFill>
              </a:rPr>
              <a:t>15-30 minutes from Aachen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24" name="Google Shape;12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7547" y="2019600"/>
            <a:ext cx="4384599" cy="292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175" y="2363650"/>
            <a:ext cx="3865574" cy="2578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1098225" y="442450"/>
            <a:ext cx="7249200" cy="5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cs" sz="4111"/>
              <a:t>Thank you for your attention</a:t>
            </a:r>
            <a:endParaRPr sz="4111"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23305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65760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cs" sz="2100">
                <a:solidFill>
                  <a:schemeClr val="dk1"/>
                </a:solidFill>
                <a:latin typeface="Pacifico"/>
                <a:ea typeface="Pacifico"/>
                <a:cs typeface="Pacifico"/>
                <a:sym typeface="Pacifico"/>
              </a:rPr>
              <a:t>Danke!!!</a:t>
            </a:r>
            <a:endParaRPr sz="2100">
              <a:solidFill>
                <a:schemeClr val="dk1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6226" y="1667500"/>
            <a:ext cx="3476000" cy="34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050" y="2497400"/>
            <a:ext cx="2361600" cy="15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53800" y="2497412"/>
            <a:ext cx="2099850" cy="167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</Words>
  <Application>Microsoft Office PowerPoint</Application>
  <PresentationFormat>Předvádění na obrazovce (16:9)</PresentationFormat>
  <Paragraphs>45</Paragraphs>
  <Slides>12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Times New Roman</vt:lpstr>
      <vt:lpstr>Oswald SemiBold</vt:lpstr>
      <vt:lpstr>Pacifico</vt:lpstr>
      <vt:lpstr>Arial</vt:lpstr>
      <vt:lpstr>Simple Dark</vt:lpstr>
      <vt:lpstr>Prezentace aplikace PowerPoint</vt:lpstr>
      <vt:lpstr>Protection of nature in Germany</vt:lpstr>
      <vt:lpstr>Introduction</vt:lpstr>
      <vt:lpstr>Types of protected areas</vt:lpstr>
      <vt:lpstr>National parks</vt:lpstr>
      <vt:lpstr>Protection of NP</vt:lpstr>
      <vt:lpstr>German national parks</vt:lpstr>
      <vt:lpstr>Biosphere reserves</vt:lpstr>
      <vt:lpstr>LSG</vt:lpstr>
      <vt:lpstr>Nature parks</vt:lpstr>
      <vt:lpstr>Protection of nature in Aachen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Pospíšil Tomáš</dc:creator>
  <cp:lastModifiedBy>Pospíšil Tomáš</cp:lastModifiedBy>
  <cp:revision>1</cp:revision>
  <dcterms:modified xsi:type="dcterms:W3CDTF">2026-10-02T10:44:21Z</dcterms:modified>
</cp:coreProperties>
</file>