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29" r:id="rId5"/>
    <p:sldId id="300" r:id="rId6"/>
    <p:sldId id="310" r:id="rId7"/>
    <p:sldId id="313" r:id="rId8"/>
    <p:sldId id="312" r:id="rId9"/>
    <p:sldId id="311" r:id="rId10"/>
    <p:sldId id="314" r:id="rId11"/>
    <p:sldId id="315" r:id="rId12"/>
    <p:sldId id="328" r:id="rId13"/>
    <p:sldId id="307" r:id="rId14"/>
    <p:sldId id="304" r:id="rId15"/>
    <p:sldId id="308" r:id="rId16"/>
    <p:sldId id="303" r:id="rId17"/>
    <p:sldId id="309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06" r:id="rId31"/>
    <p:sldId id="30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ABB280-B2E2-AC5D-0093-DC3019573261}" v="1" dt="2026-04-21T16:29:37.430"/>
    <p1510:client id="{08247E95-0F2C-9859-6826-158EF8CC3E3B}" v="115" dt="2026-04-20T14:05:56.982"/>
    <p1510:client id="{2B6370C3-CA53-7196-9A49-D34E339833FE}" v="206" dt="2026-04-21T19:00:15.202"/>
    <p1510:client id="{6194AB07-15EE-6844-20B7-C7C4FC735899}" v="30" dt="2026-04-20T18:56:29.463"/>
    <p1510:client id="{76B3BA3E-1B8C-5DFA-2A0C-6ECF0F2B7403}" v="202" dt="2026-04-21T13:37:21.317"/>
    <p1510:client id="{B664A831-94CF-AFBB-F7C5-97A6E106DE20}" v="144" dt="2026-04-21T17:08:57.146"/>
    <p1510:client id="{BA1DBD63-F307-4937-7FEE-D0FE660D28EA}" v="1" dt="2026-04-20T17:18:52.440"/>
    <p1510:client id="{D2447F08-C8B4-CE9E-03D6-FB609126CE22}" v="204" dt="2026-04-21T17:28:03.988"/>
    <p1510:client id="{F71F7185-32FF-A7FF-B44F-64DE0B13A3BA}" v="948" dt="2026-04-20T19:40:25.609"/>
  </p1510:revLst>
</p1510:revInfo>
</file>

<file path=ppt/tableStyles.xml><?xml version="1.0" encoding="utf-8"?>
<a:tblStyleLst xmlns:a="http://schemas.openxmlformats.org/drawingml/2006/main" def="{C083E6E3-FA7D-4D7B-A595-EF9225AFEA82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8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712B4-1AE0-734B-BD0B-ED5EB8FC3B80}" type="datetime1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Add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09567-0710-7949-BFB0-34B4188750EB}" type="datetime1">
              <a:rPr lang="en-US" noProof="0" smtClean="0"/>
              <a:t>10/2/2026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noProof="0"/>
              <a:t>Add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89336" cy="3383280"/>
          </a:xfrm>
        </p:spPr>
        <p:txBody>
          <a:bodyPr lIns="91440" tIns="45720" rIns="91440" bIns="45720" anchor="t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9FF1EC-CF79-CED7-3907-6CC3EC921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9048" y="4718304"/>
            <a:ext cx="5367528" cy="1371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D2B87EC-C19D-D312-C5D1-68C7B3D3F34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l="-577" r="47068" b="26177"/>
          <a:stretch/>
        </p:blipFill>
        <p:spPr>
          <a:xfrm rot="5400000" flipH="1" flipV="1">
            <a:off x="8037001" y="-183083"/>
            <a:ext cx="3971922" cy="433808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A27C1C0-4175-DDF3-7F04-05A1FF4F83E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-1" t="1" r="26660" b="31913"/>
          <a:stretch/>
        </p:blipFill>
        <p:spPr>
          <a:xfrm flipH="1">
            <a:off x="-2" y="2786671"/>
            <a:ext cx="2626743" cy="40713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F59A96A-1EEC-D106-BC8B-FBC3D022D6C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49606"/>
          <a:stretch/>
        </p:blipFill>
        <p:spPr>
          <a:xfrm flipH="1">
            <a:off x="1634272" y="4519948"/>
            <a:ext cx="3527989" cy="233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8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</a:t>
            </a:r>
          </a:p>
        </p:txBody>
      </p:sp>
    </p:spTree>
    <p:extLst>
      <p:ext uri="{BB962C8B-B14F-4D97-AF65-F5344CB8AC3E}">
        <p14:creationId xmlns:p14="http://schemas.microsoft.com/office/powerpoint/2010/main" val="305501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040" y="996696"/>
            <a:ext cx="6528816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3C7080A-051C-2507-F252-F683464301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96950"/>
            <a:ext cx="3971925" cy="5857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19472" y="2130552"/>
            <a:ext cx="6510528" cy="3959352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/>
            </a:lvl1pPr>
          </a:lstStyle>
          <a:p>
            <a:fld id="{19B51A1E-902D-48AF-9020-955120F399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27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1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1691640"/>
            <a:ext cx="7708392" cy="2916936"/>
          </a:xfrm>
        </p:spPr>
        <p:txBody>
          <a:bodyPr lIns="91440" tIns="45720" rIns="91440" bIns="45720"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9FF1EC-CF79-CED7-3907-6CC3EC921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5296" y="5001768"/>
            <a:ext cx="7251192" cy="1088136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DBCB114-3994-3B78-91C3-3970219AB03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-15397" b="35439"/>
          <a:stretch/>
        </p:blipFill>
        <p:spPr>
          <a:xfrm rot="16200000">
            <a:off x="8573175" y="595473"/>
            <a:ext cx="3527989" cy="370966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954D399-E3CD-888F-FCF9-DA0F34C6439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5157" b="13214"/>
          <a:stretch/>
        </p:blipFill>
        <p:spPr>
          <a:xfrm>
            <a:off x="8329613" y="3429000"/>
            <a:ext cx="3862387" cy="3429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CC75E85-8A16-65D2-BB9D-7966D18A9C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" r="47260" b="26651"/>
          <a:stretch/>
        </p:blipFill>
        <p:spPr>
          <a:xfrm rot="16200000" flipV="1">
            <a:off x="197728" y="-197735"/>
            <a:ext cx="3914776" cy="431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8096" y="2130552"/>
            <a:ext cx="4910328" cy="395935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9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996696"/>
            <a:ext cx="5641848" cy="4855464"/>
          </a:xfrm>
        </p:spPr>
        <p:txBody>
          <a:bodyPr lIns="91440" tIns="45720" rIns="91440" bIns="45720"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7" name="Picture Placeholder 926">
            <a:extLst>
              <a:ext uri="{FF2B5EF4-FFF2-40B4-BE49-F238E27FC236}">
                <a16:creationId xmlns:a16="http://schemas.microsoft.com/office/drawing/2014/main" id="{E0D9F5FD-31A3-F83E-0559-2C0434E004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0"/>
            <a:ext cx="3971925" cy="5857875"/>
          </a:xfrm>
          <a:custGeom>
            <a:avLst/>
            <a:gdLst>
              <a:gd name="connsiteX0" fmla="*/ 0 w 3971925"/>
              <a:gd name="connsiteY0" fmla="*/ 0 h 5857875"/>
              <a:gd name="connsiteX1" fmla="*/ 3971925 w 3971925"/>
              <a:gd name="connsiteY1" fmla="*/ 0 h 5857875"/>
              <a:gd name="connsiteX2" fmla="*/ 3971925 w 3971925"/>
              <a:gd name="connsiteY2" fmla="*/ 5857875 h 5857875"/>
              <a:gd name="connsiteX3" fmla="*/ 1972187 w 3971925"/>
              <a:gd name="connsiteY3" fmla="*/ 5857875 h 5857875"/>
              <a:gd name="connsiteX4" fmla="*/ 1978760 w 3971925"/>
              <a:gd name="connsiteY4" fmla="*/ 5848548 h 5857875"/>
              <a:gd name="connsiteX5" fmla="*/ 2015275 w 3971925"/>
              <a:gd name="connsiteY5" fmla="*/ 5713664 h 5857875"/>
              <a:gd name="connsiteX6" fmla="*/ 2015275 w 3971925"/>
              <a:gd name="connsiteY6" fmla="*/ 5713663 h 5857875"/>
              <a:gd name="connsiteX7" fmla="*/ 2010932 w 3971925"/>
              <a:gd name="connsiteY7" fmla="*/ 5713083 h 5857875"/>
              <a:gd name="connsiteX8" fmla="*/ 2010064 w 3971925"/>
              <a:gd name="connsiteY8" fmla="*/ 5713083 h 5857875"/>
              <a:gd name="connsiteX9" fmla="*/ 1871116 w 3971925"/>
              <a:gd name="connsiteY9" fmla="*/ 5759476 h 5857875"/>
              <a:gd name="connsiteX10" fmla="*/ 1753300 w 3971925"/>
              <a:gd name="connsiteY10" fmla="*/ 5793691 h 5857875"/>
              <a:gd name="connsiteX11" fmla="*/ 1717404 w 3971925"/>
              <a:gd name="connsiteY11" fmla="*/ 5835082 h 5857875"/>
              <a:gd name="connsiteX12" fmla="*/ 1704691 w 3971925"/>
              <a:gd name="connsiteY12" fmla="*/ 5857875 h 5857875"/>
              <a:gd name="connsiteX13" fmla="*/ 0 w 3971925"/>
              <a:gd name="connsiteY13" fmla="*/ 5857875 h 585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71925" h="5857875">
                <a:moveTo>
                  <a:pt x="0" y="0"/>
                </a:moveTo>
                <a:lnTo>
                  <a:pt x="3971925" y="0"/>
                </a:lnTo>
                <a:lnTo>
                  <a:pt x="3971925" y="5857875"/>
                </a:lnTo>
                <a:lnTo>
                  <a:pt x="1972187" y="5857875"/>
                </a:lnTo>
                <a:lnTo>
                  <a:pt x="1978760" y="5848548"/>
                </a:lnTo>
                <a:cubicBezTo>
                  <a:pt x="2003551" y="5807990"/>
                  <a:pt x="2018531" y="5763681"/>
                  <a:pt x="2015275" y="5713664"/>
                </a:cubicBezTo>
                <a:lnTo>
                  <a:pt x="2015275" y="5713663"/>
                </a:lnTo>
                <a:cubicBezTo>
                  <a:pt x="2015275" y="5711343"/>
                  <a:pt x="2011801" y="5711343"/>
                  <a:pt x="2010932" y="5713083"/>
                </a:cubicBezTo>
                <a:cubicBezTo>
                  <a:pt x="2010643" y="5713083"/>
                  <a:pt x="2010354" y="5713083"/>
                  <a:pt x="2010064" y="5713083"/>
                </a:cubicBezTo>
                <a:cubicBezTo>
                  <a:pt x="1966643" y="5741499"/>
                  <a:pt x="1921774" y="5751937"/>
                  <a:pt x="1871116" y="5759476"/>
                </a:cubicBezTo>
                <a:cubicBezTo>
                  <a:pt x="1832326" y="5765275"/>
                  <a:pt x="1786010" y="5769045"/>
                  <a:pt x="1753300" y="5793691"/>
                </a:cubicBezTo>
                <a:cubicBezTo>
                  <a:pt x="1738970" y="5804419"/>
                  <a:pt x="1727463" y="5819134"/>
                  <a:pt x="1717404" y="5835082"/>
                </a:cubicBezTo>
                <a:lnTo>
                  <a:pt x="1704691" y="5857875"/>
                </a:lnTo>
                <a:lnTo>
                  <a:pt x="0" y="58578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E730C61-B0A5-15E4-EBDC-4DAA74F0270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l="21652" b="34005"/>
          <a:stretch/>
        </p:blipFill>
        <p:spPr>
          <a:xfrm rot="5400000" flipH="1" flipV="1">
            <a:off x="9278992" y="3944992"/>
            <a:ext cx="2764120" cy="3061895"/>
          </a:xfrm>
          <a:prstGeom prst="rect">
            <a:avLst/>
          </a:prstGeom>
        </p:spPr>
      </p:pic>
      <p:pic>
        <p:nvPicPr>
          <p:cNvPr id="876" name="Graphic 875">
            <a:extLst>
              <a:ext uri="{FF2B5EF4-FFF2-40B4-BE49-F238E27FC236}">
                <a16:creationId xmlns:a16="http://schemas.microsoft.com/office/drawing/2014/main" id="{1AD600CE-8F3B-12A6-46EE-EFDBB7A1BB9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53805" b="26651"/>
          <a:stretch/>
        </p:blipFill>
        <p:spPr>
          <a:xfrm rot="5400000">
            <a:off x="440621" y="2988379"/>
            <a:ext cx="3428999" cy="431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1153E704-93AB-7E5D-6EB0-56FA23E7BC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130552"/>
            <a:ext cx="5641848" cy="39593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02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88B6212-D12B-E47E-327B-D1DDE7D713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8096" y="2130552"/>
            <a:ext cx="4910328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88B6212-D12B-E47E-327B-D1DDE7D713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8096" y="2130552"/>
            <a:ext cx="4206240" cy="3959352"/>
          </a:xfrm>
        </p:spPr>
        <p:txBody>
          <a:bodyPr anchor="t"/>
          <a:lstStyle>
            <a:lvl1pPr marL="347472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13832" y="2176272"/>
            <a:ext cx="5907024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39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8096" y="2176272"/>
            <a:ext cx="10652760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1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8668512" cy="2432304"/>
          </a:xfrm>
        </p:spPr>
        <p:txBody>
          <a:bodyPr lIns="91440" tIns="45720" rIns="91440" bIns="45720" anchor="t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9FF1EC-CF79-CED7-3907-6CC3EC921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9048" y="3429000"/>
            <a:ext cx="5340096" cy="2660904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291867A-07AF-138A-AC57-59D328A6095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l="-122" r="19404" b="26232"/>
          <a:stretch/>
        </p:blipFill>
        <p:spPr>
          <a:xfrm rot="5400000" flipH="1" flipV="1">
            <a:off x="8651875" y="625473"/>
            <a:ext cx="4165601" cy="291465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F7C5AD9-C0FD-61EF-DDC7-8F470141994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533" t="-8495" r="43883" b="25558"/>
          <a:stretch/>
        </p:blipFill>
        <p:spPr>
          <a:xfrm>
            <a:off x="10201275" y="1898651"/>
            <a:ext cx="1990725" cy="495934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398A539-AF73-E115-3EDF-231BC59E68D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027" t="1169" r="27094" b="32980"/>
          <a:stretch/>
        </p:blipFill>
        <p:spPr>
          <a:xfrm rot="10800000" flipV="1">
            <a:off x="-1" y="2988379"/>
            <a:ext cx="5335584" cy="38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6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096" y="2450591"/>
            <a:ext cx="10652761" cy="3487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00800"/>
            <a:ext cx="457200" cy="457200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lang="en-US" sz="1200" b="1" i="0" smtClean="0">
                <a:solidFill>
                  <a:schemeClr val="accent3"/>
                </a:solidFill>
                <a:latin typeface="+mn-lt"/>
              </a:defRPr>
            </a:lvl1pPr>
          </a:lstStyle>
          <a:p>
            <a:fld id="{19B51A1E-902D-48AF-9020-955120F399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E99AD-9348-1084-6E11-26968BDE3782}"/>
              </a:ext>
            </a:extLst>
          </p:cNvPr>
          <p:cNvSpPr txBox="1"/>
          <p:nvPr userDrawn="1"/>
        </p:nvSpPr>
        <p:spPr>
          <a:xfrm>
            <a:off x="11741419" y="-1537"/>
            <a:ext cx="4572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0">
                <a:solidFill>
                  <a:schemeClr val="accent3"/>
                </a:solidFill>
                <a:latin typeface="+mn-lt"/>
                <a:ea typeface="BIZ UDPGothic" panose="020B0400000000000000" pitchFamily="34" charset="-128"/>
              </a:rPr>
              <a:t>*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2047422-8CC9-77AE-C87B-852011B8253E}"/>
              </a:ext>
            </a:extLst>
          </p:cNvPr>
          <p:cNvCxnSpPr>
            <a:cxnSpLocks/>
          </p:cNvCxnSpPr>
          <p:nvPr userDrawn="1"/>
        </p:nvCxnSpPr>
        <p:spPr>
          <a:xfrm>
            <a:off x="0" y="457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C25401-8B16-54B2-8DFB-324B1C3F7DD3}"/>
              </a:ext>
            </a:extLst>
          </p:cNvPr>
          <p:cNvCxnSpPr>
            <a:cxnSpLocks/>
          </p:cNvCxnSpPr>
          <p:nvPr userDrawn="1"/>
        </p:nvCxnSpPr>
        <p:spPr>
          <a:xfrm>
            <a:off x="11734800" y="0"/>
            <a:ext cx="0" cy="6858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702C82C-C24B-9094-A3C6-7670E28B8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8991601" y="3200399"/>
            <a:ext cx="5943596" cy="457199"/>
          </a:xfrm>
          <a:prstGeom prst="rect">
            <a:avLst/>
          </a:prstGeom>
        </p:spPr>
        <p:txBody>
          <a:bodyPr anchor="ctr"/>
          <a:lstStyle>
            <a:lvl1pPr algn="ctr">
              <a:defRPr sz="1200" b="1" i="0" spc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Add Footer</a:t>
            </a:r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000" b="1" kern="1200" spc="-150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2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8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4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invaznidruhy.aopk.gov.cz/invazni-zivocichove" TargetMode="External"/><Relationship Id="rId2" Type="http://schemas.openxmlformats.org/officeDocument/2006/relationships/hyperlink" Target="http://www.sagittaria.cz/cs/prehled-druh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umprirody.cz/dum-prirody-litovelskeho-pomoravi/novinky/stopovani-chlupatych-vetrelc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38" y="368542"/>
            <a:ext cx="10531506" cy="603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6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40570-13B1-E20C-28EA-4514891D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89336" cy="3383280"/>
          </a:xfrm>
        </p:spPr>
        <p:txBody>
          <a:bodyPr/>
          <a:lstStyle/>
          <a:p>
            <a:r>
              <a:rPr lang="en-US">
                <a:ea typeface="Batang"/>
              </a:rPr>
              <a:t>Invasive species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97285-76D8-7E4B-5301-2C5C7F50D0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9048" y="4718304"/>
            <a:ext cx="5367528" cy="1371600"/>
          </a:xfrm>
        </p:spPr>
        <p:txBody>
          <a:bodyPr/>
          <a:lstStyle/>
          <a:p>
            <a:r>
              <a:rPr lang="en-US" err="1">
                <a:ea typeface="Batang"/>
              </a:rPr>
              <a:t>Dospivová</a:t>
            </a:r>
            <a:r>
              <a:rPr lang="en-US">
                <a:ea typeface="Batang"/>
              </a:rPr>
              <a:t>, Dvořák, </a:t>
            </a:r>
            <a:r>
              <a:rPr lang="en-US" err="1">
                <a:ea typeface="Batang"/>
              </a:rPr>
              <a:t>Kaňák</a:t>
            </a:r>
            <a:r>
              <a:rPr lang="en-US">
                <a:ea typeface="Batang"/>
              </a:rPr>
              <a:t>, Mettler</a:t>
            </a:r>
            <a:endParaRPr lang="en-US"/>
          </a:p>
        </p:txBody>
      </p:sp>
      <p:pic>
        <p:nvPicPr>
          <p:cNvPr id="4" name="Picture 3" descr="Invasion Planet Earth (2019) | ČSFD.cz">
            <a:extLst>
              <a:ext uri="{FF2B5EF4-FFF2-40B4-BE49-F238E27FC236}">
                <a16:creationId xmlns:a16="http://schemas.microsoft.com/office/drawing/2014/main" id="{7C7ADCFF-3300-EEB2-9B29-C331EE3F9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60000">
            <a:off x="6323855" y="1258439"/>
            <a:ext cx="2545072" cy="38217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68343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FFF9A-0D5D-7526-6977-CD2C6ACF7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0" err="1">
                <a:solidFill>
                  <a:srgbClr val="1E2D06"/>
                </a:solidFill>
                <a:latin typeface="Batang"/>
                <a:ea typeface="Batang"/>
              </a:rPr>
              <a:t>křídlatka</a:t>
            </a:r>
            <a:r>
              <a:rPr lang="en-US" sz="2800" b="0">
                <a:solidFill>
                  <a:srgbClr val="1E2D06"/>
                </a:solidFill>
                <a:latin typeface="Batang"/>
                <a:ea typeface="Batang"/>
              </a:rPr>
              <a:t> </a:t>
            </a:r>
            <a:r>
              <a:rPr lang="en-US" sz="2800" b="0" err="1">
                <a:solidFill>
                  <a:srgbClr val="1E2D06"/>
                </a:solidFill>
                <a:latin typeface="Batang"/>
                <a:ea typeface="Batang"/>
              </a:rPr>
              <a:t>japonská</a:t>
            </a:r>
            <a:endParaRPr lang="en-US" sz="2800" b="0" err="1">
              <a:solidFill>
                <a:schemeClr val="tx1"/>
              </a:solidFill>
              <a:latin typeface="Batang"/>
              <a:ea typeface="Batang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B43E6-1D5F-E786-0F9A-DDB9E1E64F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59373B-6E18-AF41-7466-4DEE3DDCB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0" y="195384"/>
            <a:ext cx="1690077" cy="171938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086B6A-1039-E3F1-1D14-7997A4670EA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Height about 2 meters or less</a:t>
            </a:r>
            <a:endParaRPr lang="en-US">
              <a:solidFill>
                <a:srgbClr val="000000"/>
              </a:solidFill>
              <a:ea typeface="Batang"/>
            </a:endParaRP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has a habit of growing in large packs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Its origins trace back to North eastern Asia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was used as a flower for parks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Even a small piece can grow into a full plant 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has a large root system       makes it very difficult to get rid of</a:t>
            </a:r>
          </a:p>
          <a:p>
            <a:pPr marL="347345" indent="-347345">
              <a:buFont typeface="Arial"/>
              <a:buChar char="•"/>
            </a:pPr>
            <a:endParaRPr lang="en-US">
              <a:ea typeface="Batang"/>
            </a:endParaRPr>
          </a:p>
          <a:p>
            <a:pPr marL="347345" indent="-347345">
              <a:buFont typeface="Arial"/>
              <a:buChar char="•"/>
            </a:pPr>
            <a:endParaRPr lang="en-US">
              <a:ea typeface="Batang"/>
            </a:endParaRPr>
          </a:p>
          <a:p>
            <a:pPr marL="347345" indent="-347345">
              <a:buFont typeface="Arial"/>
              <a:buChar char="•"/>
            </a:pPr>
            <a:endParaRPr lang="en-US">
              <a:ea typeface="Batang"/>
            </a:endParaRPr>
          </a:p>
          <a:p>
            <a:endParaRPr lang="en-US">
              <a:ea typeface="Batang"/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AAE1F22-7F1E-526C-642C-6ECA9F9A07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839" b="839"/>
          <a:stretch/>
        </p:blipFill>
        <p:spPr>
          <a:xfrm rot="1140000">
            <a:off x="7569129" y="-75583"/>
            <a:ext cx="1744541" cy="2057645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78D9D9E-9E6D-AA23-8F9B-0BE1C58D7BD9}"/>
              </a:ext>
            </a:extLst>
          </p:cNvPr>
          <p:cNvSpPr/>
          <p:nvPr/>
        </p:nvSpPr>
        <p:spPr>
          <a:xfrm>
            <a:off x="8361720" y="4104991"/>
            <a:ext cx="441100" cy="289248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5BE7A6-7257-DBBF-920A-0D6020CE5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16" y="996462"/>
            <a:ext cx="3692771" cy="516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1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1A75-ABF4-2D54-3C6C-1FC1D2664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a typeface="Batang"/>
              </a:rPr>
              <a:t>Photos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164595F-53D0-F3BC-D2CE-3957EB6D61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7466" r="27466"/>
          <a:stretch/>
        </p:blipFill>
        <p:spPr>
          <a:xfrm>
            <a:off x="383117" y="1145117"/>
            <a:ext cx="2818342" cy="4164542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04A214-F710-FCB2-607D-D5D0BAFC1F4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3368536" y="2437469"/>
            <a:ext cx="3029566" cy="39593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CABCAD-831D-4AF9-D417-BA4593E78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084A4-E771-D5FF-17CA-C3D5E8C9C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021" y="737658"/>
            <a:ext cx="4482042" cy="340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30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EE050490-B675-63B5-169C-D23AA6AAF3C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4296" r="24296"/>
          <a:stretch/>
        </p:blipFill>
        <p:spPr>
          <a:xfrm>
            <a:off x="531813" y="996950"/>
            <a:ext cx="3971925" cy="58578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52293E-91C9-BC44-3DC8-E07379AC1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ACD2B4-9D86-09AD-FB77-BE5C6966DE7F}"/>
              </a:ext>
            </a:extLst>
          </p:cNvPr>
          <p:cNvSpPr txBox="1">
            <a:spLocks/>
          </p:cNvSpPr>
          <p:nvPr/>
        </p:nvSpPr>
        <p:spPr>
          <a:xfrm>
            <a:off x="5044440" y="1149096"/>
            <a:ext cx="6528816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000" b="1" kern="1200" spc="-150" baseline="0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0" err="1">
                <a:solidFill>
                  <a:srgbClr val="1E2D06"/>
                </a:solidFill>
                <a:latin typeface="Batang"/>
                <a:ea typeface="Batang"/>
              </a:rPr>
              <a:t>křídlatka</a:t>
            </a:r>
            <a:r>
              <a:rPr lang="en-US" sz="2800" b="0">
                <a:solidFill>
                  <a:srgbClr val="1E2D06"/>
                </a:solidFill>
                <a:latin typeface="Batang"/>
                <a:ea typeface="Batang"/>
              </a:rPr>
              <a:t> </a:t>
            </a:r>
            <a:r>
              <a:rPr lang="en-US" sz="2800" b="0" err="1">
                <a:solidFill>
                  <a:srgbClr val="1E2D06"/>
                </a:solidFill>
                <a:latin typeface="Batang"/>
                <a:ea typeface="Batang"/>
              </a:rPr>
              <a:t>česká</a:t>
            </a: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BD4A27B5-6D3C-06ED-99FD-7F5983F302AE}"/>
              </a:ext>
            </a:extLst>
          </p:cNvPr>
          <p:cNvSpPr txBox="1">
            <a:spLocks/>
          </p:cNvSpPr>
          <p:nvPr/>
        </p:nvSpPr>
        <p:spPr>
          <a:xfrm>
            <a:off x="5061289" y="2060702"/>
            <a:ext cx="6510528" cy="3959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1520" indent="-347472" algn="l" defTabSz="914400" rtl="0" eaLnBrk="1" latinLnBrk="0" hangingPunct="1">
              <a:lnSpc>
                <a:spcPct val="12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97280" indent="-347472" algn="l" defTabSz="914400" rtl="0" eaLnBrk="1" latinLnBrk="0" hangingPunct="1">
              <a:lnSpc>
                <a:spcPct val="12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63040" indent="-347472" algn="l" defTabSz="914400" rtl="0" eaLnBrk="1" latinLnBrk="0" hangingPunct="1">
              <a:lnSpc>
                <a:spcPct val="12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47472" algn="l" defTabSz="914400" rtl="0" eaLnBrk="1" latinLnBrk="0" hangingPunct="1">
              <a:lnSpc>
                <a:spcPct val="125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Height about 3-4 meters </a:t>
            </a:r>
            <a:endParaRPr lang="en-US">
              <a:solidFill>
                <a:srgbClr val="000000"/>
              </a:solidFill>
              <a:ea typeface="Batang"/>
            </a:endParaRP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has a habit of growing in large packs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is a hybrid of two species - </a:t>
            </a:r>
            <a:r>
              <a:rPr lang="en-US" err="1">
                <a:ea typeface="Batang"/>
              </a:rPr>
              <a:t>křídlatka</a:t>
            </a:r>
            <a:r>
              <a:rPr lang="en-US">
                <a:ea typeface="Batang"/>
              </a:rPr>
              <a:t> </a:t>
            </a:r>
            <a:r>
              <a:rPr lang="en-US" err="1">
                <a:ea typeface="Batang"/>
              </a:rPr>
              <a:t>japonská</a:t>
            </a:r>
            <a:r>
              <a:rPr lang="en-US">
                <a:ea typeface="Batang"/>
              </a:rPr>
              <a:t> a </a:t>
            </a:r>
            <a:r>
              <a:rPr lang="en-US" err="1">
                <a:ea typeface="Batang"/>
              </a:rPr>
              <a:t>krídlatka</a:t>
            </a:r>
            <a:r>
              <a:rPr lang="en-US">
                <a:ea typeface="Batang"/>
              </a:rPr>
              <a:t> </a:t>
            </a:r>
            <a:r>
              <a:rPr lang="en-US" err="1">
                <a:ea typeface="Batang"/>
              </a:rPr>
              <a:t>sachalinská</a:t>
            </a:r>
            <a:endParaRPr lang="en-US">
              <a:ea typeface="Batang"/>
            </a:endParaRP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has mostly the same traits as it's parents but: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has </a:t>
            </a:r>
            <a:r>
              <a:rPr lang="en-US" err="1">
                <a:ea typeface="Batang"/>
              </a:rPr>
              <a:t>noticably</a:t>
            </a:r>
            <a:r>
              <a:rPr lang="en-US">
                <a:ea typeface="Batang"/>
              </a:rPr>
              <a:t> smaller leaves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It is much more durable</a:t>
            </a:r>
          </a:p>
          <a:p>
            <a:pPr marL="347345" indent="-347345">
              <a:buFont typeface="Arial"/>
              <a:buChar char="•"/>
            </a:pPr>
            <a:r>
              <a:rPr lang="en-US">
                <a:ea typeface="Batang"/>
              </a:rPr>
              <a:t>And it is spreading even quicker</a:t>
            </a:r>
          </a:p>
          <a:p>
            <a:pPr marL="347345" indent="-347345">
              <a:buFont typeface="Arial"/>
              <a:buChar char="•"/>
            </a:pPr>
            <a:endParaRPr lang="en-US">
              <a:ea typeface="Batang"/>
            </a:endParaRPr>
          </a:p>
          <a:p>
            <a:pPr marL="347345" indent="-347345">
              <a:buFont typeface="Arial"/>
              <a:buChar char="•"/>
            </a:pPr>
            <a:endParaRPr lang="en-US">
              <a:ea typeface="Batang"/>
            </a:endParaRPr>
          </a:p>
          <a:p>
            <a:endParaRPr lang="en-US">
              <a:ea typeface="Batang"/>
            </a:endParaRPr>
          </a:p>
        </p:txBody>
      </p:sp>
      <p:pic>
        <p:nvPicPr>
          <p:cNvPr id="13" name="Picture Placeholder 11">
            <a:extLst>
              <a:ext uri="{FF2B5EF4-FFF2-40B4-BE49-F238E27FC236}">
                <a16:creationId xmlns:a16="http://schemas.microsoft.com/office/drawing/2014/main" id="{59F2F524-0A5E-0ADB-6CAF-D682A720CC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39" b="839"/>
          <a:stretch/>
        </p:blipFill>
        <p:spPr>
          <a:xfrm rot="1140000">
            <a:off x="7759629" y="125500"/>
            <a:ext cx="1744541" cy="205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21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81EC-2382-CDAD-2FE1-486D31D7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a typeface="Batang"/>
              </a:rPr>
              <a:t>Photos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5C58DC3-115C-6EE6-DC7B-E2E80A03B9B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22334" y="1717802"/>
            <a:ext cx="5279136" cy="39593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1DBA-ED7E-AC35-9FD3-D8A60635A1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F1F196-BADB-E5B6-9ADD-A5444F4BDA08}"/>
              </a:ext>
            </a:extLst>
          </p:cNvPr>
          <p:cNvSpPr txBox="1"/>
          <p:nvPr/>
        </p:nvSpPr>
        <p:spPr>
          <a:xfrm>
            <a:off x="126999" y="5789083"/>
            <a:ext cx="75162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ea typeface="Batang"/>
              </a:rPr>
              <a:t>Comparison of leaves from </a:t>
            </a:r>
            <a:r>
              <a:rPr lang="en-US" sz="1400" err="1">
                <a:ea typeface="Batang"/>
              </a:rPr>
              <a:t>křídlatka</a:t>
            </a:r>
            <a:r>
              <a:rPr lang="en-US" sz="1400">
                <a:ea typeface="Batang"/>
              </a:rPr>
              <a:t> - leftmost is </a:t>
            </a:r>
            <a:r>
              <a:rPr lang="en-US" sz="1400" err="1">
                <a:ea typeface="Batang"/>
              </a:rPr>
              <a:t>křídlatka</a:t>
            </a:r>
            <a:r>
              <a:rPr lang="en-US" sz="1400">
                <a:ea typeface="Batang"/>
              </a:rPr>
              <a:t> </a:t>
            </a:r>
            <a:r>
              <a:rPr lang="en-US" sz="1400" err="1">
                <a:ea typeface="Batang"/>
              </a:rPr>
              <a:t>česká</a:t>
            </a:r>
            <a:endParaRPr lang="en-US" sz="1400">
              <a:ea typeface="Batang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11D9A7-A059-9CAC-E312-8501FB3B6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14500"/>
            <a:ext cx="5577417" cy="369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2E518-4F73-703E-A230-496B599F5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0">
                <a:solidFill>
                  <a:schemeClr val="tx1"/>
                </a:solidFill>
                <a:latin typeface="Batang"/>
                <a:ea typeface="Batang"/>
                <a:cs typeface="Tahoma"/>
              </a:rPr>
              <a:t>Javor </a:t>
            </a:r>
            <a:r>
              <a:rPr lang="en-US" sz="2800" b="0" err="1">
                <a:solidFill>
                  <a:schemeClr val="tx1"/>
                </a:solidFill>
                <a:latin typeface="Batang"/>
                <a:ea typeface="Batang"/>
                <a:cs typeface="Tahoma"/>
              </a:rPr>
              <a:t>jasanolistý</a:t>
            </a:r>
            <a:endParaRPr lang="en-US" sz="2800" b="0" err="1">
              <a:solidFill>
                <a:schemeClr val="tx1"/>
              </a:solidFill>
              <a:latin typeface="Batang"/>
              <a:ea typeface="Batang"/>
            </a:endParaRPr>
          </a:p>
          <a:p>
            <a:endParaRPr lang="en-US">
              <a:ea typeface="Batang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5F4CE2F-6517-E147-8676-B1FCA6AB40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827" r="3827"/>
          <a:stretch/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66243-ADA9-445B-2ABF-BDC9D08634A1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47345" indent="-347345">
              <a:buFont typeface="Arial,Sans-Serif"/>
              <a:buChar char="•"/>
            </a:pPr>
            <a:r>
              <a:rPr lang="en-US">
                <a:solidFill>
                  <a:srgbClr val="404040"/>
                </a:solidFill>
                <a:ea typeface="Batang"/>
              </a:rPr>
              <a:t>Bush or small tree</a:t>
            </a:r>
          </a:p>
          <a:p>
            <a:pPr marL="347345" indent="-347345">
              <a:buFont typeface="Arial,Sans-Serif"/>
              <a:buChar char="•"/>
            </a:pPr>
            <a:r>
              <a:rPr lang="en-US">
                <a:solidFill>
                  <a:srgbClr val="404040"/>
                </a:solidFill>
                <a:ea typeface="Batang"/>
              </a:rPr>
              <a:t>height around 15-20 meters</a:t>
            </a:r>
          </a:p>
          <a:p>
            <a:pPr marL="347345" indent="-347345">
              <a:buFont typeface="Arial,Sans-Serif"/>
              <a:buChar char="•"/>
            </a:pPr>
            <a:r>
              <a:rPr lang="en-US">
                <a:ea typeface="Batang"/>
              </a:rPr>
              <a:t>Very fast growing</a:t>
            </a:r>
          </a:p>
          <a:p>
            <a:pPr marL="347345" indent="-347345">
              <a:buFont typeface="Arial,Sans-Serif"/>
              <a:buChar char="•"/>
            </a:pPr>
            <a:r>
              <a:rPr lang="en-US">
                <a:ea typeface="Batang"/>
              </a:rPr>
              <a:t>Originates from North America</a:t>
            </a:r>
          </a:p>
          <a:p>
            <a:pPr marL="347345" indent="-347345">
              <a:buFont typeface="Arial,Sans-Serif"/>
              <a:buChar char="•"/>
            </a:pPr>
            <a:r>
              <a:rPr lang="en-US">
                <a:ea typeface="Batang"/>
              </a:rPr>
              <a:t>It is quite common around parks or water flows</a:t>
            </a:r>
          </a:p>
          <a:p>
            <a:pPr marL="347345" indent="-347345">
              <a:buFont typeface="Arial,Sans-Serif"/>
              <a:buChar char="•"/>
            </a:pPr>
            <a:r>
              <a:rPr lang="en-US">
                <a:ea typeface="Batang"/>
              </a:rPr>
              <a:t>It has quite the durability, notably around roots</a:t>
            </a:r>
          </a:p>
          <a:p>
            <a:pPr marL="347345" indent="-347345">
              <a:buFont typeface="Arial,Sans-Serif"/>
              <a:buChar char="•"/>
            </a:pPr>
            <a:r>
              <a:rPr lang="en-US">
                <a:ea typeface="Batang"/>
              </a:rPr>
              <a:t>It is fast spreading and aggressive towards native species of trees</a:t>
            </a:r>
          </a:p>
          <a:p>
            <a:endParaRPr lang="en-US">
              <a:ea typeface="Batang"/>
            </a:endParaRPr>
          </a:p>
          <a:p>
            <a:endParaRPr lang="en-US">
              <a:ea typeface="Batang"/>
            </a:endParaRPr>
          </a:p>
          <a:p>
            <a:endParaRPr lang="en-US">
              <a:ea typeface="Batang"/>
            </a:endParaRPr>
          </a:p>
          <a:p>
            <a:endParaRPr lang="en-US">
              <a:ea typeface="Batang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9283B1-B56A-0851-5683-EE49E3CD82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55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8BB46-6C7B-FDEB-3753-B09C2966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  <a:ea typeface="Batang"/>
              </a:rPr>
              <a:t>Photos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A91D119-709B-1593-20C5-A0008F1A42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157" r="3157"/>
          <a:stretch/>
        </p:blipFill>
        <p:spPr>
          <a:xfrm>
            <a:off x="476738" y="772258"/>
            <a:ext cx="3971925" cy="5857875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1A1A6D-472E-F373-CF26-8A9D28959FA3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5535168" y="2130552"/>
            <a:ext cx="5279136" cy="39593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ABA2A-B733-870E-9DCF-097EA38E29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6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61FB4-86BD-026C-35CD-17935819F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14CF61-EF18-259B-28DD-2A1C7B1EB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</p:spPr>
        <p:txBody>
          <a:bodyPr anchor="t">
            <a:normAutofit/>
          </a:bodyPr>
          <a:lstStyle/>
          <a:p>
            <a:r>
              <a:rPr lang="en-US" sz="3400"/>
              <a:t/>
            </a:r>
            <a:br>
              <a:rPr lang="en-US" sz="3400"/>
            </a:br>
            <a:endParaRPr lang="en-US" sz="340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AF4D849-9DEE-D43D-897D-D9310DDA96F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/>
          <a:lstStyle/>
          <a:p>
            <a:pPr marL="347345" indent="-347345"/>
            <a:r>
              <a:rPr lang="en-US">
                <a:ea typeface="Batang"/>
              </a:rPr>
              <a:t>Height about 2 meters</a:t>
            </a:r>
          </a:p>
          <a:p>
            <a:pPr marL="347345" indent="-347345"/>
            <a:r>
              <a:rPr lang="en-US">
                <a:ea typeface="Batang"/>
              </a:rPr>
              <a:t>Describes as fuzzy</a:t>
            </a:r>
          </a:p>
          <a:p>
            <a:pPr marL="347345" indent="-347345"/>
            <a:r>
              <a:rPr lang="en-US">
                <a:ea typeface="Batang"/>
              </a:rPr>
              <a:t>Blooming part is about 8 cm</a:t>
            </a:r>
          </a:p>
          <a:p>
            <a:pPr marL="347345" indent="-347345"/>
            <a:r>
              <a:rPr lang="en-US">
                <a:ea typeface="Batang"/>
              </a:rPr>
              <a:t>Common at the edge of forest</a:t>
            </a:r>
          </a:p>
          <a:p>
            <a:pPr marL="347345" indent="-347345"/>
            <a:r>
              <a:rPr lang="en-US">
                <a:ea typeface="Batang"/>
              </a:rPr>
              <a:t>Originated from </a:t>
            </a:r>
            <a:r>
              <a:rPr lang="en-US" err="1">
                <a:ea typeface="Batang"/>
              </a:rPr>
              <a:t>northh</a:t>
            </a:r>
            <a:r>
              <a:rPr lang="en-US">
                <a:ea typeface="Batang"/>
              </a:rPr>
              <a:t> America</a:t>
            </a:r>
          </a:p>
          <a:p>
            <a:pPr marL="347345" indent="-347345"/>
            <a:r>
              <a:rPr lang="en-US">
                <a:ea typeface="Batang"/>
              </a:rPr>
              <a:t>Potato of the Jews</a:t>
            </a:r>
          </a:p>
          <a:p>
            <a:pPr marL="347345" indent="-347345"/>
            <a:r>
              <a:rPr lang="en-US">
                <a:ea typeface="Batang"/>
              </a:rPr>
              <a:t>Used as food for animals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361F46-7EA4-F114-8FDB-7F4254523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85D44B0-0887-222E-2A6D-00E4E2F553B2}"/>
              </a:ext>
            </a:extLst>
          </p:cNvPr>
          <p:cNvSpPr txBox="1"/>
          <p:nvPr/>
        </p:nvSpPr>
        <p:spPr>
          <a:xfrm>
            <a:off x="6354535" y="816428"/>
            <a:ext cx="504825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800">
                <a:ea typeface="Batang"/>
              </a:rPr>
              <a:t>Topinambur hlíznatý</a:t>
            </a:r>
          </a:p>
        </p:txBody>
      </p:sp>
      <p:pic>
        <p:nvPicPr>
          <p:cNvPr id="8" name="Zástupný obsah 7" descr="Obsah obrázku rostlina, květina, strom, venku&#10;&#10;Obsah generovaný pomocí AI může být nesprávný.">
            <a:extLst>
              <a:ext uri="{FF2B5EF4-FFF2-40B4-BE49-F238E27FC236}">
                <a16:creationId xmlns:a16="http://schemas.microsoft.com/office/drawing/2014/main" id="{99608A40-05B4-EF8F-8CD5-21B4E598249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2587" y="1716626"/>
            <a:ext cx="2639568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9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35FA2-3448-2CB2-B726-9E6702AB5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CBE699-599A-9802-2ACF-322CCFD23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040" y="996696"/>
            <a:ext cx="6528816" cy="914400"/>
          </a:xfrm>
        </p:spPr>
        <p:txBody>
          <a:bodyPr/>
          <a:lstStyle/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pic>
        <p:nvPicPr>
          <p:cNvPr id="2" name="Zástupný obsah 1" descr="Obsah obrázku rostlina, venku, květina, strom&#10;&#10;Obsah generovaný pomocí AI může být nesprávný.">
            <a:extLst>
              <a:ext uri="{FF2B5EF4-FFF2-40B4-BE49-F238E27FC236}">
                <a16:creationId xmlns:a16="http://schemas.microsoft.com/office/drawing/2014/main" id="{DC47CB53-F8D2-369A-03B3-262CAF7ADF6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2636193" y="2598637"/>
            <a:ext cx="5699542" cy="387226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B8E4D2-AC62-3722-641E-F225979305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Zástupný symbol obrázku 5" descr="Obsah obrázku zelenina, kořenová zelenina, jídlo, rostlina&#10;&#10;Obsah generovaný pomocí AI může být nesprávný.">
            <a:extLst>
              <a:ext uri="{FF2B5EF4-FFF2-40B4-BE49-F238E27FC236}">
                <a16:creationId xmlns:a16="http://schemas.microsoft.com/office/drawing/2014/main" id="{CCA04C4F-07B3-CE71-7E34-8E6DCD21A2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573" r="24573"/>
          <a:stretch/>
        </p:blipFill>
        <p:spPr>
          <a:xfrm>
            <a:off x="359229" y="1160236"/>
            <a:ext cx="2458811" cy="3637189"/>
          </a:xfrm>
          <a:prstGeom prst="rect">
            <a:avLst/>
          </a:prstGeom>
        </p:spPr>
      </p:pic>
      <p:pic>
        <p:nvPicPr>
          <p:cNvPr id="8" name="Obrázek 7" descr="Obsah obrázku rostlina, květina, venku, slunečnice&#10;&#10;Obsah generovaný pomocí AI může být nesprávný.">
            <a:extLst>
              <a:ext uri="{FF2B5EF4-FFF2-40B4-BE49-F238E27FC236}">
                <a16:creationId xmlns:a16="http://schemas.microsoft.com/office/drawing/2014/main" id="{B0664A00-F25E-FDB1-0DAB-06CD3E4B1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5841" y="849086"/>
            <a:ext cx="3457575" cy="35052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67E41041-AC97-141F-9A8D-0AA006AFEAFA}"/>
              </a:ext>
            </a:extLst>
          </p:cNvPr>
          <p:cNvSpPr txBox="1"/>
          <p:nvPr/>
        </p:nvSpPr>
        <p:spPr>
          <a:xfrm>
            <a:off x="4231640" y="1158240"/>
            <a:ext cx="164676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3200">
                <a:ea typeface="Batang"/>
              </a:rPr>
              <a:t>Photos</a:t>
            </a:r>
          </a:p>
        </p:txBody>
      </p:sp>
    </p:spTree>
    <p:extLst>
      <p:ext uri="{BB962C8B-B14F-4D97-AF65-F5344CB8AC3E}">
        <p14:creationId xmlns:p14="http://schemas.microsoft.com/office/powerpoint/2010/main" val="1632418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F93ED-BA90-70AF-EBF9-5556943E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14242F-499C-DACF-2AF8-CBD47165C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</p:spPr>
        <p:txBody>
          <a:bodyPr anchor="t">
            <a:normAutofit/>
          </a:bodyPr>
          <a:lstStyle/>
          <a:p>
            <a:r>
              <a:rPr lang="en-US" sz="3400"/>
              <a:t/>
            </a:r>
            <a:br>
              <a:rPr lang="en-US" sz="3400"/>
            </a:br>
            <a:endParaRPr lang="en-US" sz="3400"/>
          </a:p>
        </p:txBody>
      </p:sp>
      <p:pic>
        <p:nvPicPr>
          <p:cNvPr id="2" name="Zástupný obsah 1" descr="Obsah obrázku strom, rostlina, venku, Rostlina pro vypěstován ze semene&#10;&#10;Obsah generovaný pomocí AI může být nesprávný.">
            <a:extLst>
              <a:ext uri="{FF2B5EF4-FFF2-40B4-BE49-F238E27FC236}">
                <a16:creationId xmlns:a16="http://schemas.microsoft.com/office/drawing/2014/main" id="{A4DC56C0-F37C-7DF6-7409-AEE14A782E4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38503" y="2130552"/>
            <a:ext cx="2969514" cy="3959352"/>
          </a:xfrm>
          <a:prstGeom prst="rect">
            <a:avLst/>
          </a:prstGeo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01A5E64-A055-6B00-E1FB-FA696C1049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/>
          <a:lstStyle/>
          <a:p>
            <a:pPr marL="347345" indent="-347345"/>
            <a:r>
              <a:rPr lang="en-US">
                <a:ea typeface="Batang"/>
              </a:rPr>
              <a:t>Height about 2 meters</a:t>
            </a:r>
          </a:p>
          <a:p>
            <a:pPr marL="347345" indent="-347345"/>
            <a:r>
              <a:rPr lang="en-US">
                <a:ea typeface="Batang"/>
              </a:rPr>
              <a:t>Originated from Nepal </a:t>
            </a:r>
          </a:p>
          <a:p>
            <a:pPr marL="347345" indent="-347345"/>
            <a:r>
              <a:rPr lang="en-US">
                <a:ea typeface="Batang"/>
              </a:rPr>
              <a:t>Got here for as honey producing flower</a:t>
            </a:r>
          </a:p>
          <a:p>
            <a:pPr marL="347345" indent="-347345"/>
            <a:r>
              <a:rPr lang="en-US">
                <a:ea typeface="Batang"/>
              </a:rPr>
              <a:t>Spreads greatly around water and in damp surroundings </a:t>
            </a:r>
          </a:p>
          <a:p>
            <a:pPr marL="347345" indent="-347345"/>
            <a:r>
              <a:rPr lang="en-US">
                <a:ea typeface="Batang"/>
              </a:rPr>
              <a:t>Nearly impossible to get rid of thanks to its seeds system</a:t>
            </a:r>
          </a:p>
          <a:p>
            <a:pPr marL="347345" indent="-347345"/>
            <a:r>
              <a:rPr lang="en-US">
                <a:ea typeface="Batang"/>
              </a:rPr>
              <a:t>Seeds are edible and taste like nuts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0D9629-71A4-B291-B3E5-88E683ACD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8EF7BD4-3D76-5FC9-E115-94F6B9414262}"/>
              </a:ext>
            </a:extLst>
          </p:cNvPr>
          <p:cNvSpPr txBox="1"/>
          <p:nvPr/>
        </p:nvSpPr>
        <p:spPr>
          <a:xfrm>
            <a:off x="6354535" y="816428"/>
            <a:ext cx="504825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800">
                <a:ea typeface="Batang"/>
              </a:rPr>
              <a:t>Netýkavka žláznatá</a:t>
            </a:r>
          </a:p>
        </p:txBody>
      </p:sp>
    </p:spTree>
    <p:extLst>
      <p:ext uri="{BB962C8B-B14F-4D97-AF65-F5344CB8AC3E}">
        <p14:creationId xmlns:p14="http://schemas.microsoft.com/office/powerpoint/2010/main" val="1599129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76240-1F2D-4137-3DF4-17B37C7A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B87E4E-2A51-1325-D767-5446B91E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040" y="996696"/>
            <a:ext cx="6528816" cy="914400"/>
          </a:xfrm>
        </p:spPr>
        <p:txBody>
          <a:bodyPr/>
          <a:lstStyle/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pic>
        <p:nvPicPr>
          <p:cNvPr id="2" name="Zástupný obsah 1" descr="Obsah obrázku strom, venku, rostlina, Polokeř&#10;&#10;Obsah generovaný pomocí AI může být nesprávný.">
            <a:extLst>
              <a:ext uri="{FF2B5EF4-FFF2-40B4-BE49-F238E27FC236}">
                <a16:creationId xmlns:a16="http://schemas.microsoft.com/office/drawing/2014/main" id="{D53027E6-314C-CD19-85DA-F532D04EF90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855612" y="1183495"/>
            <a:ext cx="4031622" cy="543980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046C9A-6F5A-2236-5917-989B469016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Zástupný symbol obrázku 5" descr="Obsah obrázku rostlina, strom, okvětní lístek, venku&#10;&#10;Obsah generovaný pomocí AI může být nesprávný.">
            <a:extLst>
              <a:ext uri="{FF2B5EF4-FFF2-40B4-BE49-F238E27FC236}">
                <a16:creationId xmlns:a16="http://schemas.microsoft.com/office/drawing/2014/main" id="{33F8B5A0-925C-DDC1-6CA4-5EEC018E33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6904" r="6904"/>
          <a:stretch/>
        </p:blipFill>
        <p:spPr>
          <a:xfrm>
            <a:off x="762000" y="877207"/>
            <a:ext cx="3917497" cy="5857875"/>
          </a:xfrm>
          <a:prstGeom prst="rect">
            <a:avLst/>
          </a:prstGeom>
        </p:spPr>
      </p:pic>
      <p:pic>
        <p:nvPicPr>
          <p:cNvPr id="8" name="Obrázek 7" descr="Obsah obrázku květina, osoba, rostlina&#10;&#10;Obsah generovaný pomocí AI může být nesprávný.">
            <a:extLst>
              <a:ext uri="{FF2B5EF4-FFF2-40B4-BE49-F238E27FC236}">
                <a16:creationId xmlns:a16="http://schemas.microsoft.com/office/drawing/2014/main" id="{4C7CB856-AE5B-E3C5-49C9-536EC6B6F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81" y="1947182"/>
            <a:ext cx="3471183" cy="2963636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D36F4E3B-31CE-5C56-0B8B-94256C97E411}"/>
              </a:ext>
            </a:extLst>
          </p:cNvPr>
          <p:cNvSpPr txBox="1"/>
          <p:nvPr/>
        </p:nvSpPr>
        <p:spPr>
          <a:xfrm>
            <a:off x="4893491" y="1187390"/>
            <a:ext cx="16137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2800">
                <a:ea typeface="Batang"/>
              </a:rPr>
              <a:t>Photos</a:t>
            </a:r>
          </a:p>
        </p:txBody>
      </p:sp>
    </p:spTree>
    <p:extLst>
      <p:ext uri="{BB962C8B-B14F-4D97-AF65-F5344CB8AC3E}">
        <p14:creationId xmlns:p14="http://schemas.microsoft.com/office/powerpoint/2010/main" val="1600774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8B723-FDD2-AB09-E094-6C8307E29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110B28-584F-68B8-1101-BA4116504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b="1" kern="1200" spc="-150" baseline="0">
                <a:latin typeface="+mj-lt"/>
                <a:ea typeface="+mj-ea"/>
                <a:cs typeface="+mj-cs"/>
              </a:rPr>
              <a:t/>
            </a:r>
            <a:br>
              <a:rPr lang="en-US" sz="3400" b="1" kern="1200" spc="-150" baseline="0">
                <a:latin typeface="+mj-lt"/>
                <a:ea typeface="+mj-ea"/>
                <a:cs typeface="+mj-cs"/>
              </a:rPr>
            </a:br>
            <a:endParaRPr lang="en-US" sz="3400" b="1" kern="1200" spc="-150" baseline="0">
              <a:latin typeface="+mj-lt"/>
              <a:ea typeface="+mj-ea"/>
              <a:cs typeface="+mj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5666B82-9A30-F85C-DCB5-83BBD3F4BDDB}"/>
              </a:ext>
            </a:extLst>
          </p:cNvPr>
          <p:cNvSpPr txBox="1"/>
          <p:nvPr/>
        </p:nvSpPr>
        <p:spPr>
          <a:xfrm>
            <a:off x="768096" y="2130552"/>
            <a:ext cx="4910328" cy="44876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347345" indent="-347345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Height about 3 meters</a:t>
            </a:r>
          </a:p>
          <a:p>
            <a:pPr marL="347345" indent="-347345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Originated from Kazakhstan</a:t>
            </a:r>
          </a:p>
          <a:p>
            <a:pPr marL="347345" indent="-347345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Top blooming part is about 50 cm </a:t>
            </a:r>
          </a:p>
          <a:p>
            <a:pPr marL="347345" indent="-347345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Summer flower (June to August)</a:t>
            </a:r>
          </a:p>
          <a:p>
            <a:pPr marL="347345" indent="-347345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Can cause blisters </a:t>
            </a:r>
          </a:p>
          <a:p>
            <a:pPr marL="347345" indent="-347345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Really difficult to take down</a:t>
            </a:r>
          </a:p>
          <a:p>
            <a:pPr marL="804545" lvl="1" indent="-347345">
              <a:lnSpc>
                <a:spcPct val="125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Seeds need to be burn down </a:t>
            </a:r>
          </a:p>
          <a:p>
            <a:pPr marL="804545" lvl="1" indent="-347345">
              <a:lnSpc>
                <a:spcPct val="125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Flower alone needs to be spray down by strong concentrate </a:t>
            </a:r>
            <a:r>
              <a:rPr lang="en-US" err="1">
                <a:solidFill>
                  <a:schemeClr val="tx1">
                    <a:lumMod val="75000"/>
                    <a:lumOff val="25000"/>
                  </a:schemeClr>
                </a:solidFill>
                <a:ea typeface="Batang"/>
              </a:rPr>
              <a:t>ofhebricid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  <a:ea typeface="Batang"/>
            </a:endParaRPr>
          </a:p>
        </p:txBody>
      </p:sp>
      <p:pic>
        <p:nvPicPr>
          <p:cNvPr id="6" name="Zástupný obsah 5" descr="Obsah obrázku venku, rostlina, strom, tráva&#10;&#10;Obsah generovaný pomocí AI může být nesprávný.">
            <a:extLst>
              <a:ext uri="{FF2B5EF4-FFF2-40B4-BE49-F238E27FC236}">
                <a16:creationId xmlns:a16="http://schemas.microsoft.com/office/drawing/2014/main" id="{DFC89410-AC71-C6BE-965A-97BD56C083D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519672" y="2225890"/>
            <a:ext cx="4910328" cy="3768676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39D1C-C1D8-3DAF-554B-FA32DFAA4A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E33FB81-B950-EDC5-CAB9-BCC0EA8B667C}"/>
              </a:ext>
            </a:extLst>
          </p:cNvPr>
          <p:cNvSpPr txBox="1"/>
          <p:nvPr/>
        </p:nvSpPr>
        <p:spPr>
          <a:xfrm>
            <a:off x="598714" y="802821"/>
            <a:ext cx="564696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800">
                <a:ea typeface="Batang"/>
              </a:rPr>
              <a:t>Bolševník velkolepý 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1022388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34D05-8735-0E32-127C-4692056F3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D92409-B211-2B51-005C-CFFB904DC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040" y="996696"/>
            <a:ext cx="6528816" cy="914400"/>
          </a:xfrm>
        </p:spPr>
        <p:txBody>
          <a:bodyPr/>
          <a:lstStyle/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DD5E98-5F71-A76E-BF4C-113DA59D70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" name="Obrázek 9" descr="Obsah obrázku prst, hřebík, osoba, palec&#10;&#10;Obsah generovaný pomocí AI může být nesprávný.">
            <a:extLst>
              <a:ext uri="{FF2B5EF4-FFF2-40B4-BE49-F238E27FC236}">
                <a16:creationId xmlns:a16="http://schemas.microsoft.com/office/drawing/2014/main" id="{F1172DC8-7993-BF7A-1607-E99DC52B6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6" y="998765"/>
            <a:ext cx="3558267" cy="4708071"/>
          </a:xfrm>
          <a:prstGeom prst="rect">
            <a:avLst/>
          </a:prstGeom>
        </p:spPr>
      </p:pic>
      <p:pic>
        <p:nvPicPr>
          <p:cNvPr id="6" name="Zástupný obsah 5" descr="Obsah obrázku venku, strom, osoba, oblečení&#10;&#10;Obsah generovaný pomocí AI může být nesprávný.">
            <a:extLst>
              <a:ext uri="{FF2B5EF4-FFF2-40B4-BE49-F238E27FC236}">
                <a16:creationId xmlns:a16="http://schemas.microsoft.com/office/drawing/2014/main" id="{ECF41ED9-7CCA-31D8-2E7D-F0CC07C28DF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3051647" y="2990361"/>
            <a:ext cx="6000750" cy="3371850"/>
          </a:xfrm>
          <a:prstGeom prst="rect">
            <a:avLst/>
          </a:prstGeom>
        </p:spPr>
      </p:pic>
      <p:pic>
        <p:nvPicPr>
          <p:cNvPr id="9" name="Zástupný symbol obrázku 8" descr="Obsah obrázku rostlina, mrkev obecná, venku, tráva&#10;&#10;Obsah generovaný pomocí AI může být nesprávný.">
            <a:extLst>
              <a:ext uri="{FF2B5EF4-FFF2-40B4-BE49-F238E27FC236}">
                <a16:creationId xmlns:a16="http://schemas.microsoft.com/office/drawing/2014/main" id="{ACAD2E7A-22E4-46CC-C924-4129EB8232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24573" r="24573"/>
          <a:stretch/>
        </p:blipFill>
        <p:spPr>
          <a:xfrm>
            <a:off x="8196942" y="637721"/>
            <a:ext cx="3220811" cy="471487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985E4347-660A-EBDC-FC7A-A2C6C56078A1}"/>
              </a:ext>
            </a:extLst>
          </p:cNvPr>
          <p:cNvSpPr txBox="1"/>
          <p:nvPr/>
        </p:nvSpPr>
        <p:spPr>
          <a:xfrm>
            <a:off x="5521597" y="1460015"/>
            <a:ext cx="164749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2800">
                <a:ea typeface="Batang"/>
              </a:rPr>
              <a:t>Photos</a:t>
            </a:r>
          </a:p>
        </p:txBody>
      </p:sp>
    </p:spTree>
    <p:extLst>
      <p:ext uri="{BB962C8B-B14F-4D97-AF65-F5344CB8AC3E}">
        <p14:creationId xmlns:p14="http://schemas.microsoft.com/office/powerpoint/2010/main" val="2024818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3484F-4EDC-C092-4A12-56A71722B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>
                <a:solidFill>
                  <a:srgbClr val="000000"/>
                </a:solidFill>
                <a:ea typeface="+mj-lt"/>
                <a:cs typeface="+mj-lt"/>
              </a:rPr>
              <a:t>Rak mramorovaný (</a:t>
            </a:r>
            <a:r>
              <a:rPr lang="cs-CZ" sz="2800">
                <a:solidFill>
                  <a:schemeClr val="tx1"/>
                </a:solidFill>
                <a:ea typeface="+mj-lt"/>
                <a:cs typeface="+mj-lt"/>
              </a:rPr>
              <a:t>Marbled Crayfish)</a:t>
            </a:r>
            <a:endParaRPr lang="en-US" sz="2800">
              <a:solidFill>
                <a:schemeClr val="tx1"/>
              </a:solidFill>
              <a:ea typeface="Batang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960ADAE-506A-38F7-998D-4424A43D0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39" b="839"/>
          <a:stretch/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701B0-215A-5A69-D8AF-8DBEFB382F1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92013" y="1910876"/>
            <a:ext cx="6737067" cy="3513135"/>
          </a:xfrm>
        </p:spPr>
        <p:txBody>
          <a:bodyPr>
            <a:normAutofit/>
          </a:bodyPr>
          <a:lstStyle/>
          <a:p>
            <a:pPr marL="285750" indent="-285750">
              <a:buChar char="•"/>
            </a:pPr>
            <a:r>
              <a:rPr lang="en-US" b="1">
                <a:ea typeface="+mn-lt"/>
                <a:cs typeface="+mn-lt"/>
              </a:rPr>
              <a:t>Invasive Nature:</a:t>
            </a:r>
            <a:r>
              <a:rPr lang="en-US">
                <a:ea typeface="+mn-lt"/>
                <a:cs typeface="+mn-lt"/>
              </a:rPr>
              <a:t> Due to its rapid reproduction and adaptability, it has become a significant invasive species in many European countries (including Czechia)</a:t>
            </a:r>
          </a:p>
          <a:p>
            <a:pPr marL="285750" indent="-285750">
              <a:buChar char="•"/>
            </a:pPr>
            <a:r>
              <a:rPr lang="en-US">
                <a:ea typeface="+mn-lt"/>
                <a:cs typeface="+mn-lt"/>
              </a:rPr>
              <a:t> They usually grow to a size of </a:t>
            </a:r>
            <a:r>
              <a:rPr lang="en-US" b="1">
                <a:ea typeface="+mn-lt"/>
                <a:cs typeface="+mn-lt"/>
              </a:rPr>
              <a:t>8–12 cm </a:t>
            </a:r>
            <a:r>
              <a:rPr lang="en-US">
                <a:ea typeface="+mn-lt"/>
                <a:cs typeface="+mn-lt"/>
              </a:rPr>
              <a:t>in length some can even reach </a:t>
            </a:r>
            <a:r>
              <a:rPr lang="en-US" b="1">
                <a:ea typeface="+mn-lt"/>
                <a:cs typeface="+mn-lt"/>
              </a:rPr>
              <a:t>15 cm</a:t>
            </a:r>
          </a:p>
          <a:p>
            <a:pPr marL="285750" indent="-285750">
              <a:buChar char="•"/>
            </a:pPr>
            <a:r>
              <a:rPr lang="en-US">
                <a:ea typeface="+mn-lt"/>
                <a:cs typeface="+mn-lt"/>
              </a:rPr>
              <a:t>On average, they live for </a:t>
            </a:r>
            <a:r>
              <a:rPr lang="en-US" b="1">
                <a:ea typeface="+mn-lt"/>
                <a:cs typeface="+mn-lt"/>
              </a:rPr>
              <a:t>2 to 3 years</a:t>
            </a:r>
            <a:r>
              <a:rPr lang="en-US">
                <a:ea typeface="+mn-lt"/>
                <a:cs typeface="+mn-lt"/>
              </a:rPr>
              <a:t>.</a:t>
            </a:r>
          </a:p>
          <a:p>
            <a:pPr marL="285750" indent="-285750">
              <a:buChar char="•"/>
            </a:pPr>
            <a:r>
              <a:rPr lang="en-US">
                <a:ea typeface="+mn-lt"/>
                <a:cs typeface="+mn-lt"/>
              </a:rPr>
              <a:t>They are famous for being able to survive in water with </a:t>
            </a:r>
            <a:r>
              <a:rPr lang="en-US" b="1">
                <a:ea typeface="+mn-lt"/>
                <a:cs typeface="+mn-lt"/>
              </a:rPr>
              <a:t>very low</a:t>
            </a:r>
            <a:r>
              <a:rPr lang="en-US">
                <a:ea typeface="+mn-lt"/>
                <a:cs typeface="+mn-lt"/>
              </a:rPr>
              <a:t> oxygen levels and can even endure periods of drought by burrowing into moist soil.</a:t>
            </a:r>
            <a:endParaRPr lang="en-US">
              <a:ea typeface="Batang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A5696-94D3-017E-C855-4200DF4886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43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9AB5-1E91-7F9B-969D-74AC3523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</p:spPr>
        <p:txBody>
          <a:bodyPr anchor="t">
            <a:normAutofit/>
          </a:bodyPr>
          <a:lstStyle/>
          <a:p>
            <a:r>
              <a:rPr lang="en-US" sz="2800" b="0">
                <a:solidFill>
                  <a:schemeClr val="tx1"/>
                </a:solidFill>
              </a:rPr>
              <a:t>Photos</a:t>
            </a:r>
          </a:p>
        </p:txBody>
      </p:sp>
      <p:pic>
        <p:nvPicPr>
          <p:cNvPr id="6" name="Picture Placeholder 5" descr="Rak mramorový (Procambarus fallax f. virginalis) - Invázne druhy">
            <a:extLst>
              <a:ext uri="{FF2B5EF4-FFF2-40B4-BE49-F238E27FC236}">
                <a16:creationId xmlns:a16="http://schemas.microsoft.com/office/drawing/2014/main" id="{F54FC623-4347-234E-5549-829AF68F812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/>
        </p:blipFill>
        <p:spPr>
          <a:xfrm>
            <a:off x="105218" y="2549539"/>
            <a:ext cx="6390961" cy="3592204"/>
          </a:xfrm>
          <a:prstGeom prst="rect">
            <a:avLst/>
          </a:prstGeom>
          <a:noFill/>
        </p:spPr>
      </p:pic>
      <p:pic>
        <p:nvPicPr>
          <p:cNvPr id="7" name="Content Placeholder 6" descr="Invazní rak mramorový se objevil v minulých letech i v Česku - Ekolist.cz">
            <a:extLst>
              <a:ext uri="{FF2B5EF4-FFF2-40B4-BE49-F238E27FC236}">
                <a16:creationId xmlns:a16="http://schemas.microsoft.com/office/drawing/2014/main" id="{5E7B84CD-D09E-97EF-E494-5A29661035B8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5293229" y="557884"/>
            <a:ext cx="6130575" cy="378372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70060-F163-2B94-3100-801323603E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30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AC20-1A02-53F7-FFD2-A00A7544C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2291" y="1126794"/>
            <a:ext cx="2469004" cy="542693"/>
          </a:xfrm>
        </p:spPr>
        <p:txBody>
          <a:bodyPr/>
          <a:lstStyle/>
          <a:p>
            <a:r>
              <a:rPr lang="en-US" sz="2800" b="0" err="1">
                <a:solidFill>
                  <a:srgbClr val="000000"/>
                </a:solidFill>
                <a:ea typeface="+mj-lt"/>
                <a:cs typeface="+mj-lt"/>
              </a:rPr>
              <a:t>Nutrie</a:t>
            </a:r>
            <a:r>
              <a:rPr lang="en-US" b="0">
                <a:solidFill>
                  <a:srgbClr val="000000"/>
                </a:solidFill>
                <a:ea typeface="+mj-lt"/>
                <a:cs typeface="+mj-lt"/>
              </a:rPr>
              <a:t> </a:t>
            </a:r>
            <a:r>
              <a:rPr lang="en-US" sz="2800" b="0" err="1">
                <a:solidFill>
                  <a:srgbClr val="000000"/>
                </a:solidFill>
                <a:ea typeface="+mj-lt"/>
                <a:cs typeface="+mj-lt"/>
              </a:rPr>
              <a:t>říční</a:t>
            </a:r>
            <a:endParaRPr lang="en-US" sz="2800" err="1">
              <a:solidFill>
                <a:srgbClr val="000000"/>
              </a:solidFill>
            </a:endParaRPr>
          </a:p>
        </p:txBody>
      </p:sp>
      <p:pic>
        <p:nvPicPr>
          <p:cNvPr id="6" name="Content Placeholder 5" descr="Nutrie říční – Wikipedie">
            <a:extLst>
              <a:ext uri="{FF2B5EF4-FFF2-40B4-BE49-F238E27FC236}">
                <a16:creationId xmlns:a16="http://schemas.microsoft.com/office/drawing/2014/main" id="{766630D9-0027-5FA7-90CC-E161D840DB2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71608" y="2127791"/>
            <a:ext cx="6050229" cy="340111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B47991-410B-4778-BD9E-B52622BA4B2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3477" y="922503"/>
            <a:ext cx="4910328" cy="3959352"/>
          </a:xfrm>
        </p:spPr>
        <p:txBody>
          <a:bodyPr/>
          <a:lstStyle/>
          <a:p>
            <a:pPr marL="347345" indent="-347345"/>
            <a:r>
              <a:rPr lang="en-US">
                <a:ea typeface="+mn-lt"/>
                <a:cs typeface="+mn-lt"/>
              </a:rPr>
              <a:t>They typically grow to </a:t>
            </a:r>
            <a:r>
              <a:rPr lang="en-US" b="1">
                <a:ea typeface="+mn-lt"/>
                <a:cs typeface="+mn-lt"/>
              </a:rPr>
              <a:t>40–60 cm</a:t>
            </a:r>
            <a:r>
              <a:rPr lang="en-US">
                <a:ea typeface="+mn-lt"/>
                <a:cs typeface="+mn-lt"/>
              </a:rPr>
              <a:t> in body length, with a tail adding another </a:t>
            </a:r>
            <a:r>
              <a:rPr lang="en-US" b="1">
                <a:ea typeface="+mn-lt"/>
                <a:cs typeface="+mn-lt"/>
              </a:rPr>
              <a:t>30–45 cm</a:t>
            </a:r>
            <a:r>
              <a:rPr lang="en-US">
                <a:ea typeface="+mn-lt"/>
                <a:cs typeface="+mn-lt"/>
              </a:rPr>
              <a:t>.</a:t>
            </a:r>
          </a:p>
          <a:p>
            <a:pPr marL="347345" indent="-347345"/>
            <a:r>
              <a:rPr lang="en-US">
                <a:ea typeface="+mn-lt"/>
                <a:cs typeface="+mn-lt"/>
              </a:rPr>
              <a:t>An average adult weighs between </a:t>
            </a:r>
            <a:r>
              <a:rPr lang="en-US" b="1">
                <a:ea typeface="+mn-lt"/>
                <a:cs typeface="+mn-lt"/>
              </a:rPr>
              <a:t>5–9 kg</a:t>
            </a:r>
            <a:r>
              <a:rPr lang="en-US">
                <a:ea typeface="+mn-lt"/>
                <a:cs typeface="+mn-lt"/>
              </a:rPr>
              <a:t>, though large males can reach up to </a:t>
            </a:r>
            <a:r>
              <a:rPr lang="en-US" b="1">
                <a:ea typeface="+mn-lt"/>
                <a:cs typeface="+mn-lt"/>
              </a:rPr>
              <a:t>12 kg</a:t>
            </a:r>
            <a:r>
              <a:rPr lang="en-US">
                <a:ea typeface="+mn-lt"/>
                <a:cs typeface="+mn-lt"/>
              </a:rPr>
              <a:t>.</a:t>
            </a:r>
          </a:p>
          <a:p>
            <a:pPr marL="347345" indent="-347345"/>
            <a:r>
              <a:rPr lang="en-US">
                <a:ea typeface="+mn-lt"/>
                <a:cs typeface="+mn-lt"/>
              </a:rPr>
              <a:t>Originally from </a:t>
            </a:r>
            <a:r>
              <a:rPr lang="en-US" b="1">
                <a:ea typeface="+mn-lt"/>
                <a:cs typeface="+mn-lt"/>
              </a:rPr>
              <a:t>South America</a:t>
            </a:r>
            <a:r>
              <a:rPr lang="en-US">
                <a:ea typeface="+mn-lt"/>
                <a:cs typeface="+mn-lt"/>
              </a:rPr>
              <a:t>, they were brought to Europe and North America for their fur.</a:t>
            </a:r>
          </a:p>
          <a:p>
            <a:pPr marL="347345" indent="-347345"/>
            <a:r>
              <a:rPr lang="en-US">
                <a:ea typeface="+mn-lt"/>
                <a:cs typeface="+mn-lt"/>
              </a:rPr>
              <a:t>In the wild, they usually live </a:t>
            </a:r>
            <a:r>
              <a:rPr lang="en-US" b="1">
                <a:ea typeface="+mn-lt"/>
                <a:cs typeface="+mn-lt"/>
              </a:rPr>
              <a:t>3 to 6 years</a:t>
            </a:r>
            <a:r>
              <a:rPr lang="en-US">
                <a:ea typeface="+mn-lt"/>
                <a:cs typeface="+mn-lt"/>
              </a:rPr>
              <a:t>.</a:t>
            </a:r>
            <a:endParaRPr lang="en-US">
              <a:ea typeface="Batang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4B05A6-2195-D80B-3ED9-28756769DB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08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5B146-01EC-C2A0-1F17-2996F899E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047" y="587818"/>
            <a:ext cx="2623883" cy="716157"/>
          </a:xfrm>
        </p:spPr>
        <p:txBody>
          <a:bodyPr/>
          <a:lstStyle/>
          <a:p>
            <a:r>
              <a:rPr lang="en-US" sz="2800" b="0">
                <a:solidFill>
                  <a:schemeClr val="tx1"/>
                </a:solidFill>
                <a:ea typeface="Batang"/>
              </a:rPr>
              <a:t>Photos</a:t>
            </a:r>
            <a:endParaRPr lang="en-US" sz="2800" b="0">
              <a:solidFill>
                <a:schemeClr val="tx1"/>
              </a:solidFill>
            </a:endParaRPr>
          </a:p>
        </p:txBody>
      </p:sp>
      <p:pic>
        <p:nvPicPr>
          <p:cNvPr id="6" name="Content Placeholder 5" descr="V Semilech se usadily nutrie říční. Město vyzývá občany, aby je nekrmili |  Liberec">
            <a:extLst>
              <a:ext uri="{FF2B5EF4-FFF2-40B4-BE49-F238E27FC236}">
                <a16:creationId xmlns:a16="http://schemas.microsoft.com/office/drawing/2014/main" id="{CAE45401-BD78-F347-5BC4-944C75A65F4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5657" y="1229498"/>
            <a:ext cx="6397157" cy="3599361"/>
          </a:xfrm>
          <a:prstGeom prst="rect">
            <a:avLst/>
          </a:prstGeom>
        </p:spPr>
      </p:pic>
      <p:pic>
        <p:nvPicPr>
          <p:cNvPr id="7" name="Content Placeholder 6" descr="Nutrie říční - YouTube">
            <a:extLst>
              <a:ext uri="{FF2B5EF4-FFF2-40B4-BE49-F238E27FC236}">
                <a16:creationId xmlns:a16="http://schemas.microsoft.com/office/drawing/2014/main" id="{5BA3F8AF-13B1-7540-B7E2-3BE9D78657D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5113379" y="2927442"/>
            <a:ext cx="6397157" cy="360459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25014A-C0A9-3C40-797B-3C62D1B7B0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56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179C3-A63B-188B-5063-B7471BAB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Norek </a:t>
            </a:r>
            <a:r>
              <a:rPr lang="en-US" b="0" err="1">
                <a:solidFill>
                  <a:schemeClr val="tx1"/>
                </a:solidFill>
                <a:ea typeface="+mj-lt"/>
                <a:cs typeface="+mj-lt"/>
              </a:rPr>
              <a:t>americký</a:t>
            </a:r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 (American mink)</a:t>
            </a:r>
            <a:endParaRPr lang="en-US" err="1">
              <a:solidFill>
                <a:schemeClr val="tx1"/>
              </a:solidFill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3D05D-E3C6-2ECA-D7D1-858E3E984B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8096" y="2130552"/>
            <a:ext cx="5325399" cy="4058472"/>
          </a:xfrm>
        </p:spPr>
        <p:txBody>
          <a:bodyPr>
            <a:normAutofit/>
          </a:bodyPr>
          <a:lstStyle/>
          <a:p>
            <a:pPr marL="347345" indent="-347345"/>
            <a:r>
              <a:rPr lang="en-US">
                <a:ea typeface="+mn-lt"/>
                <a:cs typeface="+mn-lt"/>
              </a:rPr>
              <a:t>They have a long, slender body typical of the weasel family. Males are larger than females, usually measuring </a:t>
            </a:r>
            <a:r>
              <a:rPr lang="en-US" b="1">
                <a:ea typeface="+mn-lt"/>
                <a:cs typeface="+mn-lt"/>
              </a:rPr>
              <a:t>30–50 cm</a:t>
            </a:r>
            <a:r>
              <a:rPr lang="en-US">
                <a:ea typeface="+mn-lt"/>
                <a:cs typeface="+mn-lt"/>
              </a:rPr>
              <a:t> in length, with a tail of about </a:t>
            </a:r>
            <a:r>
              <a:rPr lang="en-US" b="1">
                <a:ea typeface="+mn-lt"/>
                <a:cs typeface="+mn-lt"/>
              </a:rPr>
              <a:t>15–20 cm</a:t>
            </a:r>
            <a:r>
              <a:rPr lang="en-US">
                <a:ea typeface="+mn-lt"/>
                <a:cs typeface="+mn-lt"/>
              </a:rPr>
              <a:t>.</a:t>
            </a:r>
            <a:endParaRPr lang="en-US">
              <a:ea typeface="Batang"/>
            </a:endParaRPr>
          </a:p>
          <a:p>
            <a:pPr marL="347345" indent="-347345"/>
            <a:r>
              <a:rPr lang="en-US">
                <a:ea typeface="+mn-lt"/>
                <a:cs typeface="+mn-lt"/>
              </a:rPr>
              <a:t>The American mink is a problematic </a:t>
            </a:r>
            <a:r>
              <a:rPr lang="en-US" b="1">
                <a:ea typeface="+mn-lt"/>
                <a:cs typeface="+mn-lt"/>
              </a:rPr>
              <a:t>invasive species</a:t>
            </a:r>
            <a:r>
              <a:rPr lang="en-US">
                <a:ea typeface="+mn-lt"/>
                <a:cs typeface="+mn-lt"/>
              </a:rPr>
              <a:t>. It is much stronger and more aggressive than the native </a:t>
            </a:r>
            <a:r>
              <a:rPr lang="en-US" i="1">
                <a:ea typeface="+mn-lt"/>
                <a:cs typeface="+mn-lt"/>
              </a:rPr>
              <a:t>European Mink</a:t>
            </a:r>
            <a:r>
              <a:rPr lang="en-US">
                <a:ea typeface="+mn-lt"/>
                <a:cs typeface="+mn-lt"/>
              </a:rPr>
              <a:t>, which it has almost entirely driven to extinction in many areas.</a:t>
            </a:r>
            <a:endParaRPr lang="en-US">
              <a:ea typeface="Batang"/>
            </a:endParaRPr>
          </a:p>
          <a:p>
            <a:pPr marL="347345" indent="-347345"/>
            <a:r>
              <a:rPr lang="en-US">
                <a:ea typeface="+mn-lt"/>
                <a:cs typeface="+mn-lt"/>
              </a:rPr>
              <a:t>In the wild, they typically live </a:t>
            </a:r>
            <a:r>
              <a:rPr lang="en-US" b="1">
                <a:ea typeface="+mn-lt"/>
                <a:cs typeface="+mn-lt"/>
              </a:rPr>
              <a:t>3 to 4 years</a:t>
            </a:r>
            <a:r>
              <a:rPr lang="en-US">
                <a:ea typeface="+mn-lt"/>
                <a:cs typeface="+mn-lt"/>
              </a:rPr>
              <a:t>, though they can live longer in captivity.</a:t>
            </a:r>
            <a:endParaRPr lang="en-US">
              <a:ea typeface="Batang"/>
            </a:endParaRPr>
          </a:p>
          <a:p>
            <a:pPr marL="347345" indent="-347345"/>
            <a:endParaRPr lang="en-US">
              <a:ea typeface="Batang"/>
            </a:endParaRPr>
          </a:p>
          <a:p>
            <a:pPr marL="347345" indent="-347345"/>
            <a:endParaRPr lang="en-US">
              <a:ea typeface="Batang"/>
            </a:endParaRPr>
          </a:p>
          <a:p>
            <a:pPr marL="347345" indent="-347345"/>
            <a:endParaRPr lang="en-US">
              <a:ea typeface="Batang"/>
            </a:endParaRPr>
          </a:p>
          <a:p>
            <a:pPr marL="347345" indent="-347345"/>
            <a:endParaRPr lang="en-US">
              <a:ea typeface="Batang"/>
            </a:endParaRPr>
          </a:p>
        </p:txBody>
      </p:sp>
      <p:pic>
        <p:nvPicPr>
          <p:cNvPr id="6" name="Content Placeholder 5" descr="Norek – jak se účinně zbavit invazivního škůdce - Krejsashop.cz">
            <a:extLst>
              <a:ext uri="{FF2B5EF4-FFF2-40B4-BE49-F238E27FC236}">
                <a16:creationId xmlns:a16="http://schemas.microsoft.com/office/drawing/2014/main" id="{BBDC066E-3AAF-4EE8-DD34-837368781801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098594" y="2200740"/>
            <a:ext cx="5393356" cy="360176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725EC3-8375-B21D-D65E-374D65EB8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06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9FB48-A467-EE93-E824-23A3FC65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2730" y="953330"/>
            <a:ext cx="3714224" cy="524108"/>
          </a:xfrm>
        </p:spPr>
        <p:txBody>
          <a:bodyPr/>
          <a:lstStyle/>
          <a:p>
            <a:r>
              <a:rPr lang="en-US" sz="2800" b="0">
                <a:solidFill>
                  <a:schemeClr val="tx1"/>
                </a:solidFill>
                <a:ea typeface="Batang"/>
              </a:rPr>
              <a:t>Photos</a:t>
            </a:r>
            <a:endParaRPr lang="en-US" sz="2800" b="0">
              <a:solidFill>
                <a:schemeClr val="tx1"/>
              </a:solidFill>
            </a:endParaRPr>
          </a:p>
        </p:txBody>
      </p:sp>
      <p:pic>
        <p:nvPicPr>
          <p:cNvPr id="7" name="Content Placeholder 6" descr="Norek americký">
            <a:extLst>
              <a:ext uri="{FF2B5EF4-FFF2-40B4-BE49-F238E27FC236}">
                <a16:creationId xmlns:a16="http://schemas.microsoft.com/office/drawing/2014/main" id="{ABCA2971-BF6F-2E8A-B2EB-7FFAC2F915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14740" y="1271411"/>
            <a:ext cx="5616381" cy="2939007"/>
          </a:xfrm>
          <a:prstGeom prst="rect">
            <a:avLst/>
          </a:prstGeom>
        </p:spPr>
      </p:pic>
      <p:pic>
        <p:nvPicPr>
          <p:cNvPr id="6" name="Content Placeholder 5" descr="Norek – jak se účinně zbavit invazivního škůdce - Krejsashop.cz">
            <a:extLst>
              <a:ext uri="{FF2B5EF4-FFF2-40B4-BE49-F238E27FC236}">
                <a16:creationId xmlns:a16="http://schemas.microsoft.com/office/drawing/2014/main" id="{BFBD84E7-087B-2926-538F-C03DE2F5244E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275180" y="2429959"/>
            <a:ext cx="6291649" cy="419649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8F706-3F95-233E-4511-8BE46E8479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01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DFFB2-EC36-7D99-08E4-E017ACA0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err="1">
                <a:solidFill>
                  <a:schemeClr val="tx1"/>
                </a:solidFill>
                <a:ea typeface="Batang"/>
              </a:rPr>
              <a:t>Psík</a:t>
            </a:r>
            <a:r>
              <a:rPr lang="en-US" b="0">
                <a:solidFill>
                  <a:schemeClr val="tx1"/>
                </a:solidFill>
                <a:ea typeface="Batang"/>
              </a:rPr>
              <a:t> </a:t>
            </a:r>
            <a:r>
              <a:rPr lang="en-US" b="0" err="1">
                <a:solidFill>
                  <a:schemeClr val="tx1"/>
                </a:solidFill>
                <a:ea typeface="Batang"/>
              </a:rPr>
              <a:t>mývalovitý</a:t>
            </a:r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 (Common raccoon dog)</a:t>
            </a:r>
            <a:endParaRPr lang="en-US" b="0" err="1">
              <a:solidFill>
                <a:schemeClr val="tx1"/>
              </a:solidFill>
              <a:ea typeface="Batang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8A52B-62A4-189F-8981-F89F50F789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8096" y="2130552"/>
            <a:ext cx="5164328" cy="3959352"/>
          </a:xfrm>
        </p:spPr>
        <p:txBody>
          <a:bodyPr/>
          <a:lstStyle/>
          <a:p>
            <a:pPr marL="347345" indent="-347345"/>
            <a:r>
              <a:rPr lang="en-US">
                <a:ea typeface="+mn-lt"/>
                <a:cs typeface="+mn-lt"/>
              </a:rPr>
              <a:t>It has a stocky body, short legs, and thick fur. Its most distinctive feature is the dark “mask” around its eyes, which gives it a raccoon-like face. Its fur is usually grayish-brown and becomes much thicker in winter. They also hiber</a:t>
            </a:r>
            <a:r>
              <a:rPr lang="en-US">
                <a:ea typeface="Batang"/>
              </a:rPr>
              <a:t>nate.</a:t>
            </a:r>
            <a:endParaRPr lang="en-US">
              <a:ea typeface="+mn-lt"/>
              <a:cs typeface="+mn-lt"/>
            </a:endParaRPr>
          </a:p>
          <a:p>
            <a:pPr marL="347345" indent="-347345"/>
            <a:r>
              <a:rPr lang="en-US">
                <a:ea typeface="Batang"/>
              </a:rPr>
              <a:t>In Europe it hasn’t got any natural predators, and it eats anything, so it poses danger for ground nesting birds and so on.</a:t>
            </a:r>
          </a:p>
          <a:p>
            <a:pPr marL="347345" indent="-347345"/>
            <a:endParaRPr lang="en-US">
              <a:ea typeface="Batang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379C11C-EAA4-1675-8494-03CA7966AD22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519672" y="2473452"/>
            <a:ext cx="4910328" cy="32735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F6720-572F-8C1E-17C7-2616FAE859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09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8D1AE-A6F4-BB59-702C-81BD45FAD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tx1"/>
                </a:solidFill>
                <a:ea typeface="Batang"/>
              </a:rPr>
              <a:t>Photos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695767-F564-FA99-3188-F8A8DDF3A8A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68096" y="2729643"/>
            <a:ext cx="4910328" cy="276117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2940CCB-BFF5-631B-7460-A08440C31FB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6099596" y="998297"/>
            <a:ext cx="5545328" cy="375224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1B2F3-6FF0-37E1-3459-BEDBD70F37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38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C77DB-C79F-8509-4227-A3CB95DA7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err="1">
                <a:solidFill>
                  <a:schemeClr val="tx1"/>
                </a:solidFill>
                <a:ea typeface="Batang"/>
              </a:rPr>
              <a:t>Mýval</a:t>
            </a:r>
            <a:r>
              <a:rPr lang="en-US" b="0">
                <a:solidFill>
                  <a:schemeClr val="tx1"/>
                </a:solidFill>
                <a:ea typeface="Batang"/>
              </a:rPr>
              <a:t> </a:t>
            </a:r>
            <a:r>
              <a:rPr lang="en-US" b="0" err="1">
                <a:solidFill>
                  <a:schemeClr val="tx1"/>
                </a:solidFill>
                <a:ea typeface="Batang"/>
              </a:rPr>
              <a:t>severní</a:t>
            </a:r>
            <a:r>
              <a:rPr lang="en-US" b="0">
                <a:solidFill>
                  <a:schemeClr val="tx1"/>
                </a:solidFill>
                <a:ea typeface="Batang"/>
              </a:rPr>
              <a:t> (</a:t>
            </a:r>
            <a:r>
              <a:rPr lang="en-US" b="0">
                <a:solidFill>
                  <a:schemeClr val="tx1"/>
                </a:solidFill>
                <a:latin typeface="Batang"/>
                <a:ea typeface="Batang"/>
                <a:cs typeface="Open Sans"/>
              </a:rPr>
              <a:t>Northern</a:t>
            </a:r>
            <a:r>
              <a:rPr lang="en-US" b="0">
                <a:solidFill>
                  <a:schemeClr val="tx1"/>
                </a:solidFill>
                <a:ea typeface="+mj-lt"/>
                <a:cs typeface="Open Sans"/>
              </a:rPr>
              <a:t> </a:t>
            </a:r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Raccoon</a:t>
            </a:r>
            <a:r>
              <a:rPr lang="en-US" b="0">
                <a:solidFill>
                  <a:schemeClr val="tx1"/>
                </a:solidFill>
                <a:ea typeface="Batang"/>
              </a:rPr>
              <a:t>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A311742-8D5A-5243-D664-1F38C71952F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519672" y="2689453"/>
            <a:ext cx="4910328" cy="28415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98C99-46D4-AFEF-7D76-5BC7D3CCD1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23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C65DF2-7DC5-E263-2151-2412F3B0DD8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7345" indent="-347345"/>
            <a:r>
              <a:rPr lang="en-US">
                <a:ea typeface="+mn-lt"/>
                <a:cs typeface="+mn-lt"/>
              </a:rPr>
              <a:t>It has grey-brown fur, a bushy tail with black rings, and a distinctive black “mask” across its eyes. This mask helps reduce glare and improves night vision.</a:t>
            </a:r>
          </a:p>
          <a:p>
            <a:pPr marL="347345" indent="-347345"/>
            <a:r>
              <a:rPr lang="en-US">
                <a:ea typeface="Batang"/>
              </a:rPr>
              <a:t>It is dangerous for the same reasons as the raccoon dog, but it is also extremely intelligent, being able to open bins containers and even simple locks.</a:t>
            </a:r>
          </a:p>
        </p:txBody>
      </p:sp>
    </p:spTree>
    <p:extLst>
      <p:ext uri="{BB962C8B-B14F-4D97-AF65-F5344CB8AC3E}">
        <p14:creationId xmlns:p14="http://schemas.microsoft.com/office/powerpoint/2010/main" val="3762895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8F419-F5E3-ACB1-01AC-2EAB42E1C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tx1"/>
                </a:solidFill>
                <a:ea typeface="Batang"/>
              </a:rPr>
              <a:t>Photos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397443-AE71-B487-00FA-BDCEAE9DB05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68096" y="2473852"/>
            <a:ext cx="4910328" cy="3272753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F6A678-BB0A-E8DB-F567-EAC8890FCD60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5948172" y="623114"/>
            <a:ext cx="5704078" cy="327005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870614-0841-9887-88D3-5DD69F6F34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86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C7A22-2EC2-6772-59D0-18237CCE0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Ondatra </a:t>
            </a:r>
            <a:r>
              <a:rPr lang="en-US" b="0" err="1">
                <a:solidFill>
                  <a:schemeClr val="tx1"/>
                </a:solidFill>
                <a:ea typeface="+mj-lt"/>
                <a:cs typeface="+mj-lt"/>
              </a:rPr>
              <a:t>pižmová</a:t>
            </a:r>
            <a:r>
              <a:rPr lang="en-US" b="0">
                <a:solidFill>
                  <a:schemeClr val="tx1"/>
                </a:solidFill>
                <a:ea typeface="+mj-lt"/>
                <a:cs typeface="+mj-lt"/>
              </a:rPr>
              <a:t> (Muskrat)</a:t>
            </a:r>
            <a:endParaRPr lang="en-US" b="0">
              <a:solidFill>
                <a:schemeClr val="tx1"/>
              </a:solidFill>
              <a:ea typeface="Batang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3A33B-F14B-A2D4-FDB1-08A7B3F52DE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7345" indent="-347345"/>
            <a:r>
              <a:rPr lang="en-US">
                <a:ea typeface="+mn-lt"/>
                <a:cs typeface="+mn-lt"/>
              </a:rPr>
              <a:t>It has dense brown fur, a long laterally flattened tail, and small ears. It is well adapted to life in water.</a:t>
            </a:r>
          </a:p>
          <a:p>
            <a:pPr marL="347345" indent="-347345"/>
            <a:r>
              <a:rPr lang="en-US">
                <a:ea typeface="+mn-lt"/>
                <a:cs typeface="+mn-lt"/>
              </a:rPr>
              <a:t>By digging burrows, it weakens riverbanks, pond edges, and dikes, which can even lead to structural damage or flooding.</a:t>
            </a:r>
            <a:endParaRPr lang="en-US">
              <a:ea typeface="Batang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63AC38-7E73-2C3E-9B60-8F92F561725B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6995160" y="2130552"/>
            <a:ext cx="3959352" cy="39593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9D059-0677-5FF3-08D4-A16C3AC100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521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1F0F5-05F1-E072-81C5-CDE668CFF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tx1"/>
                </a:solidFill>
                <a:ea typeface="Batang"/>
              </a:rPr>
              <a:t>Photos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0E8430-3E10-ADFA-F294-FBBD30D6D56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68096" y="2759888"/>
            <a:ext cx="4910328" cy="2700680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083F072-EE69-A8BE-946A-47D216FA98B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6304749" y="1126321"/>
            <a:ext cx="4910328" cy="32715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8616F4-BE3B-C089-1105-8CCAEA6448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61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B8982-CE39-6A10-1E26-7E5D26947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F0B55D-96AD-9DB9-9639-FE5F1F1B9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1856" y="2967736"/>
            <a:ext cx="6365240" cy="914400"/>
          </a:xfrm>
        </p:spPr>
        <p:txBody>
          <a:bodyPr/>
          <a:lstStyle/>
          <a:p>
            <a:r>
              <a:rPr lang="en-US"/>
              <a:t/>
            </a:r>
            <a:br>
              <a:rPr lang="en-US"/>
            </a:br>
            <a:r>
              <a:rPr lang="en-US">
                <a:ea typeface="Batang"/>
              </a:rPr>
              <a:t>Thank you for your time :D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001EF1-099F-A8F7-8AE0-CD193E1E22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44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35764A-06BF-17D4-EE6D-670F5F3FC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</p:spPr>
        <p:txBody>
          <a:bodyPr/>
          <a:lstStyle/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B3696-52AB-4FB9-4BF7-D8F7C8A7567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80872" y="2079752"/>
            <a:ext cx="4900168" cy="1917192"/>
          </a:xfrm>
        </p:spPr>
        <p:txBody>
          <a:bodyPr>
            <a:normAutofit fontScale="92500" lnSpcReduction="10000"/>
          </a:bodyPr>
          <a:lstStyle/>
          <a:p>
            <a:pPr marL="347345" indent="-347345"/>
            <a:r>
              <a:rPr lang="en-US">
                <a:ea typeface="+mn-lt"/>
                <a:cs typeface="+mn-lt"/>
                <a:hlinkClick r:id="rId2"/>
              </a:rPr>
              <a:t>http://www.sagittaria.cz/cs/prehled-druhu</a:t>
            </a:r>
            <a:endParaRPr lang="en-US">
              <a:ea typeface="+mn-lt"/>
              <a:cs typeface="+mn-lt"/>
            </a:endParaRPr>
          </a:p>
          <a:p>
            <a:pPr marL="347345" indent="-347345"/>
            <a:r>
              <a:rPr lang="en-US">
                <a:ea typeface="+mn-lt"/>
                <a:cs typeface="+mn-lt"/>
                <a:hlinkClick r:id="rId3"/>
              </a:rPr>
              <a:t>https://invaznidruhy.aopk.gov.cz/invazni-zivocichove</a:t>
            </a:r>
            <a:endParaRPr lang="en-US">
              <a:ea typeface="+mn-lt"/>
              <a:cs typeface="+mn-lt"/>
            </a:endParaRPr>
          </a:p>
          <a:p>
            <a:pPr marL="347345" indent="-347345"/>
            <a:r>
              <a:rPr lang="en-US">
                <a:ea typeface="+mn-lt"/>
                <a:cs typeface="+mn-lt"/>
                <a:hlinkClick r:id="rId4"/>
              </a:rPr>
              <a:t>https://www.dumprirody.cz/dum-prirody-litovelskeho-pomoravi/novinky/stopovani-chlupatych-vetrelcu/</a:t>
            </a:r>
            <a:endParaRPr lang="en-US">
              <a:ea typeface="Batang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ADF6CA-8CF2-F784-C54C-19B539623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734800" y="6400800"/>
            <a:ext cx="457200" cy="457200"/>
          </a:xfrm>
        </p:spPr>
        <p:txBody>
          <a:bodyPr/>
          <a:lstStyle/>
          <a:p>
            <a:fld id="{19B51A1E-902D-48AF-9020-955120F399B6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2AFAE20-04CA-78C4-1700-729A5907CB7A}"/>
              </a:ext>
            </a:extLst>
          </p:cNvPr>
          <p:cNvSpPr txBox="1"/>
          <p:nvPr/>
        </p:nvSpPr>
        <p:spPr>
          <a:xfrm>
            <a:off x="876300" y="1143000"/>
            <a:ext cx="66548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 sz="2800">
                <a:ea typeface="+mn-lt"/>
                <a:cs typeface="+mn-lt"/>
              </a:rPr>
              <a:t>sources</a:t>
            </a:r>
            <a:endParaRPr lang="cs-CZ" sz="2800"/>
          </a:p>
        </p:txBody>
      </p:sp>
    </p:spTree>
    <p:extLst>
      <p:ext uri="{BB962C8B-B14F-4D97-AF65-F5344CB8AC3E}">
        <p14:creationId xmlns:p14="http://schemas.microsoft.com/office/powerpoint/2010/main" val="16595701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78453729">
      <a:dk1>
        <a:srgbClr val="000000"/>
      </a:dk1>
      <a:lt1>
        <a:srgbClr val="FFFFFF"/>
      </a:lt1>
      <a:dk2>
        <a:srgbClr val="3F3F3F"/>
      </a:dk2>
      <a:lt2>
        <a:srgbClr val="F2F2F2"/>
      </a:lt2>
      <a:accent1>
        <a:srgbClr val="00682B"/>
      </a:accent1>
      <a:accent2>
        <a:srgbClr val="EFEAE7"/>
      </a:accent2>
      <a:accent3>
        <a:srgbClr val="CD1711"/>
      </a:accent3>
      <a:accent4>
        <a:srgbClr val="651B51"/>
      </a:accent4>
      <a:accent5>
        <a:srgbClr val="2C3A2E"/>
      </a:accent5>
      <a:accent6>
        <a:srgbClr val="B6A650"/>
      </a:accent6>
      <a:hlink>
        <a:srgbClr val="029B2D"/>
      </a:hlink>
      <a:folHlink>
        <a:srgbClr val="029B2D"/>
      </a:folHlink>
    </a:clrScheme>
    <a:fontScheme name="Custom 36">
      <a:majorFont>
        <a:latin typeface="Batang"/>
        <a:ea typeface=""/>
        <a:cs typeface=""/>
      </a:majorFont>
      <a:minorFont>
        <a:latin typeface="Batan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1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78453729_win32_SD_v5" id="{5665AA9C-4EFF-4FCC-8086-4050069C15ED}" vid="{F66CC29E-A3F9-4341-8B35-47A4E87375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Props1.xml><?xml version="1.0" encoding="utf-8"?>
<ds:datastoreItem xmlns:ds="http://schemas.openxmlformats.org/officeDocument/2006/customXml" ds:itemID="{67B38E9C-53F4-45B7-BB77-8539BB7040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8FB304-576D-448B-AE91-D8EB9D495557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111B19-7283-4751-B1F8-E7CC95678A87}">
  <ds:schemaRefs>
    <ds:schemaRef ds:uri="http://schemas.microsoft.com/office/2006/documentManagement/types"/>
    <ds:schemaRef ds:uri="71af3243-3dd4-4a8d-8c0d-dd76da1f02a5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metadata/properties"/>
    <ds:schemaRef ds:uri="230e9df3-be65-4c73-a93b-d1236ebd677e"/>
    <ds:schemaRef ds:uri="16c05727-aa75-4e4a-9b5f-8a80a1165891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844</Words>
  <Application>Microsoft Office PowerPoint</Application>
  <PresentationFormat>Širokoúhlá obrazovka</PresentationFormat>
  <Paragraphs>130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7" baseType="lpstr">
      <vt:lpstr>Arial</vt:lpstr>
      <vt:lpstr>Arial,Sans-Serif</vt:lpstr>
      <vt:lpstr>Batang</vt:lpstr>
      <vt:lpstr>BIZ UDPGothic</vt:lpstr>
      <vt:lpstr>Calibri</vt:lpstr>
      <vt:lpstr>Courier New</vt:lpstr>
      <vt:lpstr>Open Sans</vt:lpstr>
      <vt:lpstr>Tahoma</vt:lpstr>
      <vt:lpstr>Custom</vt:lpstr>
      <vt:lpstr>Prezentace aplikace PowerPoint</vt:lpstr>
      <vt:lpstr>Invasive species </vt:lpstr>
      <vt:lpstr>křídlatka japonská</vt:lpstr>
      <vt:lpstr>Photos</vt:lpstr>
      <vt:lpstr>Prezentace aplikace PowerPoint</vt:lpstr>
      <vt:lpstr>Photos</vt:lpstr>
      <vt:lpstr>Javor jasanolistý </vt:lpstr>
      <vt:lpstr>Photos</vt:lpstr>
      <vt:lpstr> </vt:lpstr>
      <vt:lpstr> </vt:lpstr>
      <vt:lpstr> </vt:lpstr>
      <vt:lpstr> </vt:lpstr>
      <vt:lpstr> </vt:lpstr>
      <vt:lpstr> </vt:lpstr>
      <vt:lpstr>Rak mramorovaný (Marbled Crayfish)</vt:lpstr>
      <vt:lpstr>Photos</vt:lpstr>
      <vt:lpstr>Nutrie říční</vt:lpstr>
      <vt:lpstr>Photos</vt:lpstr>
      <vt:lpstr>Norek americký (American mink)</vt:lpstr>
      <vt:lpstr>Photos</vt:lpstr>
      <vt:lpstr>Psík mývalovitý (Common raccoon dog)</vt:lpstr>
      <vt:lpstr>Photos</vt:lpstr>
      <vt:lpstr>Mýval severní (Northern Raccoon)</vt:lpstr>
      <vt:lpstr>Photos</vt:lpstr>
      <vt:lpstr>Ondatra pižmová (Muskrat)</vt:lpstr>
      <vt:lpstr>Photos</vt:lpstr>
      <vt:lpstr> Thank you for your time :D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Pospíšil Tomáš</dc:creator>
  <cp:lastModifiedBy>Pospíšil Tomáš</cp:lastModifiedBy>
  <cp:revision>3</cp:revision>
  <dcterms:created xsi:type="dcterms:W3CDTF">2026-04-13T11:47:58Z</dcterms:created>
  <dcterms:modified xsi:type="dcterms:W3CDTF">2026-10-02T10:49:06Z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ClassificationContentMarkingFooterLocations">
    <vt:lpwstr>Office Theme:7</vt:lpwstr>
  </property>
  <property fmtid="{D5CDD505-2E9C-101B-9397-08002B2CF9AE}" pid="5" name="ClassificationContentMarkingFooterText">
    <vt:lpwstr>Classified as Microsoft Confidential</vt:lpwstr>
  </property>
</Properties>
</file>