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8" r:id="rId3"/>
    <p:sldId id="259" r:id="rId4"/>
    <p:sldId id="260" r:id="rId5"/>
    <p:sldId id="261" r:id="rId6"/>
    <p:sldId id="262" r:id="rId7"/>
    <p:sldId id="264" r:id="rId8"/>
    <p:sldId id="266" r:id="rId9"/>
    <p:sldId id="267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82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E80A9D-0800-00DF-D47F-2FEDBDA2F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E692A62-542A-7B57-5F09-E07FA5C6B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190D013-81CB-922D-6D90-E741A9856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156C-D2D6-4A36-B79D-6F705719CA8B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83092E0-875C-9656-8961-B90F0E319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934796E-5F47-07AC-5DD2-4A612CAFD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C823-25C5-477D-914F-A2B6F8AB6C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5893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D44294-DF3C-8E14-1B16-138DCE7C5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6050E22-B8D5-2CFB-7639-59A809146C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7DAE37F-5147-932A-0618-F354CD068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156C-D2D6-4A36-B79D-6F705719CA8B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2C3D45-F6BE-9893-7443-48F1AB7B0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BC75422-C3C4-AAF4-5A50-AA39CFCC4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C823-25C5-477D-914F-A2B6F8AB6C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848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7F4264-E322-8A9F-2298-28330BCE8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23D5510-9DFC-B1C1-9962-8E28F9F88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EDC2816-40B0-29FA-4B0B-F123D9730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156C-D2D6-4A36-B79D-6F705719CA8B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F1CF209-BC80-E2C8-217B-AFE9719C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F676A27-C554-799F-0569-2630D83B9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C823-25C5-477D-914F-A2B6F8AB6C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6916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100DB9-A688-9D5D-17A5-0A10A2394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093026B-2661-86F5-EBFA-08018F7BEE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1EBD998-AA7D-0C1C-8953-C591E03C1F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21E5C09-5AC6-8316-6BAC-B62FCB246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156C-D2D6-4A36-B79D-6F705719CA8B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7E896C9-C3EC-2D51-BBEF-64E2C12A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5B3293A-F54B-9613-14AF-3D42BDDFD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C823-25C5-477D-914F-A2B6F8AB6C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4567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2C8553-7C18-C440-D703-1FBB4678F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F6CBCCB-EA4A-E8A0-E957-E98F973242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B432A01-142D-83F5-C10E-170A5AEA3C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6F2654A-75DF-7F5F-5793-50EE5C3D6A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8187B8E-5B64-4DAC-2688-65938F85F2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915595C-146E-A578-04DF-802F990B9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156C-D2D6-4A36-B79D-6F705719CA8B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100A9EF-48FD-F4C4-4B19-138AB9EB8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5EE6F8B8-49D5-F0C9-1AF0-8F8D9EC1B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C823-25C5-477D-914F-A2B6F8AB6C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0572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3A9BB1-A082-83DD-9E92-BF6C50FCC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6C0A3E4-200D-06DF-8941-7DA778FFC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156C-D2D6-4A36-B79D-6F705719CA8B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168A6B7-4AFB-93D3-E6C1-56B10F509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2AF69D1-C3DF-861E-6CBF-F0155B32F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C823-25C5-477D-914F-A2B6F8AB6C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1407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E5B5A5D-CCEC-814E-0EEA-F5072120E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156C-D2D6-4A36-B79D-6F705719CA8B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C1F33AE-E2CB-2708-2C9E-868DE587D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A529CBA-4A19-DC98-A0FE-6E69A4520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C823-25C5-477D-914F-A2B6F8AB6C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3333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CC8646-B4F5-2D75-8AA7-44BA31444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027FCAA-700C-64DA-91D3-56C866B68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EE30E63-BA38-5CCF-CD83-C250698761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77F15BF-6D75-3157-0EC3-B0E609E63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156C-D2D6-4A36-B79D-6F705719CA8B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B3ABD41-0A54-E3E2-8493-927F705E2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8112622-6D89-9BAE-FCE7-982AE7E5E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C823-25C5-477D-914F-A2B6F8AB6C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430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5B2F56-7370-81C9-D7C4-EEAFC2A88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32DCDE3-1127-0106-529E-497049F2FE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329FF90-27ED-C4F0-FA2D-853DB80CA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78ED620-2791-4D93-2621-41D5EC601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156C-D2D6-4A36-B79D-6F705719CA8B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209DED7-20E1-0DF1-72FA-CE16D9E24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09A749B-6552-7C98-53AF-93647E860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C823-25C5-477D-914F-A2B6F8AB6C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7305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1BA19D-865B-21A9-85D6-E42A6CE28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43482D2-E2E8-83B7-C5C6-4381FC76D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9100EE7-7A39-0559-98E7-96820C829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156C-D2D6-4A36-B79D-6F705719CA8B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D3FF0B6-4D8B-E712-B3B6-2038DEC6E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2D1C4F-613E-CF65-86EE-CF051897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C823-25C5-477D-914F-A2B6F8AB6C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4685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A0CCF57-2DA8-6EA3-B29F-01DDE70F92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8B7C864-9190-586D-D459-2D24988A49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02D703C-D30B-02F0-9220-420377A2A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8156C-D2D6-4A36-B79D-6F705719CA8B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DA28C60-19A1-A023-7561-4B72F67A9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2973487-4C3C-DF04-011B-84E26DBF0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C823-25C5-477D-914F-A2B6F8AB6C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555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9A42118-BF32-AB07-39DA-D0161782A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3AAD336-7108-2499-F8CB-CC783C574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A1B44E0-1622-1824-51D9-46063F4C1D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88156C-D2D6-4A36-B79D-6F705719CA8B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7F2B7D3-455F-A88A-D70C-E7C967FFC4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9E9A33E-8542-9C81-434B-075B51A77B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CC823-25C5-477D-914F-A2B6F8AB6CB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828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6" y="510174"/>
            <a:ext cx="10284236" cy="589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579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ákladní informace | GJO Litovel">
            <a:extLst>
              <a:ext uri="{FF2B5EF4-FFF2-40B4-BE49-F238E27FC236}">
                <a16:creationId xmlns:a16="http://schemas.microsoft.com/office/drawing/2014/main" id="{8967C534-B20C-6BA1-10BB-FB1E01C803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44" t="995" r="4028" b="30757"/>
          <a:stretch>
            <a:fillRect/>
          </a:stretch>
        </p:blipFill>
        <p:spPr>
          <a:xfrm>
            <a:off x="-4352" y="0"/>
            <a:ext cx="12196349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ovéPole 3">
            <a:extLst>
              <a:ext uri="{FF2B5EF4-FFF2-40B4-BE49-F238E27FC236}">
                <a16:creationId xmlns:a16="http://schemas.microsoft.com/office/drawing/2014/main" id="{506ACCE1-42B5-4143-6261-250222E35E78}"/>
              </a:ext>
            </a:extLst>
          </p:cNvPr>
          <p:cNvSpPr txBox="1"/>
          <p:nvPr/>
        </p:nvSpPr>
        <p:spPr>
          <a:xfrm>
            <a:off x="468730" y="1014197"/>
            <a:ext cx="11405686" cy="1015660"/>
          </a:xfrm>
          <a:prstGeom prst="rect">
            <a:avLst/>
          </a:prstGeom>
          <a:noFill/>
          <a:ln cap="flat">
            <a:noFill/>
          </a:ln>
          <a:effectLst>
            <a:outerShdw dist="38103" dir="5400000" algn="tl">
              <a:srgbClr val="000000">
                <a:alpha val="40000"/>
              </a:srgbClr>
            </a:outerShdw>
          </a:effectLst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6000" b="1" i="0" u="none" strike="noStrike" kern="1200" cap="none" spc="-300" baseline="0" dirty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Georgia Pro Cond Black" pitchFamily="18"/>
              </a:rPr>
              <a:t>GYMNAZIUM JANA OPLETALA</a:t>
            </a:r>
          </a:p>
        </p:txBody>
      </p:sp>
      <p:sp>
        <p:nvSpPr>
          <p:cNvPr id="4" name="TextovéPole 5">
            <a:extLst>
              <a:ext uri="{FF2B5EF4-FFF2-40B4-BE49-F238E27FC236}">
                <a16:creationId xmlns:a16="http://schemas.microsoft.com/office/drawing/2014/main" id="{8B592231-F0A1-68BC-7EEA-5075B3FB18B2}"/>
              </a:ext>
            </a:extLst>
          </p:cNvPr>
          <p:cNvSpPr txBox="1"/>
          <p:nvPr/>
        </p:nvSpPr>
        <p:spPr>
          <a:xfrm>
            <a:off x="3844357" y="2198190"/>
            <a:ext cx="7911141" cy="477051"/>
          </a:xfrm>
          <a:prstGeom prst="rect">
            <a:avLst/>
          </a:prstGeom>
          <a:noFill/>
          <a:ln cap="flat">
            <a:noFill/>
          </a:ln>
          <a:effectLst>
            <a:outerShdw dist="38103" dir="5400000" algn="tl">
              <a:srgbClr val="000000">
                <a:alpha val="40000"/>
              </a:srgbClr>
            </a:outerShdw>
          </a:effectLst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1" u="none" strike="noStrike" kern="1200" cap="none" spc="0" baseline="0" dirty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Georgia Pro Cond Black" pitchFamily="18"/>
              </a:rPr>
              <a:t>Our school in the heart of the "Venice of </a:t>
            </a:r>
            <a:r>
              <a:rPr lang="en-US" sz="2500" b="1" i="1" u="none" strike="noStrike" kern="1200" cap="none" spc="0" baseline="0" dirty="0" err="1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Georgia Pro Cond Black" pitchFamily="18"/>
              </a:rPr>
              <a:t>Haná</a:t>
            </a:r>
            <a:r>
              <a:rPr lang="en-US" sz="2500" b="1" i="1" u="none" strike="noStrike" kern="1200" cap="none" spc="0" baseline="0" dirty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Georgia Pro Cond Black" pitchFamily="18"/>
              </a:rPr>
              <a:t>"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3">
            <a:extLst>
              <a:ext uri="{FF2B5EF4-FFF2-40B4-BE49-F238E27FC236}">
                <a16:creationId xmlns:a16="http://schemas.microsoft.com/office/drawing/2014/main" id="{44973BCE-D457-1400-06E0-62F624DCC084}"/>
              </a:ext>
            </a:extLst>
          </p:cNvPr>
          <p:cNvSpPr txBox="1"/>
          <p:nvPr/>
        </p:nvSpPr>
        <p:spPr>
          <a:xfrm>
            <a:off x="347435" y="394709"/>
            <a:ext cx="8267008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4000" b="1" i="0" u="sng" strike="noStrike" kern="1200" cap="none" spc="-150" baseline="0">
                <a:solidFill>
                  <a:srgbClr val="000000"/>
                </a:solidFill>
                <a:uFillTx/>
                <a:latin typeface="Georgia Pro Cond Black" pitchFamily="18"/>
              </a:rPr>
              <a:t>General information about school</a:t>
            </a:r>
          </a:p>
        </p:txBody>
      </p:sp>
      <p:sp>
        <p:nvSpPr>
          <p:cNvPr id="3" name="TextovéPole 4">
            <a:extLst>
              <a:ext uri="{FF2B5EF4-FFF2-40B4-BE49-F238E27FC236}">
                <a16:creationId xmlns:a16="http://schemas.microsoft.com/office/drawing/2014/main" id="{9C6497A8-F14C-7789-B079-7387828E63C2}"/>
              </a:ext>
            </a:extLst>
          </p:cNvPr>
          <p:cNvSpPr txBox="1"/>
          <p:nvPr/>
        </p:nvSpPr>
        <p:spPr>
          <a:xfrm>
            <a:off x="347435" y="1102592"/>
            <a:ext cx="9820692" cy="2460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our gymnasium is a secondary school located in Litovel, Czech republic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it prepares students students mainly for university studies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we have both four-year and eight-year study programs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student´s can develop their knowledge, skills and interests at our school</a:t>
            </a:r>
          </a:p>
        </p:txBody>
      </p:sp>
      <p:pic>
        <p:nvPicPr>
          <p:cNvPr id="4" name="Picture 4" descr="Detail školy | Gymnázium Jana Opletala Litovel Opletalova 189 |  Skolnistranky.cz">
            <a:extLst>
              <a:ext uri="{FF2B5EF4-FFF2-40B4-BE49-F238E27FC236}">
                <a16:creationId xmlns:a16="http://schemas.microsoft.com/office/drawing/2014/main" id="{C9F889BB-2C29-803B-A487-15E31A3AC1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3467" y="4041648"/>
            <a:ext cx="3487987" cy="2309436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6" descr="GJO Litovel | Gymnázium Jana Opletala v Litovli">
            <a:extLst>
              <a:ext uri="{FF2B5EF4-FFF2-40B4-BE49-F238E27FC236}">
                <a16:creationId xmlns:a16="http://schemas.microsoft.com/office/drawing/2014/main" id="{1B65D12E-B958-583E-C294-07C69F11B6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538" b="6367"/>
          <a:stretch>
            <a:fillRect/>
          </a:stretch>
        </p:blipFill>
        <p:spPr>
          <a:xfrm>
            <a:off x="4623361" y="4041648"/>
            <a:ext cx="3618637" cy="2309436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8" descr="Gymnázium Jana Opletala, Litovel | Litovel">
            <a:extLst>
              <a:ext uri="{FF2B5EF4-FFF2-40B4-BE49-F238E27FC236}">
                <a16:creationId xmlns:a16="http://schemas.microsoft.com/office/drawing/2014/main" id="{7E9A6194-F7AA-0DA5-9B53-1F2E224D87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595" b="17618"/>
          <a:stretch>
            <a:fillRect/>
          </a:stretch>
        </p:blipFill>
        <p:spPr>
          <a:xfrm>
            <a:off x="8773896" y="4229319"/>
            <a:ext cx="2985287" cy="193408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3">
            <a:extLst>
              <a:ext uri="{FF2B5EF4-FFF2-40B4-BE49-F238E27FC236}">
                <a16:creationId xmlns:a16="http://schemas.microsoft.com/office/drawing/2014/main" id="{E5D53FFB-8C3D-DB8B-9162-3B5C4AA7BA87}"/>
              </a:ext>
            </a:extLst>
          </p:cNvPr>
          <p:cNvSpPr txBox="1"/>
          <p:nvPr/>
        </p:nvSpPr>
        <p:spPr>
          <a:xfrm>
            <a:off x="347435" y="375736"/>
            <a:ext cx="8106704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4000" b="1" i="0" u="sng" strike="noStrike" kern="1200" cap="none" spc="-150" baseline="0">
                <a:solidFill>
                  <a:srgbClr val="000000"/>
                </a:solidFill>
                <a:uFillTx/>
                <a:latin typeface="Georgia Pro Cond Black" pitchFamily="18"/>
              </a:rPr>
              <a:t>Academics &amp; Modern Technology</a:t>
            </a:r>
          </a:p>
        </p:txBody>
      </p:sp>
      <p:sp>
        <p:nvSpPr>
          <p:cNvPr id="3" name="TextovéPole 4">
            <a:extLst>
              <a:ext uri="{FF2B5EF4-FFF2-40B4-BE49-F238E27FC236}">
                <a16:creationId xmlns:a16="http://schemas.microsoft.com/office/drawing/2014/main" id="{51B092D6-1439-E474-C797-0729D1F591CB}"/>
              </a:ext>
            </a:extLst>
          </p:cNvPr>
          <p:cNvSpPr txBox="1"/>
          <p:nvPr/>
        </p:nvSpPr>
        <p:spPr>
          <a:xfrm>
            <a:off x="347435" y="1102592"/>
            <a:ext cx="11201436" cy="18444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we study subjects like languages, science, humanities, etc.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sng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Education</a:t>
            </a: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: general academic focus, preparing students for all types of universities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sng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Modern GJO</a:t>
            </a: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: we use cutting-edge tech like 3D printers and robots (Sphero Bolt, </a:t>
            </a:r>
          </a:p>
        </p:txBody>
      </p:sp>
      <p:sp>
        <p:nvSpPr>
          <p:cNvPr id="4" name="TextovéPole 1">
            <a:extLst>
              <a:ext uri="{FF2B5EF4-FFF2-40B4-BE49-F238E27FC236}">
                <a16:creationId xmlns:a16="http://schemas.microsoft.com/office/drawing/2014/main" id="{EC5A0430-BC64-48C7-C162-738A68BC0AE4}"/>
              </a:ext>
            </a:extLst>
          </p:cNvPr>
          <p:cNvSpPr txBox="1"/>
          <p:nvPr/>
        </p:nvSpPr>
        <p:spPr>
          <a:xfrm>
            <a:off x="684035" y="2947074"/>
            <a:ext cx="2603772" cy="400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DJI Robomaster)</a:t>
            </a:r>
          </a:p>
        </p:txBody>
      </p:sp>
      <p:sp>
        <p:nvSpPr>
          <p:cNvPr id="5" name="TextovéPole 2">
            <a:extLst>
              <a:ext uri="{FF2B5EF4-FFF2-40B4-BE49-F238E27FC236}">
                <a16:creationId xmlns:a16="http://schemas.microsoft.com/office/drawing/2014/main" id="{2F618FFD-8156-C439-33AF-F3A3632CE0C3}"/>
              </a:ext>
            </a:extLst>
          </p:cNvPr>
          <p:cNvSpPr txBox="1"/>
          <p:nvPr/>
        </p:nvSpPr>
        <p:spPr>
          <a:xfrm>
            <a:off x="347435" y="3296466"/>
            <a:ext cx="11201436" cy="12289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sng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University Partner</a:t>
            </a: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: we are a "Faculty School" of Palacký University Olomouc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>
              <a:solidFill>
                <a:srgbClr val="000000"/>
              </a:solidFill>
              <a:uFillTx/>
              <a:latin typeface="Georgia Pro Cond Black" pitchFamily="18"/>
            </a:endParaRPr>
          </a:p>
        </p:txBody>
      </p:sp>
      <p:pic>
        <p:nvPicPr>
          <p:cNvPr id="6" name="Obrázek 5" descr="Obsah obrázku osoba, interiér, oblečení, nářadí&#10;&#10;Obsah generovaný pomocí AI může být nesprávný.">
            <a:extLst>
              <a:ext uri="{FF2B5EF4-FFF2-40B4-BE49-F238E27FC236}">
                <a16:creationId xmlns:a16="http://schemas.microsoft.com/office/drawing/2014/main" id="{B412BCCB-5F1A-034D-E945-DAABA43F8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24" y="4353696"/>
            <a:ext cx="3394143" cy="2109465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E44A71E-8AC6-DBF5-A79B-FDB1A1B283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959324" y="5523131"/>
            <a:ext cx="1589547" cy="959132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pic>
        <p:nvPicPr>
          <p:cNvPr id="8" name="Picture 4" descr="Obrázek příběhového pinu">
            <a:extLst>
              <a:ext uri="{FF2B5EF4-FFF2-40B4-BE49-F238E27FC236}">
                <a16:creationId xmlns:a16="http://schemas.microsoft.com/office/drawing/2014/main" id="{C350CD51-C187-6722-E40B-FDD1E5BC2F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27150" y="4353696"/>
            <a:ext cx="1569732" cy="959132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pic>
        <p:nvPicPr>
          <p:cNvPr id="9" name="Picture 6" descr="Obrázek příběhového pinu">
            <a:extLst>
              <a:ext uri="{FF2B5EF4-FFF2-40B4-BE49-F238E27FC236}">
                <a16:creationId xmlns:a16="http://schemas.microsoft.com/office/drawing/2014/main" id="{A86FCD02-E941-2119-AEEE-1534BB46C86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127150" y="5523131"/>
            <a:ext cx="1569732" cy="959132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C8E6BD00-1462-0E48-3C3D-0F5F8E5443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959324" y="4353696"/>
            <a:ext cx="1589547" cy="959132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pic>
        <p:nvPicPr>
          <p:cNvPr id="11" name="Picture 10" descr="Obrázek příběhového pinu">
            <a:extLst>
              <a:ext uri="{FF2B5EF4-FFF2-40B4-BE49-F238E27FC236}">
                <a16:creationId xmlns:a16="http://schemas.microsoft.com/office/drawing/2014/main" id="{AC258F4D-38EB-0410-70D5-701542FD57B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0544" b="11803"/>
          <a:stretch>
            <a:fillRect/>
          </a:stretch>
        </p:blipFill>
        <p:spPr>
          <a:xfrm>
            <a:off x="4595308" y="4353696"/>
            <a:ext cx="2973802" cy="2109465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3">
            <a:extLst>
              <a:ext uri="{FF2B5EF4-FFF2-40B4-BE49-F238E27FC236}">
                <a16:creationId xmlns:a16="http://schemas.microsoft.com/office/drawing/2014/main" id="{27184AAC-13CD-4F96-28A7-BBD91744441C}"/>
              </a:ext>
            </a:extLst>
          </p:cNvPr>
          <p:cNvSpPr txBox="1"/>
          <p:nvPr/>
        </p:nvSpPr>
        <p:spPr>
          <a:xfrm>
            <a:off x="347435" y="375736"/>
            <a:ext cx="5051383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4000" b="1" i="0" u="sng" strike="noStrike" kern="1200" cap="none" spc="-150" baseline="0">
                <a:solidFill>
                  <a:srgbClr val="000000"/>
                </a:solidFill>
                <a:uFillTx/>
                <a:latin typeface="Georgia Pro Cond Black" pitchFamily="18"/>
              </a:rPr>
              <a:t>School day, holidays</a:t>
            </a:r>
          </a:p>
        </p:txBody>
      </p:sp>
      <p:sp>
        <p:nvSpPr>
          <p:cNvPr id="3" name="TextovéPole 4">
            <a:extLst>
              <a:ext uri="{FF2B5EF4-FFF2-40B4-BE49-F238E27FC236}">
                <a16:creationId xmlns:a16="http://schemas.microsoft.com/office/drawing/2014/main" id="{38865F0D-3B04-90A3-2DA2-7D7FA09EFD7E}"/>
              </a:ext>
            </a:extLst>
          </p:cNvPr>
          <p:cNvSpPr txBox="1"/>
          <p:nvPr/>
        </p:nvSpPr>
        <p:spPr>
          <a:xfrm>
            <a:off x="347435" y="1102592"/>
            <a:ext cx="11201436" cy="546085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school starts at 8:05 AM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we have about 6-8 lessons per day 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each lesson lasts 45 minutes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there are short breaks between lessons, usually 5 or 10 minutes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we also have a longer break (15 minutes)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t</a:t>
            </a:r>
            <a:r>
              <a: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he </a:t>
            </a: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lunch </a:t>
            </a:r>
            <a:r>
              <a: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break is either after the 4th or 5th period</a:t>
            </a:r>
            <a:endParaRPr lang="cs-CZ" sz="2000" b="0" i="0" u="none" strike="noStrike" kern="1200" cap="none" spc="0" baseline="0">
              <a:solidFill>
                <a:srgbClr val="000000"/>
              </a:solidFill>
              <a:uFillTx/>
              <a:latin typeface="Georgia Pro Cond Black" pitchFamily="18"/>
            </a:endParaRP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during the school year we have several holidays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the longest break is on summer holidays (lasts 2 months)</a:t>
            </a:r>
          </a:p>
        </p:txBody>
      </p:sp>
      <p:pic>
        <p:nvPicPr>
          <p:cNvPr id="4" name="Picture 2" descr="GJO Litovel | Gymnázium Jana Opletala v Litovli">
            <a:extLst>
              <a:ext uri="{FF2B5EF4-FFF2-40B4-BE49-F238E27FC236}">
                <a16:creationId xmlns:a16="http://schemas.microsoft.com/office/drawing/2014/main" id="{B5558479-CA3C-51EF-6C66-961702F1F0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59" t="7417" r="4859" b="13442"/>
          <a:stretch>
            <a:fillRect/>
          </a:stretch>
        </p:blipFill>
        <p:spPr>
          <a:xfrm>
            <a:off x="8672891" y="4632012"/>
            <a:ext cx="3171669" cy="1931432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93256B-7B1F-3CB0-62CD-CA96A94194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331" b="19473"/>
          <a:stretch>
            <a:fillRect/>
          </a:stretch>
        </p:blipFill>
        <p:spPr>
          <a:xfrm>
            <a:off x="7092113" y="515986"/>
            <a:ext cx="4752447" cy="2351315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3">
            <a:extLst>
              <a:ext uri="{FF2B5EF4-FFF2-40B4-BE49-F238E27FC236}">
                <a16:creationId xmlns:a16="http://schemas.microsoft.com/office/drawing/2014/main" id="{61977D41-9B90-0D7F-CACB-C133303672EF}"/>
              </a:ext>
            </a:extLst>
          </p:cNvPr>
          <p:cNvSpPr txBox="1"/>
          <p:nvPr/>
        </p:nvSpPr>
        <p:spPr>
          <a:xfrm>
            <a:off x="347435" y="375736"/>
            <a:ext cx="8720660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4000" b="1" i="0" u="sng" strike="noStrike" kern="1200" cap="none" spc="-150" baseline="0">
                <a:solidFill>
                  <a:srgbClr val="000000"/>
                </a:solidFill>
                <a:uFillTx/>
                <a:latin typeface="Georgia Pro Cond Black" pitchFamily="18"/>
              </a:rPr>
              <a:t>School Life (Beyond the Classroom)</a:t>
            </a:r>
          </a:p>
        </p:txBody>
      </p:sp>
      <p:sp>
        <p:nvSpPr>
          <p:cNvPr id="3" name="TextovéPole 4">
            <a:extLst>
              <a:ext uri="{FF2B5EF4-FFF2-40B4-BE49-F238E27FC236}">
                <a16:creationId xmlns:a16="http://schemas.microsoft.com/office/drawing/2014/main" id="{FC92221B-3F70-3D6D-6E0E-3DC960F37833}"/>
              </a:ext>
            </a:extLst>
          </p:cNvPr>
          <p:cNvSpPr txBox="1"/>
          <p:nvPr/>
        </p:nvSpPr>
        <p:spPr>
          <a:xfrm>
            <a:off x="347435" y="1018696"/>
            <a:ext cx="11521101" cy="24600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sng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Culture</a:t>
            </a: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: the PALORA mixed choir (active since 2000) is a key part of our social life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sng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Sports &amp; Trips</a:t>
            </a: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: canoeing on the Morava River, ski courses, and hiking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sng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Projects</a:t>
            </a: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: Erasmus+, UNESCO school and the Duke of Edinburgh’s Award (DofE)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sng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Atmosphere</a:t>
            </a: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: a smaller school (approx. 330 students) with a friendly, family-like</a:t>
            </a:r>
          </a:p>
        </p:txBody>
      </p:sp>
      <p:sp>
        <p:nvSpPr>
          <p:cNvPr id="4" name="TextovéPole 2">
            <a:extLst>
              <a:ext uri="{FF2B5EF4-FFF2-40B4-BE49-F238E27FC236}">
                <a16:creationId xmlns:a16="http://schemas.microsoft.com/office/drawing/2014/main" id="{6B695A78-6951-96F0-0C06-4CC5F1A609FE}"/>
              </a:ext>
            </a:extLst>
          </p:cNvPr>
          <p:cNvSpPr txBox="1"/>
          <p:nvPr/>
        </p:nvSpPr>
        <p:spPr>
          <a:xfrm>
            <a:off x="688131" y="3478725"/>
            <a:ext cx="6097557" cy="400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environment</a:t>
            </a:r>
            <a:endParaRPr lang="cs-CZ" sz="20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5" name="Obrázek 5">
            <a:extLst>
              <a:ext uri="{FF2B5EF4-FFF2-40B4-BE49-F238E27FC236}">
                <a16:creationId xmlns:a16="http://schemas.microsoft.com/office/drawing/2014/main" id="{22733C67-20B2-D6AF-DA5F-0705D8540D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111" b="7223"/>
          <a:stretch>
            <a:fillRect/>
          </a:stretch>
        </p:blipFill>
        <p:spPr>
          <a:xfrm>
            <a:off x="8339995" y="4247433"/>
            <a:ext cx="3359816" cy="2157371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6D1B765-4237-B504-7240-17A0DB2579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93982" y="4241645"/>
            <a:ext cx="3244739" cy="2163159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1A50AAD-8762-F4F2-43D5-A15BD76436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557"/>
          <a:stretch>
            <a:fillRect/>
          </a:stretch>
        </p:blipFill>
        <p:spPr>
          <a:xfrm>
            <a:off x="492184" y="4241645"/>
            <a:ext cx="3600523" cy="2163159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3">
            <a:extLst>
              <a:ext uri="{FF2B5EF4-FFF2-40B4-BE49-F238E27FC236}">
                <a16:creationId xmlns:a16="http://schemas.microsoft.com/office/drawing/2014/main" id="{2CCB597D-CCA2-AA23-703F-52D15DD7CAAB}"/>
              </a:ext>
            </a:extLst>
          </p:cNvPr>
          <p:cNvSpPr txBox="1"/>
          <p:nvPr/>
        </p:nvSpPr>
        <p:spPr>
          <a:xfrm>
            <a:off x="347435" y="375736"/>
            <a:ext cx="4578501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4000" b="1" i="0" u="sng" strike="noStrike" kern="0" cap="none" spc="-150" baseline="0">
                <a:solidFill>
                  <a:srgbClr val="000000"/>
                </a:solidFill>
                <a:uFillTx/>
                <a:latin typeface="Georgia Pro Cond Black" pitchFamily="18"/>
              </a:rPr>
              <a:t>History &amp; building</a:t>
            </a:r>
          </a:p>
        </p:txBody>
      </p:sp>
      <p:sp>
        <p:nvSpPr>
          <p:cNvPr id="3" name="TextovéPole 4">
            <a:extLst>
              <a:ext uri="{FF2B5EF4-FFF2-40B4-BE49-F238E27FC236}">
                <a16:creationId xmlns:a16="http://schemas.microsoft.com/office/drawing/2014/main" id="{DC8C08F1-1FFD-FA6E-ABF7-79DBCB96C0ED}"/>
              </a:ext>
            </a:extLst>
          </p:cNvPr>
          <p:cNvSpPr txBox="1"/>
          <p:nvPr/>
        </p:nvSpPr>
        <p:spPr>
          <a:xfrm>
            <a:off x="347435" y="1173970"/>
            <a:ext cx="10744236" cy="14212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sng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The Building</a:t>
            </a:r>
            <a:r>
              <a:rPr lang="cs-CZ" sz="2000" b="0" i="0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: a stunning Neo-Renaissance building completed in 1904 (designed by architect Josef Bertl)</a:t>
            </a:r>
          </a:p>
          <a:p>
            <a:pPr marL="342900" marR="0" lvl="0" indent="-34290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>
              <a:solidFill>
                <a:srgbClr val="000000"/>
              </a:solidFill>
              <a:uFillTx/>
              <a:latin typeface="Georgia Pro Cond Black" pitchFamily="18"/>
            </a:endParaRPr>
          </a:p>
        </p:txBody>
      </p:sp>
      <p:sp>
        <p:nvSpPr>
          <p:cNvPr id="4" name="TextovéPole 4">
            <a:extLst>
              <a:ext uri="{FF2B5EF4-FFF2-40B4-BE49-F238E27FC236}">
                <a16:creationId xmlns:a16="http://schemas.microsoft.com/office/drawing/2014/main" id="{17F88A68-DBCD-A129-263B-C97744682336}"/>
              </a:ext>
            </a:extLst>
          </p:cNvPr>
          <p:cNvSpPr txBox="1"/>
          <p:nvPr/>
        </p:nvSpPr>
        <p:spPr>
          <a:xfrm>
            <a:off x="347435" y="2221205"/>
            <a:ext cx="9829836" cy="9596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sng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Art on Walls:</a:t>
            </a:r>
            <a:r>
              <a:rPr lang="cs-CZ" sz="2000" b="0" i="0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 the front of the building has mosaics made by Jan Köhler (they show the town's royal history)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6109892-A2B3-BDCD-CE33-6180088777FD}"/>
              </a:ext>
            </a:extLst>
          </p:cNvPr>
          <p:cNvSpPr txBox="1"/>
          <p:nvPr/>
        </p:nvSpPr>
        <p:spPr>
          <a:xfrm>
            <a:off x="347435" y="3282339"/>
            <a:ext cx="11612916" cy="14212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sng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The Motto</a:t>
            </a:r>
            <a:r>
              <a:rPr lang="cs-CZ" sz="2000" b="0" i="0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: in our main hall, there is an inscription: </a:t>
            </a:r>
            <a:r>
              <a:rPr lang="cs-CZ" sz="2000" b="0" i="1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"To Czech sons, the hope of the fatherland, from Czech Litovel" </a:t>
            </a:r>
            <a:r>
              <a:rPr lang="cs-CZ" sz="2000" b="0" i="0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(a symbol of national pride from the time of the Austro-Hungarian Empire)</a:t>
            </a:r>
          </a:p>
        </p:txBody>
      </p:sp>
      <p:pic>
        <p:nvPicPr>
          <p:cNvPr id="6" name="Picture 4" descr="Václav II. povyšuje Litovel na trhovou ves 1291">
            <a:extLst>
              <a:ext uri="{FF2B5EF4-FFF2-40B4-BE49-F238E27FC236}">
                <a16:creationId xmlns:a16="http://schemas.microsoft.com/office/drawing/2014/main" id="{C9E57E16-8EC3-0B71-C771-7FE9C9DBE1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03" b="8388"/>
          <a:stretch>
            <a:fillRect/>
          </a:stretch>
        </p:blipFill>
        <p:spPr>
          <a:xfrm>
            <a:off x="4644466" y="5037237"/>
            <a:ext cx="3541809" cy="1445017"/>
          </a:xfrm>
          <a:prstGeom prst="rect">
            <a:avLst/>
          </a:prstGeom>
          <a:noFill/>
          <a:ln w="12701" cap="flat">
            <a:solidFill>
              <a:srgbClr val="000000"/>
            </a:solidFill>
            <a:prstDash val="solid"/>
            <a:miter/>
          </a:ln>
        </p:spPr>
      </p:pic>
      <p:pic>
        <p:nvPicPr>
          <p:cNvPr id="7" name="Picture 6" descr="Jan Lucemburský udílí Litovli práva městská 1327">
            <a:extLst>
              <a:ext uri="{FF2B5EF4-FFF2-40B4-BE49-F238E27FC236}">
                <a16:creationId xmlns:a16="http://schemas.microsoft.com/office/drawing/2014/main" id="{2CBD65B0-B748-F6FC-D0C1-0BD069199F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57" b="10035"/>
          <a:stretch>
            <a:fillRect/>
          </a:stretch>
        </p:blipFill>
        <p:spPr>
          <a:xfrm>
            <a:off x="509019" y="5037237"/>
            <a:ext cx="3650175" cy="1445017"/>
          </a:xfrm>
          <a:prstGeom prst="rect">
            <a:avLst/>
          </a:prstGeom>
          <a:noFill/>
          <a:ln w="12701" cap="flat">
            <a:solidFill>
              <a:srgbClr val="000000"/>
            </a:solidFill>
            <a:prstDash val="solid"/>
            <a:miter/>
          </a:ln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395F844D-AF46-A46C-95FC-80E3D9D963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380" b="4969"/>
          <a:stretch>
            <a:fillRect/>
          </a:stretch>
        </p:blipFill>
        <p:spPr>
          <a:xfrm>
            <a:off x="8671556" y="5037237"/>
            <a:ext cx="3011420" cy="1445017"/>
          </a:xfrm>
          <a:prstGeom prst="rect">
            <a:avLst/>
          </a:prstGeom>
          <a:noFill/>
          <a:ln w="12701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3">
            <a:extLst>
              <a:ext uri="{FF2B5EF4-FFF2-40B4-BE49-F238E27FC236}">
                <a16:creationId xmlns:a16="http://schemas.microsoft.com/office/drawing/2014/main" id="{B024DCFC-EFD8-725C-33AA-D91D6CD4F706}"/>
              </a:ext>
            </a:extLst>
          </p:cNvPr>
          <p:cNvSpPr txBox="1"/>
          <p:nvPr/>
        </p:nvSpPr>
        <p:spPr>
          <a:xfrm>
            <a:off x="347435" y="375736"/>
            <a:ext cx="7951220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4000" b="1" i="0" u="sng" strike="noStrike" kern="0" cap="none" spc="-150" baseline="0">
                <a:solidFill>
                  <a:srgbClr val="000000"/>
                </a:solidFill>
                <a:uFillTx/>
                <a:latin typeface="Georgia Pro Cond Black" pitchFamily="18"/>
              </a:rPr>
              <a:t>Jan Opletal – our heroic student</a:t>
            </a:r>
          </a:p>
        </p:txBody>
      </p:sp>
      <p:sp>
        <p:nvSpPr>
          <p:cNvPr id="3" name="TextovéPole 4">
            <a:extLst>
              <a:ext uri="{FF2B5EF4-FFF2-40B4-BE49-F238E27FC236}">
                <a16:creationId xmlns:a16="http://schemas.microsoft.com/office/drawing/2014/main" id="{12CE9B27-47BB-7813-E466-5A86E0FA766F}"/>
              </a:ext>
            </a:extLst>
          </p:cNvPr>
          <p:cNvSpPr txBox="1"/>
          <p:nvPr/>
        </p:nvSpPr>
        <p:spPr>
          <a:xfrm>
            <a:off x="347435" y="1173970"/>
            <a:ext cx="8284500" cy="30755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he was a famous graduate of our school (class of 1934)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he took part in protests against the Nazi occupation in 1939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during one of these protests, he was shot, died few days later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he became the first student victim of the Nazi occupation</a:t>
            </a:r>
            <a:endParaRPr lang="cs-CZ" sz="2000" b="0" i="0" u="none" strike="noStrike" kern="0" cap="none" spc="0" baseline="0">
              <a:solidFill>
                <a:srgbClr val="000000"/>
              </a:solidFill>
              <a:uFillTx/>
              <a:latin typeface="Georgia Pro Cond Black" pitchFamily="18"/>
            </a:endParaRP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due to the events following his funeral, November 17th was</a:t>
            </a:r>
          </a:p>
        </p:txBody>
      </p:sp>
      <p:sp>
        <p:nvSpPr>
          <p:cNvPr id="4" name="TextovéPole 4">
            <a:extLst>
              <a:ext uri="{FF2B5EF4-FFF2-40B4-BE49-F238E27FC236}">
                <a16:creationId xmlns:a16="http://schemas.microsoft.com/office/drawing/2014/main" id="{1639902D-EBA3-646A-954A-4FA49F1553B5}"/>
              </a:ext>
            </a:extLst>
          </p:cNvPr>
          <p:cNvSpPr txBox="1"/>
          <p:nvPr/>
        </p:nvSpPr>
        <p:spPr>
          <a:xfrm>
            <a:off x="688086" y="4256303"/>
            <a:ext cx="6094475" cy="400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declared International Students' Day</a:t>
            </a:r>
            <a:endParaRPr lang="cs-CZ" sz="20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B942FB6-5390-D586-1719-1A8F977D59B9}"/>
              </a:ext>
            </a:extLst>
          </p:cNvPr>
          <p:cNvSpPr txBox="1"/>
          <p:nvPr/>
        </p:nvSpPr>
        <p:spPr>
          <a:xfrm>
            <a:off x="347435" y="4845177"/>
            <a:ext cx="8659404" cy="12289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sng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Memorial</a:t>
            </a:r>
            <a:r>
              <a:rPr lang="cs-CZ" sz="2000" b="0" i="0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: A bronze bust of Jan Opletal stands proudely in front of our school entrance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0" cap="none" spc="0" baseline="0">
              <a:solidFill>
                <a:srgbClr val="000000"/>
              </a:solidFill>
              <a:uFillTx/>
              <a:latin typeface="Georgia Pro Cond Black" pitchFamily="18"/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F5A2FDC1-69C7-9E13-2385-9B1798B441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79" r="3226" b="13113"/>
          <a:stretch>
            <a:fillRect/>
          </a:stretch>
        </p:blipFill>
        <p:spPr>
          <a:xfrm>
            <a:off x="9427464" y="635251"/>
            <a:ext cx="2337691" cy="3302547"/>
          </a:xfrm>
          <a:prstGeom prst="rect">
            <a:avLst/>
          </a:prstGeom>
          <a:noFill/>
          <a:ln w="12701" cap="flat">
            <a:solidFill>
              <a:srgbClr val="000000"/>
            </a:solidFill>
            <a:prstDash val="solid"/>
            <a:miter/>
          </a:ln>
        </p:spPr>
      </p:pic>
      <p:pic>
        <p:nvPicPr>
          <p:cNvPr id="7" name="Picture 2" descr="Foto: Nejen Jan Opletal. Studenti, kteří se stali obětí nacistů 17 ...">
            <a:extLst>
              <a:ext uri="{FF2B5EF4-FFF2-40B4-BE49-F238E27FC236}">
                <a16:creationId xmlns:a16="http://schemas.microsoft.com/office/drawing/2014/main" id="{F948265C-35B1-BC74-66C9-E519108BEF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54" b="10365"/>
          <a:stretch>
            <a:fillRect/>
          </a:stretch>
        </p:blipFill>
        <p:spPr>
          <a:xfrm>
            <a:off x="8897111" y="4456355"/>
            <a:ext cx="2868043" cy="1935300"/>
          </a:xfrm>
          <a:prstGeom prst="rect">
            <a:avLst/>
          </a:prstGeom>
          <a:noFill/>
          <a:ln w="12701" cap="flat">
            <a:solidFill>
              <a:srgbClr val="000000"/>
            </a:solidFill>
            <a:prstDash val="solid"/>
            <a:miter/>
          </a:ln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3">
            <a:extLst>
              <a:ext uri="{FF2B5EF4-FFF2-40B4-BE49-F238E27FC236}">
                <a16:creationId xmlns:a16="http://schemas.microsoft.com/office/drawing/2014/main" id="{287725B6-6A72-C156-557C-2CB8F74B1CAD}"/>
              </a:ext>
            </a:extLst>
          </p:cNvPr>
          <p:cNvSpPr txBox="1"/>
          <p:nvPr/>
        </p:nvSpPr>
        <p:spPr>
          <a:xfrm>
            <a:off x="347435" y="375736"/>
            <a:ext cx="6986208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4000" b="1" i="0" u="sng" strike="noStrike" kern="0" cap="none" spc="-150" baseline="0">
                <a:solidFill>
                  <a:srgbClr val="000000"/>
                </a:solidFill>
                <a:uFillTx/>
                <a:latin typeface="Georgia Pro Cond Black" pitchFamily="18"/>
              </a:rPr>
              <a:t>Litovel – The Venice of Haná</a:t>
            </a:r>
          </a:p>
        </p:txBody>
      </p:sp>
      <p:sp>
        <p:nvSpPr>
          <p:cNvPr id="3" name="TextovéPole 4">
            <a:extLst>
              <a:ext uri="{FF2B5EF4-FFF2-40B4-BE49-F238E27FC236}">
                <a16:creationId xmlns:a16="http://schemas.microsoft.com/office/drawing/2014/main" id="{47A521CF-0634-A598-FD28-8B4C5585BD08}"/>
              </a:ext>
            </a:extLst>
          </p:cNvPr>
          <p:cNvSpPr txBox="1"/>
          <p:nvPr/>
        </p:nvSpPr>
        <p:spPr>
          <a:xfrm>
            <a:off x="347435" y="1103936"/>
            <a:ext cx="11356884" cy="12289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1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"Venice of Haná" </a:t>
            </a:r>
            <a:r>
              <a:rPr lang="cs-CZ" sz="2000" b="0" i="0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because the town is built on six branches of the Morava River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sng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Location</a:t>
            </a:r>
            <a:r>
              <a:rPr lang="cs-CZ" sz="2000" b="0" i="0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: located in the Haná region, near the historic city of Olomouc and about 3</a:t>
            </a:r>
          </a:p>
        </p:txBody>
      </p:sp>
      <p:sp>
        <p:nvSpPr>
          <p:cNvPr id="4" name="TextovéPole 5">
            <a:extLst>
              <a:ext uri="{FF2B5EF4-FFF2-40B4-BE49-F238E27FC236}">
                <a16:creationId xmlns:a16="http://schemas.microsoft.com/office/drawing/2014/main" id="{61C1D4A4-AD5F-9747-DAF4-296460378C73}"/>
              </a:ext>
            </a:extLst>
          </p:cNvPr>
          <p:cNvSpPr txBox="1"/>
          <p:nvPr/>
        </p:nvSpPr>
        <p:spPr>
          <a:xfrm>
            <a:off x="706374" y="2168270"/>
            <a:ext cx="6094475" cy="61337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hours from Prague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AA49AA2-8F39-BBD8-6BD1-DB6F2BB95277}"/>
              </a:ext>
            </a:extLst>
          </p:cNvPr>
          <p:cNvSpPr txBox="1"/>
          <p:nvPr/>
        </p:nvSpPr>
        <p:spPr>
          <a:xfrm>
            <a:off x="347435" y="2781650"/>
            <a:ext cx="11356884" cy="12289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sng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Nature</a:t>
            </a:r>
            <a:r>
              <a:rPr lang="cs-CZ" sz="2000" b="0" i="0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: Surrounded by the Litovelské Pomoraví (Protected Landscape Area)</a:t>
            </a:r>
          </a:p>
          <a:p>
            <a:pPr marL="342900" marR="0" lvl="0" indent="-342900" algn="l" defTabSz="914400" rtl="0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0" cap="none" spc="0" baseline="0">
                <a:solidFill>
                  <a:srgbClr val="000000"/>
                </a:solidFill>
                <a:uFillTx/>
                <a:latin typeface="Georgia Pro Cond Black" pitchFamily="18"/>
              </a:rPr>
              <a:t>the city has a long brewing tradition</a:t>
            </a:r>
          </a:p>
        </p:txBody>
      </p:sp>
      <p:pic>
        <p:nvPicPr>
          <p:cNvPr id="6" name="Picture 2" descr="Kudy z nudy - Město Litovel">
            <a:extLst>
              <a:ext uri="{FF2B5EF4-FFF2-40B4-BE49-F238E27FC236}">
                <a16:creationId xmlns:a16="http://schemas.microsoft.com/office/drawing/2014/main" id="{2A39ACB5-E5FA-803C-1DDE-AE8196CD60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797"/>
          <a:stretch>
            <a:fillRect/>
          </a:stretch>
        </p:blipFill>
        <p:spPr>
          <a:xfrm>
            <a:off x="7797097" y="4181615"/>
            <a:ext cx="3811859" cy="2300648"/>
          </a:xfrm>
          <a:prstGeom prst="rect">
            <a:avLst/>
          </a:prstGeom>
          <a:noFill/>
          <a:ln w="12701" cap="flat">
            <a:solidFill>
              <a:srgbClr val="000000"/>
            </a:solidFill>
            <a:prstDash val="solid"/>
            <a:miter/>
          </a:ln>
        </p:spPr>
      </p:pic>
      <p:pic>
        <p:nvPicPr>
          <p:cNvPr id="7" name="Picture 4" descr="Město Litovel">
            <a:extLst>
              <a:ext uri="{FF2B5EF4-FFF2-40B4-BE49-F238E27FC236}">
                <a16:creationId xmlns:a16="http://schemas.microsoft.com/office/drawing/2014/main" id="{7C34365A-5462-1EFE-4EF6-A5858BA5DB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133" b="3721"/>
          <a:stretch>
            <a:fillRect/>
          </a:stretch>
        </p:blipFill>
        <p:spPr>
          <a:xfrm>
            <a:off x="583048" y="4535424"/>
            <a:ext cx="3971540" cy="1946839"/>
          </a:xfrm>
          <a:prstGeom prst="rect">
            <a:avLst/>
          </a:prstGeom>
          <a:noFill/>
          <a:ln w="12701" cap="flat">
            <a:solidFill>
              <a:srgbClr val="000000"/>
            </a:solidFill>
            <a:prstDash val="solid"/>
            <a:miter/>
          </a:ln>
        </p:spPr>
      </p:pic>
      <p:pic>
        <p:nvPicPr>
          <p:cNvPr id="8" name="Picture 8" descr="Litovel Černý Citron with alcohol | Litovel Brewery">
            <a:extLst>
              <a:ext uri="{FF2B5EF4-FFF2-40B4-BE49-F238E27FC236}">
                <a16:creationId xmlns:a16="http://schemas.microsoft.com/office/drawing/2014/main" id="{46E4094B-D474-A4E6-D678-5656E7377F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48" r="24132" b="7975"/>
          <a:stretch>
            <a:fillRect/>
          </a:stretch>
        </p:blipFill>
        <p:spPr>
          <a:xfrm>
            <a:off x="5294376" y="4204072"/>
            <a:ext cx="1764792" cy="227819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504</Words>
  <Application>Microsoft Office PowerPoint</Application>
  <PresentationFormat>Širokoúhlá obrazovka</PresentationFormat>
  <Paragraphs>46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Georgia Pro Cond Black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Marek Vítek</dc:creator>
  <cp:lastModifiedBy>Pospíšil Tomáš</cp:lastModifiedBy>
  <cp:revision>2</cp:revision>
  <dcterms:created xsi:type="dcterms:W3CDTF">2026-04-28T20:20:39Z</dcterms:created>
  <dcterms:modified xsi:type="dcterms:W3CDTF">2026-10-02T10:46:41Z</dcterms:modified>
</cp:coreProperties>
</file>