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8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13096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5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57285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6106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757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14983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37944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430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885944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071885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55787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3A43DF-04A3-4662-88CA-28FDED1CFC09}" type="datetimeFigureOut">
              <a:rPr lang="cs-CZ" smtClean="0"/>
              <a:t>02.10.2026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D58ADA-DDE5-40A5-9BF1-B0BC81F4C7C5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42523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eznamzpravy.cz/clanek/ekonomika-byznys-pokemon-trhl-novy-rekord-karticka-pikachu-se-prodala-za-340-milionu-299028" TargetMode="External"/><Relationship Id="rId3" Type="http://schemas.openxmlformats.org/officeDocument/2006/relationships/hyperlink" Target="https://www.ok-tourism.cz/en/tourist-attractions/nature/natural-attractions-1/" TargetMode="External"/><Relationship Id="rId7" Type="http://schemas.openxmlformats.org/officeDocument/2006/relationships/hyperlink" Target="https://www.pokemon-guru.cz/rubriky/jak-zacit/pro-zacatecniky/top10-nejdrazsich-pokemon-karet-na-svete_14050.html" TargetMode="External"/><Relationship Id="rId2" Type="http://schemas.openxmlformats.org/officeDocument/2006/relationships/hyperlink" Target="https://litovelskepomoravi.aopk.gov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cs.wikipedia.org/wiki" TargetMode="External"/><Relationship Id="rId5" Type="http://schemas.openxmlformats.org/officeDocument/2006/relationships/hyperlink" Target="https://www.casopis.ochranaprirody.cz/z-nasi-prirody/chranena-krajinna-oblast-litovelske-pomoravi/" TargetMode="External"/><Relationship Id="rId10" Type="http://schemas.openxmlformats.org/officeDocument/2006/relationships/hyperlink" Target="https://slunakov.cz/areal-domu-prirody/" TargetMode="External"/><Relationship Id="rId4" Type="http://schemas.openxmlformats.org/officeDocument/2006/relationships/hyperlink" Target="https://www.ok-tourism.cz/de" TargetMode="External"/><Relationship Id="rId9" Type="http://schemas.openxmlformats.org/officeDocument/2006/relationships/hyperlink" Target="https://www.naucne-stezky.cz/naucna-stezka-luhy-litovelskeho-pomoravi/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áze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88" y="469256"/>
            <a:ext cx="10555226" cy="6045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1188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75190" y="572566"/>
            <a:ext cx="10841619" cy="5406662"/>
          </a:xfrm>
        </p:spPr>
        <p:txBody>
          <a:bodyPr>
            <a:normAutofit/>
          </a:bodyPr>
          <a:lstStyle/>
          <a:p>
            <a:r>
              <a:rPr lang="cs-CZ" sz="7200">
                <a:solidFill>
                  <a:schemeClr val="bg1"/>
                </a:solidFill>
              </a:rPr>
              <a:t>The </a:t>
            </a:r>
            <a:br>
              <a:rPr lang="cs-CZ" sz="7200">
                <a:solidFill>
                  <a:schemeClr val="bg1"/>
                </a:solidFill>
              </a:rPr>
            </a:br>
            <a:r>
              <a:rPr lang="cs-CZ" sz="7200" b="1">
                <a:solidFill>
                  <a:schemeClr val="bg1"/>
                </a:solidFill>
              </a:rPr>
              <a:t>LITOVELSKÉ POMORAVÍ</a:t>
            </a:r>
            <a:r>
              <a:rPr lang="cs-CZ" sz="7200">
                <a:solidFill>
                  <a:schemeClr val="bg1"/>
                </a:solidFill>
              </a:rPr>
              <a:t> Protected </a:t>
            </a:r>
            <a:br>
              <a:rPr lang="cs-CZ" sz="7200">
                <a:solidFill>
                  <a:schemeClr val="bg1"/>
                </a:solidFill>
              </a:rPr>
            </a:br>
            <a:r>
              <a:rPr lang="cs-CZ" sz="7200">
                <a:solidFill>
                  <a:schemeClr val="bg1"/>
                </a:solidFill>
              </a:rPr>
              <a:t>Landscape </a:t>
            </a:r>
            <a:br>
              <a:rPr lang="cs-CZ" sz="7200">
                <a:solidFill>
                  <a:schemeClr val="bg1"/>
                </a:solidFill>
              </a:rPr>
            </a:br>
            <a:r>
              <a:rPr lang="cs-CZ" sz="7200">
                <a:solidFill>
                  <a:schemeClr val="bg1"/>
                </a:solidFill>
              </a:rPr>
              <a:t>Area</a:t>
            </a:r>
          </a:p>
        </p:txBody>
      </p:sp>
    </p:spTree>
    <p:extLst>
      <p:ext uri="{BB962C8B-B14F-4D97-AF65-F5344CB8AC3E}">
        <p14:creationId xmlns:p14="http://schemas.microsoft.com/office/powerpoint/2010/main" val="3799523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C192E96-7E6F-AAAA-7DC2-FB9065A42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6897"/>
            <a:ext cx="10515600" cy="1325563"/>
          </a:xfrm>
        </p:spPr>
        <p:txBody>
          <a:bodyPr/>
          <a:lstStyle/>
          <a:p>
            <a:r>
              <a:rPr lang="cs-CZ"/>
              <a:t>CHKO – The protected landscape area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F5043BB-4697-D8D7-EA22-14FFE5823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15979"/>
            <a:ext cx="4554638" cy="45056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/>
              <a:t>CHKO Litovelské Pomoraví is a complex of extensive</a:t>
            </a:r>
            <a:r>
              <a:rPr lang="cs-CZ" b="1"/>
              <a:t> floodplain forests and meadows</a:t>
            </a:r>
            <a:r>
              <a:rPr lang="cs-CZ"/>
              <a:t> </a:t>
            </a:r>
          </a:p>
          <a:p>
            <a:pPr marL="0" indent="0">
              <a:buNone/>
            </a:pPr>
            <a:r>
              <a:rPr lang="cs-CZ"/>
              <a:t>It is located around </a:t>
            </a:r>
            <a:r>
              <a:rPr lang="cs-CZ" b="1"/>
              <a:t>the Morava River</a:t>
            </a:r>
            <a:r>
              <a:rPr lang="cs-CZ"/>
              <a:t>, which forms a </a:t>
            </a:r>
            <a:r>
              <a:rPr lang="cs-CZ" b="1">
                <a:solidFill>
                  <a:srgbClr val="FF0000"/>
                </a:solidFill>
              </a:rPr>
              <a:t>unique</a:t>
            </a:r>
            <a:r>
              <a:rPr lang="cs-CZ"/>
              <a:t> inland delta that is </a:t>
            </a:r>
            <a:r>
              <a:rPr lang="cs-CZ" b="1">
                <a:solidFill>
                  <a:srgbClr val="FF0000"/>
                </a:solidFill>
              </a:rPr>
              <a:t>unique</a:t>
            </a:r>
            <a:r>
              <a:rPr lang="cs-CZ"/>
              <a:t> in Europe</a:t>
            </a:r>
          </a:p>
        </p:txBody>
      </p:sp>
      <p:pic>
        <p:nvPicPr>
          <p:cNvPr id="6" name="Obrázek 5" descr="Morava">
            <a:extLst>
              <a:ext uri="{FF2B5EF4-FFF2-40B4-BE49-F238E27FC236}">
                <a16:creationId xmlns:a16="http://schemas.microsoft.com/office/drawing/2014/main" id="{FC41E6B0-962C-6012-99D7-6575406D6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9945" y="1552851"/>
            <a:ext cx="5704386" cy="429244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Zástupný obsah 4" descr="WOW SO UNIQUE SUCH WONDERFUL - Doge Meme Generator">
            <a:extLst>
              <a:ext uri="{FF2B5EF4-FFF2-40B4-BE49-F238E27FC236}">
                <a16:creationId xmlns:a16="http://schemas.microsoft.com/office/drawing/2014/main" id="{395F667B-3153-AF3E-8F5B-BB523E3AC6B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3837971" y="4782562"/>
            <a:ext cx="2336158" cy="18037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5436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A131B4-67F9-6F05-713F-53A545F56E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5244" y="809624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/>
              <a:t>The Litovel Morava Riverlands PNA was established in </a:t>
            </a:r>
            <a:r>
              <a:rPr lang="cs-CZ" b="1"/>
              <a:t>1990</a:t>
            </a:r>
            <a:endParaRPr lang="cs-CZ"/>
          </a:p>
          <a:p>
            <a:endParaRPr lang="cs-CZ" b="1"/>
          </a:p>
          <a:p>
            <a:pPr marL="0" indent="0">
              <a:buNone/>
            </a:pPr>
            <a:r>
              <a:rPr lang="cs-CZ"/>
              <a:t>It covers an area of </a:t>
            </a:r>
            <a:r>
              <a:rPr lang="cs-CZ" b="1"/>
              <a:t>96 km</a:t>
            </a:r>
            <a:r>
              <a:rPr lang="cs-CZ" b="1" baseline="30000" dirty="0"/>
              <a:t>2</a:t>
            </a:r>
          </a:p>
          <a:p>
            <a:endParaRPr lang="cs-CZ" baseline="30000"/>
          </a:p>
          <a:p>
            <a:pPr marL="0" indent="0">
              <a:buNone/>
            </a:pPr>
            <a:r>
              <a:rPr lang="cs-CZ"/>
              <a:t>It is a </a:t>
            </a:r>
            <a:r>
              <a:rPr lang="cs-CZ" b="1"/>
              <a:t>swath of land along the branches of the Morava River</a:t>
            </a:r>
            <a:r>
              <a:rPr lang="cs-CZ" dirty="0"/>
              <a:t> </a:t>
            </a:r>
            <a:r>
              <a:rPr lang="cs-CZ"/>
              <a:t>between 2 towns – </a:t>
            </a:r>
            <a:r>
              <a:rPr lang="cs-CZ" b="1"/>
              <a:t>Olomouc and Mohelnice</a:t>
            </a:r>
          </a:p>
        </p:txBody>
      </p:sp>
      <p:pic>
        <p:nvPicPr>
          <p:cNvPr id="6" name="Obrázek 5" descr="Chráněná krajinná oblast Litovelské Pomoraví">
            <a:extLst>
              <a:ext uri="{FF2B5EF4-FFF2-40B4-BE49-F238E27FC236}">
                <a16:creationId xmlns:a16="http://schemas.microsoft.com/office/drawing/2014/main" id="{398E6673-5CF7-911C-B601-2CB85F774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3530" y="806963"/>
            <a:ext cx="5680763" cy="381946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Zástupný obsah 4" descr="omg thats huge - Internet Grandma Meme Generator">
            <a:extLst>
              <a:ext uri="{FF2B5EF4-FFF2-40B4-BE49-F238E27FC236}">
                <a16:creationId xmlns:a16="http://schemas.microsoft.com/office/drawing/2014/main" id="{C0F0216A-5739-EE98-E7F6-41CD16CCA4C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094894" y="4182860"/>
            <a:ext cx="2851427" cy="21326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38499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057AC4A-EEB4-8515-B157-D4C75B1933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12808" y="600638"/>
            <a:ext cx="5181600" cy="515192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>
                <a:latin typeface="Aptos Display"/>
              </a:rPr>
              <a:t>In the middle of this </a:t>
            </a:r>
            <a:r>
              <a:rPr lang="cs-CZ" b="1">
                <a:solidFill>
                  <a:srgbClr val="FF0000"/>
                </a:solidFill>
                <a:latin typeface="Aptos Display"/>
              </a:rPr>
              <a:t>UNIQUE</a:t>
            </a:r>
            <a:r>
              <a:rPr lang="cs-CZ" dirty="0">
                <a:latin typeface="Aptos Display"/>
              </a:rPr>
              <a:t> </a:t>
            </a:r>
            <a:r>
              <a:rPr lang="cs-CZ">
                <a:latin typeface="Aptos Display"/>
              </a:rPr>
              <a:t>nature system is the </a:t>
            </a:r>
            <a:r>
              <a:rPr lang="cs-CZ" b="1">
                <a:latin typeface="Aptos Display"/>
              </a:rPr>
              <a:t>royal town Litovel</a:t>
            </a:r>
            <a:r>
              <a:rPr lang="cs-CZ">
                <a:latin typeface="Aptos Display"/>
              </a:rPr>
              <a:t>, from which the area takes the name (unexpectedly)</a:t>
            </a:r>
            <a:endParaRPr lang="cs-CZ"/>
          </a:p>
        </p:txBody>
      </p:sp>
      <p:pic>
        <p:nvPicPr>
          <p:cNvPr id="9" name="Obrázek 8" descr="Městská památková zóna Litovel – Kudy z nudy">
            <a:extLst>
              <a:ext uri="{FF2B5EF4-FFF2-40B4-BE49-F238E27FC236}">
                <a16:creationId xmlns:a16="http://schemas.microsoft.com/office/drawing/2014/main" id="{EBE9B0DA-5CDF-89AC-7B30-01266926E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1513" y="601856"/>
            <a:ext cx="5627223" cy="38409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Zástupný obsah 7" descr="LITOVEL 11,5 JOSEF hořký ležák 0,5l sklo /4,6%/ - Pivovar Litovel | JASO">
            <a:extLst>
              <a:ext uri="{FF2B5EF4-FFF2-40B4-BE49-F238E27FC236}">
                <a16:creationId xmlns:a16="http://schemas.microsoft.com/office/drawing/2014/main" id="{44E770AB-EF07-76DD-72AD-F0A675ACF9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rcRect l="21708" r="23132"/>
          <a:stretch>
            <a:fillRect/>
          </a:stretch>
        </p:blipFill>
        <p:spPr>
          <a:xfrm>
            <a:off x="10165837" y="3783675"/>
            <a:ext cx="1490402" cy="27019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Obrázek 9" descr="Litovel – Kudy z nudy">
            <a:extLst>
              <a:ext uri="{FF2B5EF4-FFF2-40B4-BE49-F238E27FC236}">
                <a16:creationId xmlns:a16="http://schemas.microsoft.com/office/drawing/2014/main" id="{AE5ADB24-81EC-E520-5FF6-2A278D276D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729" y="2646717"/>
            <a:ext cx="5193171" cy="35997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Šipka: doprava 10">
            <a:extLst>
              <a:ext uri="{FF2B5EF4-FFF2-40B4-BE49-F238E27FC236}">
                <a16:creationId xmlns:a16="http://schemas.microsoft.com/office/drawing/2014/main" id="{A367B87A-A602-A647-9665-C34E1C48DDE0}"/>
              </a:ext>
            </a:extLst>
          </p:cNvPr>
          <p:cNvSpPr/>
          <p:nvPr/>
        </p:nvSpPr>
        <p:spPr>
          <a:xfrm>
            <a:off x="8875181" y="5216995"/>
            <a:ext cx="1148521" cy="53008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B8FA6476-9614-6AEF-7DAD-82207580B8CE}"/>
              </a:ext>
            </a:extLst>
          </p:cNvPr>
          <p:cNvSpPr txBox="1"/>
          <p:nvPr/>
        </p:nvSpPr>
        <p:spPr>
          <a:xfrm>
            <a:off x="6720637" y="4752779"/>
            <a:ext cx="2076173" cy="14773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 dirty="0"/>
              <a:t>This is the best </a:t>
            </a:r>
            <a:r>
              <a:rPr lang="cs-CZ"/>
              <a:t>thing in the town </a:t>
            </a:r>
            <a:r>
              <a:rPr lang="cs-CZ" dirty="0"/>
              <a:t>and the bottles are </a:t>
            </a:r>
            <a:r>
              <a:rPr lang="cs-CZ" b="1" dirty="0"/>
              <a:t>ECOLOGICAL</a:t>
            </a:r>
            <a:r>
              <a:rPr lang="cs-CZ" dirty="0"/>
              <a:t> (cs its glass ofc)</a:t>
            </a:r>
          </a:p>
        </p:txBody>
      </p:sp>
    </p:spTree>
    <p:extLst>
      <p:ext uri="{BB962C8B-B14F-4D97-AF65-F5344CB8AC3E}">
        <p14:creationId xmlns:p14="http://schemas.microsoft.com/office/powerpoint/2010/main" val="2943662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1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5D2D842-685D-9AEF-22C9-707B1375D2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722" y="632929"/>
            <a:ext cx="5181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/>
              <a:t>The PLA includes </a:t>
            </a:r>
            <a:r>
              <a:rPr lang="cs-CZ" b="1"/>
              <a:t>a</a:t>
            </a:r>
            <a:r>
              <a:rPr lang="cs-CZ" dirty="0"/>
              <a:t> </a:t>
            </a:r>
            <a:r>
              <a:rPr lang="cs-CZ" b="1"/>
              <a:t>karst area</a:t>
            </a:r>
            <a:r>
              <a:rPr lang="cs-CZ" dirty="0"/>
              <a:t> </a:t>
            </a:r>
            <a:r>
              <a:rPr lang="cs-CZ"/>
              <a:t>with well-known</a:t>
            </a:r>
            <a:r>
              <a:rPr lang="cs-CZ" b="1"/>
              <a:t> caves open to the public</a:t>
            </a:r>
            <a:r>
              <a:rPr lang="cs-CZ"/>
              <a:t> (Mladečské caves) and the area of </a:t>
            </a:r>
            <a:r>
              <a:rPr lang="cs-CZ" b="1"/>
              <a:t>twig deciduous forests Doubrava</a:t>
            </a:r>
            <a:endParaRPr lang="cs-CZ"/>
          </a:p>
        </p:txBody>
      </p:sp>
      <p:pic>
        <p:nvPicPr>
          <p:cNvPr id="20" name="Zástupný obsah 19" descr="Mladečské jeskyně | Správa jeskyní České republiky">
            <a:extLst>
              <a:ext uri="{FF2B5EF4-FFF2-40B4-BE49-F238E27FC236}">
                <a16:creationId xmlns:a16="http://schemas.microsoft.com/office/drawing/2014/main" id="{65E7774E-F427-F1EB-365D-6F9CD2B687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553765" y="631809"/>
            <a:ext cx="5181600" cy="34480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1" name="Obrázek 20" descr="Mladečské jeskyně | Správa jeskyní České republiky">
            <a:extLst>
              <a:ext uri="{FF2B5EF4-FFF2-40B4-BE49-F238E27FC236}">
                <a16:creationId xmlns:a16="http://schemas.microsoft.com/office/drawing/2014/main" id="{F4EC6AE4-AF4E-C907-6EB4-6EFF319D4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2885" y="4203193"/>
            <a:ext cx="3505199" cy="232575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3" name="Obrázek 22" descr="Teplomilné doubravy">
            <a:extLst>
              <a:ext uri="{FF2B5EF4-FFF2-40B4-BE49-F238E27FC236}">
                <a16:creationId xmlns:a16="http://schemas.microsoft.com/office/drawing/2014/main" id="{CEEDAE20-5C32-54BE-950C-4C399BA0E2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451" y="3116814"/>
            <a:ext cx="4554329" cy="319976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45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CDFCDCE-23DB-DD90-7F09-16FFD2494C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699191"/>
            <a:ext cx="5181600" cy="547777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cs-CZ" b="1"/>
              <a:t>The Morava River flows into the Black Sea</a:t>
            </a:r>
            <a:endParaRPr lang="cs-CZ"/>
          </a:p>
          <a:p>
            <a:endParaRPr lang="cs-CZ" b="1"/>
          </a:p>
          <a:p>
            <a:pPr marL="0" indent="0">
              <a:buNone/>
            </a:pPr>
            <a:r>
              <a:rPr lang="cs-CZ"/>
              <a:t>Litovel Morava Riverlands is </a:t>
            </a:r>
            <a:r>
              <a:rPr lang="cs-CZ">
                <a:solidFill>
                  <a:srgbClr val="FF0000"/>
                </a:solidFill>
              </a:rPr>
              <a:t>unique</a:t>
            </a:r>
            <a:r>
              <a:rPr lang="cs-CZ"/>
              <a:t> and special in several ways. These unusually well preserved and uniterrupted </a:t>
            </a:r>
            <a:r>
              <a:rPr lang="cs-CZ" b="1"/>
              <a:t>alluvial forests</a:t>
            </a:r>
            <a:r>
              <a:rPr lang="cs-CZ"/>
              <a:t>, </a:t>
            </a:r>
            <a:r>
              <a:rPr lang="cs-CZ" b="1"/>
              <a:t>flood plain meadows</a:t>
            </a:r>
            <a:r>
              <a:rPr lang="cs-CZ"/>
              <a:t> and </a:t>
            </a:r>
            <a:r>
              <a:rPr lang="cs-CZ" b="1"/>
              <a:t>bogs</a:t>
            </a:r>
            <a:r>
              <a:rPr lang="cs-CZ"/>
              <a:t> are home to a large number of rare plants and animals</a:t>
            </a:r>
          </a:p>
        </p:txBody>
      </p:sp>
      <p:pic>
        <p:nvPicPr>
          <p:cNvPr id="5" name="Zástupný obsah 4" descr="Před 30 lety byla zřízena CHKO Litovelské Pomoraví - Ekolist.cz">
            <a:extLst>
              <a:ext uri="{FF2B5EF4-FFF2-40B4-BE49-F238E27FC236}">
                <a16:creationId xmlns:a16="http://schemas.microsoft.com/office/drawing/2014/main" id="{6E406759-9A26-F1B4-917A-26C18DDFC25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0479" y="412164"/>
            <a:ext cx="4947478" cy="371060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Do luhů a luk Litovelského Pomoraví - Litovelské Pomoraví - AOPK ČR">
            <a:extLst>
              <a:ext uri="{FF2B5EF4-FFF2-40B4-BE49-F238E27FC236}">
                <a16:creationId xmlns:a16="http://schemas.microsoft.com/office/drawing/2014/main" id="{DCE2F9BD-48DF-B587-E54B-9CF930D36B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921" y="3983623"/>
            <a:ext cx="3913807" cy="260136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 descr="ZEN - Rafiki Meditating - Lion King Meme Generator">
            <a:extLst>
              <a:ext uri="{FF2B5EF4-FFF2-40B4-BE49-F238E27FC236}">
                <a16:creationId xmlns:a16="http://schemas.microsoft.com/office/drawing/2014/main" id="{5203B364-691F-F18F-22C5-F33065A592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0239" y="4316549"/>
            <a:ext cx="1474307" cy="175881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54279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1FC985-EF80-A50B-DBF0-4019859C5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/>
              <a:t>Sluňákov - Ecological Activities Center</a:t>
            </a:r>
          </a:p>
        </p:txBody>
      </p:sp>
      <p:pic>
        <p:nvPicPr>
          <p:cNvPr id="5" name="Zástupný obsah 4" descr="Kontakty – Sluňákov">
            <a:extLst>
              <a:ext uri="{FF2B5EF4-FFF2-40B4-BE49-F238E27FC236}">
                <a16:creationId xmlns:a16="http://schemas.microsoft.com/office/drawing/2014/main" id="{3B8EB2E4-132D-2027-617F-E927ED1208A0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9943" y="2101712"/>
            <a:ext cx="3263504" cy="31255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Galerie v přírodě – Sluňákov">
            <a:extLst>
              <a:ext uri="{FF2B5EF4-FFF2-40B4-BE49-F238E27FC236}">
                <a16:creationId xmlns:a16="http://schemas.microsoft.com/office/drawing/2014/main" id="{AA615330-C681-D22A-E220-5C580A46A6D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867939" y="1535280"/>
            <a:ext cx="4949688" cy="3275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Sluňákov – místo pro ekologické aktivity – září 2014. - Cestovatelské tipy  a rady na cesty">
            <a:extLst>
              <a:ext uri="{FF2B5EF4-FFF2-40B4-BE49-F238E27FC236}">
                <a16:creationId xmlns:a16="http://schemas.microsoft.com/office/drawing/2014/main" id="{BC8364CC-D4CA-DCC9-58B7-261E1284B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082" y="4219229"/>
            <a:ext cx="3625168" cy="240654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 descr="Ornitologická pozorovatelna Sluňákov, Horna nad Moravou">
            <a:extLst>
              <a:ext uri="{FF2B5EF4-FFF2-40B4-BE49-F238E27FC236}">
                <a16:creationId xmlns:a16="http://schemas.microsoft.com/office/drawing/2014/main" id="{7531A11B-1A51-8132-545E-2F67D941C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8226" y="1539242"/>
            <a:ext cx="2743200" cy="20567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498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952D62-0676-94CD-9C76-1EDBDF4183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49320"/>
            <a:ext cx="9144000" cy="2387600"/>
          </a:xfrm>
        </p:spPr>
        <p:txBody>
          <a:bodyPr/>
          <a:lstStyle/>
          <a:p>
            <a:r>
              <a:rPr lang="cs-CZ"/>
              <a:t>Rare species in CHKO </a:t>
            </a:r>
            <a:r>
              <a:rPr lang="cs-CZ" b="1"/>
              <a:t>Litovelské pomoraví</a:t>
            </a:r>
          </a:p>
        </p:txBody>
      </p:sp>
      <p:pic>
        <p:nvPicPr>
          <p:cNvPr id="11" name="Obrázek 10" descr="Pikachu Illustrator Pokemon Metal Card Collectible Gift Display | eBay">
            <a:extLst>
              <a:ext uri="{FF2B5EF4-FFF2-40B4-BE49-F238E27FC236}">
                <a16:creationId xmlns:a16="http://schemas.microsoft.com/office/drawing/2014/main" id="{57F7F360-B0AD-835A-6500-B59B201AD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646" y="2970697"/>
            <a:ext cx="2795578" cy="3500783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Šipka: doleva 11">
            <a:extLst>
              <a:ext uri="{FF2B5EF4-FFF2-40B4-BE49-F238E27FC236}">
                <a16:creationId xmlns:a16="http://schemas.microsoft.com/office/drawing/2014/main" id="{44681A2E-0CDE-26F8-AC12-C0703CB502ED}"/>
              </a:ext>
            </a:extLst>
          </p:cNvPr>
          <p:cNvSpPr/>
          <p:nvPr/>
        </p:nvSpPr>
        <p:spPr>
          <a:xfrm>
            <a:off x="5632173" y="4218608"/>
            <a:ext cx="1833217" cy="839304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TextovéPole 12">
            <a:extLst>
              <a:ext uri="{FF2B5EF4-FFF2-40B4-BE49-F238E27FC236}">
                <a16:creationId xmlns:a16="http://schemas.microsoft.com/office/drawing/2014/main" id="{7896843F-7D93-ED05-9BA5-EB639C1B16F2}"/>
              </a:ext>
            </a:extLst>
          </p:cNvPr>
          <p:cNvSpPr txBox="1"/>
          <p:nvPr/>
        </p:nvSpPr>
        <p:spPr>
          <a:xfrm>
            <a:off x="7752521" y="4174435"/>
            <a:ext cx="3246782" cy="9233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Rare as this Pokemon card which was sold for about 16 million US dollars btw</a:t>
            </a:r>
          </a:p>
        </p:txBody>
      </p:sp>
    </p:spTree>
    <p:extLst>
      <p:ext uri="{BB962C8B-B14F-4D97-AF65-F5344CB8AC3E}">
        <p14:creationId xmlns:p14="http://schemas.microsoft.com/office/powerpoint/2010/main" val="139260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B698F8-06C4-87E4-EAFA-2A98183B9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Hrachor bahenní </a:t>
            </a:r>
            <a:r>
              <a:rPr lang="cs-CZ" i="1"/>
              <a:t>(Lathyrus palustris)</a:t>
            </a:r>
            <a:br>
              <a:rPr lang="cs-CZ" i="1"/>
            </a:br>
            <a:r>
              <a:rPr lang="cs-CZ" sz="2800" i="1"/>
              <a:t>Marsch Pea, Sumpf-Platterbse</a:t>
            </a:r>
          </a:p>
        </p:txBody>
      </p:sp>
      <p:pic>
        <p:nvPicPr>
          <p:cNvPr id="5" name="Zástupný obsah 4" descr="LATHYRUS PALUSTRIS L. – hrachor bahenní / hrachor močiarny | BOTANY.cz">
            <a:extLst>
              <a:ext uri="{FF2B5EF4-FFF2-40B4-BE49-F238E27FC236}">
                <a16:creationId xmlns:a16="http://schemas.microsoft.com/office/drawing/2014/main" id="{F21ED044-A51C-A4FD-9F22-C6EB349F62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3780182" y="1864049"/>
            <a:ext cx="2986156" cy="42965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Hrachor bahenní – Wikipedie">
            <a:extLst>
              <a:ext uri="{FF2B5EF4-FFF2-40B4-BE49-F238E27FC236}">
                <a16:creationId xmlns:a16="http://schemas.microsoft.com/office/drawing/2014/main" id="{5B858A10-C4CF-40FE-4A66-FA77DD6A94A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106375" y="1858755"/>
            <a:ext cx="4152556" cy="429612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hrachor močiarny">
            <a:extLst>
              <a:ext uri="{FF2B5EF4-FFF2-40B4-BE49-F238E27FC236}">
                <a16:creationId xmlns:a16="http://schemas.microsoft.com/office/drawing/2014/main" id="{291CF10D-5FFD-5853-48C4-ABF097AB5A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096" y="1858801"/>
            <a:ext cx="2743200" cy="20581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 descr="LATHYRUS PALUSTRIS L. – hrachor bahenní / hrachor močiarny | BOTANY.cz">
            <a:extLst>
              <a:ext uri="{FF2B5EF4-FFF2-40B4-BE49-F238E27FC236}">
                <a16:creationId xmlns:a16="http://schemas.microsoft.com/office/drawing/2014/main" id="{D3072B57-B7FD-3E56-9B96-39D921765A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096" y="4089451"/>
            <a:ext cx="2743200" cy="20584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3942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02514DA-741B-2386-680A-2B684908CE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Sněženka podsněžník </a:t>
            </a:r>
            <a:r>
              <a:rPr lang="cs-CZ" i="1"/>
              <a:t>(Galanthus nivalis)</a:t>
            </a:r>
            <a:r>
              <a:rPr lang="cs-CZ" i="1" dirty="0"/>
              <a:t/>
            </a:r>
            <a:br>
              <a:rPr lang="cs-CZ" i="1" dirty="0"/>
            </a:br>
            <a:r>
              <a:rPr lang="cs-CZ" sz="2800" i="1"/>
              <a:t>Snowdrop, Schneegl</a:t>
            </a:r>
            <a:r>
              <a:rPr lang="cs-CZ" sz="2800" i="1">
                <a:ea typeface="+mj-lt"/>
                <a:cs typeface="+mj-lt"/>
              </a:rPr>
              <a:t>öckchen</a:t>
            </a:r>
          </a:p>
        </p:txBody>
      </p:sp>
      <p:pic>
        <p:nvPicPr>
          <p:cNvPr id="5" name="Zástupný obsah 4" descr="Galanthus nivalis (sněženka podsněžník) | BioLib.cz">
            <a:extLst>
              <a:ext uri="{FF2B5EF4-FFF2-40B4-BE49-F238E27FC236}">
                <a16:creationId xmlns:a16="http://schemas.microsoft.com/office/drawing/2014/main" id="{D5D9E039-0731-1433-881F-F987A0706B2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8808" y="1714331"/>
            <a:ext cx="6319077" cy="41542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Sněženka – Wikipedie">
            <a:extLst>
              <a:ext uri="{FF2B5EF4-FFF2-40B4-BE49-F238E27FC236}">
                <a16:creationId xmlns:a16="http://schemas.microsoft.com/office/drawing/2014/main" id="{CCB8814E-644E-ED9A-A6B8-CA23DB93183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91261" y="1693107"/>
            <a:ext cx="3361908" cy="39206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Obrázek 7" descr="Sad Pepe GIFs | Tenor">
            <a:extLst>
              <a:ext uri="{FF2B5EF4-FFF2-40B4-BE49-F238E27FC236}">
                <a16:creationId xmlns:a16="http://schemas.microsoft.com/office/drawing/2014/main" id="{D92B49AF-D86F-FC43-6C91-BC64C1DE0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42217" y="5124173"/>
            <a:ext cx="1568176" cy="14908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TextovéPole 8">
            <a:extLst>
              <a:ext uri="{FF2B5EF4-FFF2-40B4-BE49-F238E27FC236}">
                <a16:creationId xmlns:a16="http://schemas.microsoft.com/office/drawing/2014/main" id="{C9FA62CE-2174-723B-79B3-35D6519AF019}"/>
              </a:ext>
            </a:extLst>
          </p:cNvPr>
          <p:cNvSpPr txBox="1"/>
          <p:nvPr/>
        </p:nvSpPr>
        <p:spPr>
          <a:xfrm>
            <a:off x="7225914" y="5864085"/>
            <a:ext cx="3000345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Why the plants look so sad?</a:t>
            </a:r>
          </a:p>
        </p:txBody>
      </p:sp>
    </p:spTree>
    <p:extLst>
      <p:ext uri="{BB962C8B-B14F-4D97-AF65-F5344CB8AC3E}">
        <p14:creationId xmlns:p14="http://schemas.microsoft.com/office/powerpoint/2010/main" val="827181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7283D0A-EA97-EBD7-7993-F48B8477D5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Bledule jarní </a:t>
            </a:r>
            <a:r>
              <a:rPr lang="cs-CZ" i="1"/>
              <a:t>(Leucojum vernum)</a:t>
            </a:r>
            <a:r>
              <a:rPr lang="cs-CZ" i="1" dirty="0"/>
              <a:t/>
            </a:r>
            <a:br>
              <a:rPr lang="cs-CZ" i="1" dirty="0"/>
            </a:br>
            <a:r>
              <a:rPr lang="cs-CZ" sz="2800" i="1"/>
              <a:t>Spring snowflake, M</a:t>
            </a:r>
            <a:r>
              <a:rPr lang="cs-CZ" sz="2800" i="1">
                <a:ea typeface="+mj-lt"/>
                <a:cs typeface="+mj-lt"/>
              </a:rPr>
              <a:t>ärzenbecher</a:t>
            </a:r>
            <a:endParaRPr lang="cs-CZ" sz="2800" i="1"/>
          </a:p>
        </p:txBody>
      </p:sp>
      <p:pic>
        <p:nvPicPr>
          <p:cNvPr id="5" name="Zástupný obsah 4" descr="Bledule zahradám sluší | Zahrádkář">
            <a:extLst>
              <a:ext uri="{FF2B5EF4-FFF2-40B4-BE49-F238E27FC236}">
                <a16:creationId xmlns:a16="http://schemas.microsoft.com/office/drawing/2014/main" id="{D9839A4A-20E2-D333-E943-19F425B6018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342" r="7877"/>
          <a:stretch>
            <a:fillRect/>
          </a:stretch>
        </p:blipFill>
        <p:spPr>
          <a:xfrm>
            <a:off x="672548" y="1913973"/>
            <a:ext cx="6054766" cy="426057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Bledule jarní | Naturfoto.cz">
            <a:extLst>
              <a:ext uri="{FF2B5EF4-FFF2-40B4-BE49-F238E27FC236}">
                <a16:creationId xmlns:a16="http://schemas.microsoft.com/office/drawing/2014/main" id="{21DAA3AD-DDAC-D56B-2385-FCDE2C53DDD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014379" y="1913973"/>
            <a:ext cx="2878806" cy="42629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Obrázek 6" descr="LEUCOJUM VERNUM L. – bledule jarní / bleduľa jarná | BOTANY.cz">
            <a:extLst>
              <a:ext uri="{FF2B5EF4-FFF2-40B4-BE49-F238E27FC236}">
                <a16:creationId xmlns:a16="http://schemas.microsoft.com/office/drawing/2014/main" id="{64A5D47D-F643-FB64-2CD3-B9E9CE745F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843" r="27309" b="538"/>
          <a:stretch>
            <a:fillRect/>
          </a:stretch>
        </p:blipFill>
        <p:spPr>
          <a:xfrm>
            <a:off x="10190922" y="2967021"/>
            <a:ext cx="1795992" cy="21608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517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69C7D38-D33F-3555-5C55-A5D9BA4A0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Žábronožka sněžní </a:t>
            </a:r>
            <a:r>
              <a:rPr lang="cs-CZ" i="1"/>
              <a:t>(Siphonophanes grubii)</a:t>
            </a:r>
            <a:r>
              <a:rPr lang="cs-CZ" i="1" dirty="0"/>
              <a:t/>
            </a:r>
            <a:br>
              <a:rPr lang="cs-CZ" i="1" dirty="0"/>
            </a:br>
            <a:r>
              <a:rPr lang="cs-CZ" sz="2800" i="1"/>
              <a:t>Spring Fairy Shrimp, Fr</a:t>
            </a:r>
            <a:r>
              <a:rPr lang="cs-CZ" sz="2800" i="1">
                <a:ea typeface="+mj-lt"/>
                <a:cs typeface="+mj-lt"/>
              </a:rPr>
              <a:t>ü</a:t>
            </a:r>
            <a:r>
              <a:rPr lang="cs-CZ" sz="2800" i="1"/>
              <a:t>hlings-Feenkrebschen</a:t>
            </a:r>
          </a:p>
        </p:txBody>
      </p:sp>
      <p:pic>
        <p:nvPicPr>
          <p:cNvPr id="5" name="Zástupný obsah 4" descr="Eubranchipus grubii - ISOP Portál">
            <a:extLst>
              <a:ext uri="{FF2B5EF4-FFF2-40B4-BE49-F238E27FC236}">
                <a16:creationId xmlns:a16="http://schemas.microsoft.com/office/drawing/2014/main" id="{2D726663-91C4-2DFA-5DC6-26F0FC96E6E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650461" y="1870454"/>
            <a:ext cx="5363137" cy="407393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Eubranchipus grubii (žábronožka sněžní) | BioLib.cz">
            <a:extLst>
              <a:ext uri="{FF2B5EF4-FFF2-40B4-BE49-F238E27FC236}">
                <a16:creationId xmlns:a16="http://schemas.microsoft.com/office/drawing/2014/main" id="{7B5CE471-A07A-55DB-DF62-093FE7283A7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55706" y="1866813"/>
            <a:ext cx="5363137" cy="40701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69634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17E543C-FEAE-89E3-2E37-57C1BB9972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Listonoh jarní </a:t>
            </a:r>
            <a:r>
              <a:rPr lang="cs-CZ" i="1"/>
              <a:t>(Lepidurus apus)</a:t>
            </a:r>
            <a:br>
              <a:rPr lang="cs-CZ" i="1"/>
            </a:br>
            <a:r>
              <a:rPr lang="cs-CZ" sz="2800" i="1"/>
              <a:t>Spring Fairy Shrimp, Fr</a:t>
            </a:r>
            <a:r>
              <a:rPr lang="cs-CZ" sz="2800" i="1">
                <a:solidFill>
                  <a:srgbClr val="0A0A0A"/>
                </a:solidFill>
                <a:ea typeface="+mj-lt"/>
                <a:cs typeface="+mj-lt"/>
              </a:rPr>
              <a:t>ühlings-Schildkrebs</a:t>
            </a:r>
            <a:endParaRPr lang="cs-CZ" sz="2800" i="1"/>
          </a:p>
        </p:txBody>
      </p:sp>
      <p:pic>
        <p:nvPicPr>
          <p:cNvPr id="5" name="Zástupný obsah 4" descr="21 Listonoh jarni Lepidurus apus Libicky luh IMG_0602-1">
            <a:extLst>
              <a:ext uri="{FF2B5EF4-FFF2-40B4-BE49-F238E27FC236}">
                <a16:creationId xmlns:a16="http://schemas.microsoft.com/office/drawing/2014/main" id="{D0ACB14A-D158-2A1C-AB84-9E317862F12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38809" y="2099806"/>
            <a:ext cx="5358295" cy="363732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Listonoh lesní">
            <a:extLst>
              <a:ext uri="{FF2B5EF4-FFF2-40B4-BE49-F238E27FC236}">
                <a16:creationId xmlns:a16="http://schemas.microsoft.com/office/drawing/2014/main" id="{0967ED2E-AB54-2B5E-7F04-910F6ACE269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12991" y="2105085"/>
            <a:ext cx="5450971" cy="364885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0420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54508F0-D6B4-978F-CE90-33424E3051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/>
              <a:t>Modrásek bahenní (Phengaris nausithous)</a:t>
            </a:r>
            <a:br>
              <a:rPr lang="cs-CZ"/>
            </a:br>
            <a:r>
              <a:rPr lang="cs-CZ" sz="2800" i="1"/>
              <a:t>Dusky Large Blue, Dunkler Wiesenknopf-Ameisenbl</a:t>
            </a:r>
            <a:r>
              <a:rPr lang="cs-CZ" sz="2800" i="1">
                <a:solidFill>
                  <a:srgbClr val="0A0A0A"/>
                </a:solidFill>
                <a:ea typeface="+mj-lt"/>
                <a:cs typeface="+mj-lt"/>
              </a:rPr>
              <a:t>äuling</a:t>
            </a:r>
            <a:endParaRPr lang="cs-CZ" sz="2800" i="1"/>
          </a:p>
        </p:txBody>
      </p:sp>
      <p:pic>
        <p:nvPicPr>
          <p:cNvPr id="5" name="Zástupný obsah 4" descr="O modráscích a mravencích « Krajinou a přírodou východních Čech">
            <a:extLst>
              <a:ext uri="{FF2B5EF4-FFF2-40B4-BE49-F238E27FC236}">
                <a16:creationId xmlns:a16="http://schemas.microsoft.com/office/drawing/2014/main" id="{7A213E8E-61EA-76FF-7D2D-DA545F4AD3A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982884" y="1956212"/>
            <a:ext cx="6329422" cy="421555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Toulcův dvůr | Hledá se modrásek bahenní!">
            <a:extLst>
              <a:ext uri="{FF2B5EF4-FFF2-40B4-BE49-F238E27FC236}">
                <a16:creationId xmlns:a16="http://schemas.microsoft.com/office/drawing/2014/main" id="{087525B2-901B-B573-40BD-6814DB2443B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831643" y="1960662"/>
            <a:ext cx="2904433" cy="42163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2334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A6983D-8B9C-EB6A-D4D6-29596A15D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Ostroretka stěhovavá </a:t>
            </a:r>
            <a:r>
              <a:rPr lang="cs-CZ" i="1"/>
              <a:t>(Chrondrostoma nasus)</a:t>
            </a:r>
            <a:r>
              <a:rPr lang="cs-CZ" i="1" dirty="0"/>
              <a:t/>
            </a:r>
            <a:br>
              <a:rPr lang="cs-CZ" i="1" dirty="0"/>
            </a:br>
            <a:r>
              <a:rPr lang="cs-CZ" sz="2800" i="1"/>
              <a:t>Common Nase, Nase</a:t>
            </a:r>
          </a:p>
        </p:txBody>
      </p:sp>
      <p:pic>
        <p:nvPicPr>
          <p:cNvPr id="5" name="Zástupný obsah 4" descr="Ostroretka stěhovavá - Atlas ryb - Český rybářský svaz - MO Bechyně">
            <a:extLst>
              <a:ext uri="{FF2B5EF4-FFF2-40B4-BE49-F238E27FC236}">
                <a16:creationId xmlns:a16="http://schemas.microsoft.com/office/drawing/2014/main" id="{206F5F97-E268-2826-A493-29EEE0B6583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112884"/>
            <a:ext cx="5181600" cy="262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Ostroretka stěhovavá v obrazech | MRK.cz">
            <a:extLst>
              <a:ext uri="{FF2B5EF4-FFF2-40B4-BE49-F238E27FC236}">
                <a16:creationId xmlns:a16="http://schemas.microsoft.com/office/drawing/2014/main" id="{2E87650B-D0BF-6BA2-4A91-FCBE931EBDD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318337" y="3285093"/>
            <a:ext cx="5181600" cy="2914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ovéPole 7">
            <a:extLst>
              <a:ext uri="{FF2B5EF4-FFF2-40B4-BE49-F238E27FC236}">
                <a16:creationId xmlns:a16="http://schemas.microsoft.com/office/drawing/2014/main" id="{41177531-C6B9-F2EF-968A-88ABCA3B60C5}"/>
              </a:ext>
            </a:extLst>
          </p:cNvPr>
          <p:cNvSpPr txBox="1"/>
          <p:nvPr/>
        </p:nvSpPr>
        <p:spPr>
          <a:xfrm>
            <a:off x="7233780" y="1931095"/>
            <a:ext cx="2515644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cs-CZ"/>
              <a:t>Oh man, it is smiling  </a:t>
            </a:r>
            <a:r>
              <a:rPr lang="cs-CZ" sz="1200">
                <a:solidFill>
                  <a:srgbClr val="474747"/>
                </a:solidFill>
                <a:ea typeface="+mn-lt"/>
                <a:cs typeface="+mn-lt"/>
              </a:rPr>
              <a:t>🤗</a:t>
            </a:r>
            <a:endParaRPr lang="cs-CZ"/>
          </a:p>
        </p:txBody>
      </p:sp>
      <p:sp>
        <p:nvSpPr>
          <p:cNvPr id="9" name="Šipka: dolů 8">
            <a:extLst>
              <a:ext uri="{FF2B5EF4-FFF2-40B4-BE49-F238E27FC236}">
                <a16:creationId xmlns:a16="http://schemas.microsoft.com/office/drawing/2014/main" id="{D36F8406-8CD1-7B47-ACD7-A4B478A95EE3}"/>
              </a:ext>
            </a:extLst>
          </p:cNvPr>
          <p:cNvSpPr/>
          <p:nvPr/>
        </p:nvSpPr>
        <p:spPr>
          <a:xfrm>
            <a:off x="8141918" y="2411260"/>
            <a:ext cx="542794" cy="75156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8919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D8A8CD-72BD-2E88-ADE3-D6E0C865B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Čolek velký </a:t>
            </a:r>
            <a:r>
              <a:rPr lang="cs-CZ" i="1"/>
              <a:t>(Triturus cristatus)</a:t>
            </a:r>
            <a:r>
              <a:rPr lang="cs-CZ" i="1" dirty="0"/>
              <a:t/>
            </a:r>
            <a:br>
              <a:rPr lang="cs-CZ" i="1" dirty="0"/>
            </a:br>
            <a:r>
              <a:rPr lang="cs-CZ" sz="2800" i="1"/>
              <a:t>Great Crested Newt, N</a:t>
            </a:r>
            <a:r>
              <a:rPr lang="cs-CZ" sz="2800" i="1">
                <a:ea typeface="+mj-lt"/>
                <a:cs typeface="+mj-lt"/>
              </a:rPr>
              <a:t>ördlicher</a:t>
            </a:r>
            <a:r>
              <a:rPr lang="cs-CZ" sz="2800" i="1" dirty="0"/>
              <a:t> </a:t>
            </a:r>
            <a:r>
              <a:rPr lang="cs-CZ" sz="2800" i="1">
                <a:ea typeface="+mj-lt"/>
                <a:cs typeface="+mj-lt"/>
              </a:rPr>
              <a:t>Kammmolch</a:t>
            </a:r>
          </a:p>
        </p:txBody>
      </p:sp>
      <p:pic>
        <p:nvPicPr>
          <p:cNvPr id="5" name="Zástupný obsah 4" descr="čolek velký | Obojživelníci České republiky">
            <a:extLst>
              <a:ext uri="{FF2B5EF4-FFF2-40B4-BE49-F238E27FC236}">
                <a16:creationId xmlns:a16="http://schemas.microsoft.com/office/drawing/2014/main" id="{9B6C01BD-41A3-F228-0B2B-A7B2EA649015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rcRect r="1079" b="8732"/>
          <a:stretch>
            <a:fillRect/>
          </a:stretch>
        </p:blipFill>
        <p:spPr>
          <a:xfrm>
            <a:off x="598117" y="2657385"/>
            <a:ext cx="5359697" cy="338533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Čolek velký (Triturus cristatus) » Rybářský rozcestník">
            <a:extLst>
              <a:ext uri="{FF2B5EF4-FFF2-40B4-BE49-F238E27FC236}">
                <a16:creationId xmlns:a16="http://schemas.microsoft.com/office/drawing/2014/main" id="{A3799721-7EDC-00C1-63E7-75CA18F429C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34831" y="1689960"/>
            <a:ext cx="4910203" cy="36101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79753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2C70D3B-BE9E-52BF-03D0-FDF412179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Užovka obojková</a:t>
            </a:r>
            <a:r>
              <a:rPr lang="cs-CZ" i="1"/>
              <a:t> (Natrix natrix)</a:t>
            </a:r>
            <a:br>
              <a:rPr lang="cs-CZ" i="1"/>
            </a:br>
            <a:r>
              <a:rPr lang="cs-CZ" sz="2800" i="1"/>
              <a:t>Grass snake, Ringelnatter</a:t>
            </a:r>
          </a:p>
        </p:txBody>
      </p:sp>
      <p:pic>
        <p:nvPicPr>
          <p:cNvPr id="5" name="Zástupný obsah 4" descr="Užovka obojková - Natrix natrix - PŘÍRODA.cz">
            <a:extLst>
              <a:ext uri="{FF2B5EF4-FFF2-40B4-BE49-F238E27FC236}">
                <a16:creationId xmlns:a16="http://schemas.microsoft.com/office/drawing/2014/main" id="{6118C0EF-6914-CF43-5859-34742A0BF8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2058194"/>
            <a:ext cx="5181600" cy="3886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Užovka obojková – Wikipedie">
            <a:extLst>
              <a:ext uri="{FF2B5EF4-FFF2-40B4-BE49-F238E27FC236}">
                <a16:creationId xmlns:a16="http://schemas.microsoft.com/office/drawing/2014/main" id="{B4B7D4C0-66D1-7DDC-45BB-88925F201BFB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224392" y="2060243"/>
            <a:ext cx="5390367" cy="388210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32684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7FD3067-FC20-FC45-8A83-091F41C64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Ledňáček říční </a:t>
            </a:r>
            <a:r>
              <a:rPr lang="cs-CZ" i="1"/>
              <a:t>(Alcedo atthis)</a:t>
            </a:r>
            <a:r>
              <a:rPr lang="cs-CZ"/>
              <a:t/>
            </a:r>
            <a:br>
              <a:rPr lang="cs-CZ"/>
            </a:br>
            <a:r>
              <a:rPr lang="cs-CZ" sz="2800" i="1"/>
              <a:t>Common Kingfisher, Eisvogel</a:t>
            </a:r>
          </a:p>
        </p:txBody>
      </p:sp>
      <p:pic>
        <p:nvPicPr>
          <p:cNvPr id="5" name="Zástupný obsah 4" descr="Ledňáček říční se pro kořist potopí i metr hluboko - Prima Zoom">
            <a:extLst>
              <a:ext uri="{FF2B5EF4-FFF2-40B4-BE49-F238E27FC236}">
                <a16:creationId xmlns:a16="http://schemas.microsoft.com/office/drawing/2014/main" id="{4894C5F9-9346-FF2C-B1CD-3A7E405C6B2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1542" y="1898140"/>
            <a:ext cx="5891408" cy="34338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Tématická řada Ledňáček říční | ZNOVÍN - Vína hrdá na svůj původ">
            <a:extLst>
              <a:ext uri="{FF2B5EF4-FFF2-40B4-BE49-F238E27FC236}">
                <a16:creationId xmlns:a16="http://schemas.microsoft.com/office/drawing/2014/main" id="{16188F6B-EFE4-448C-E3A2-E1BA0CDEB88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589735" y="3431229"/>
            <a:ext cx="5275544" cy="29355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5988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E00DBC6-081A-C78D-3E8F-DDDDAC2D6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Bobr evropský </a:t>
            </a:r>
            <a:r>
              <a:rPr lang="cs-CZ" i="1"/>
              <a:t>(Castor fiber)</a:t>
            </a:r>
            <a:r>
              <a:rPr lang="cs-CZ" i="1" dirty="0"/>
              <a:t/>
            </a:r>
            <a:br>
              <a:rPr lang="cs-CZ" i="1" dirty="0"/>
            </a:br>
            <a:r>
              <a:rPr lang="cs-CZ" sz="2800" i="1"/>
              <a:t>Eurasian Beaver, Europ</a:t>
            </a:r>
            <a:r>
              <a:rPr lang="cs-CZ" sz="2800" i="1">
                <a:ea typeface="+mj-lt"/>
                <a:cs typeface="+mj-lt"/>
              </a:rPr>
              <a:t>äischer Biber</a:t>
            </a:r>
            <a:endParaRPr lang="cs-CZ" sz="2800" i="1"/>
          </a:p>
        </p:txBody>
      </p:sp>
      <p:pic>
        <p:nvPicPr>
          <p:cNvPr id="5" name="Zástupný obsah 4" descr="Program péče o bobra evropského">
            <a:extLst>
              <a:ext uri="{FF2B5EF4-FFF2-40B4-BE49-F238E27FC236}">
                <a16:creationId xmlns:a16="http://schemas.microsoft.com/office/drawing/2014/main" id="{8E42BC05-F424-41DF-7514-38AD5D01F728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37367" y="2062035"/>
            <a:ext cx="6285978" cy="419166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Zástupný obsah 5" descr="Bobr evropský">
            <a:extLst>
              <a:ext uri="{FF2B5EF4-FFF2-40B4-BE49-F238E27FC236}">
                <a16:creationId xmlns:a16="http://schemas.microsoft.com/office/drawing/2014/main" id="{55B52076-A019-C327-433A-D9A62FA33BB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996830" y="1710027"/>
            <a:ext cx="4356970" cy="32255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Obrázek 8" descr="Obsah obrázku savec, bobr&#10;&#10;Obsah generovaný pomocí AI může být nesprávný.">
            <a:extLst>
              <a:ext uri="{FF2B5EF4-FFF2-40B4-BE49-F238E27FC236}">
                <a16:creationId xmlns:a16="http://schemas.microsoft.com/office/drawing/2014/main" id="{843C0517-5799-C37E-D955-11EEB3E45E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658" y="495875"/>
            <a:ext cx="1206675" cy="121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97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1509F52-1D78-8AFE-21C8-6256D3613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Sources: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DD06F4-3B6C-207E-F9D1-7C76963B69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12474"/>
            <a:ext cx="10515600" cy="482106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z="2000">
                <a:ea typeface="+mn-lt"/>
                <a:cs typeface="+mn-lt"/>
                <a:hlinkClick r:id="rId2"/>
              </a:rPr>
              <a:t>https://litovelskepomoravi.aopk.gov.cz/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3"/>
              </a:rPr>
              <a:t>https://www.ok-tourism.cz/en/tourist-attractions/nature/natural-attractions-1/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4"/>
              </a:rPr>
              <a:t>https://www.ok-tourism.cz/de</a:t>
            </a:r>
            <a:endParaRPr lang="cs-CZ" sz="2000">
              <a:ea typeface="+mn-lt"/>
              <a:cs typeface="+mn-lt"/>
            </a:endParaRPr>
          </a:p>
          <a:p>
            <a:r>
              <a:rPr lang="cs-CZ" sz="2000">
                <a:ea typeface="+mn-lt"/>
                <a:cs typeface="+mn-lt"/>
                <a:hlinkClick r:id="rId5"/>
              </a:rPr>
              <a:t>https://www.casopis.ochranaprirody.cz/z-nasi-prirody/chranena-krajinna-oblast-litovelske-pomoravi/</a:t>
            </a:r>
            <a:endParaRPr lang="cs-CZ" sz="2000"/>
          </a:p>
          <a:p>
            <a:r>
              <a:rPr lang="cs-CZ" sz="2000">
                <a:ea typeface="+mn-lt"/>
                <a:cs typeface="+mn-lt"/>
                <a:hlinkClick r:id="rId6"/>
              </a:rPr>
              <a:t>https://cs.wikipedia.org/wiki</a:t>
            </a:r>
            <a:endParaRPr lang="cs-CZ" sz="2000"/>
          </a:p>
          <a:p>
            <a:r>
              <a:rPr lang="cs-CZ" sz="2000">
                <a:ea typeface="+mn-lt"/>
                <a:cs typeface="+mn-lt"/>
                <a:hlinkClick r:id="rId7"/>
              </a:rPr>
              <a:t>https://www.pokemon-guru.cz/rubriky/jak-zacit/pro-zacatecniky/top10-nejdrazsich-pokemon-karet-na-svete_14050.html</a:t>
            </a:r>
            <a:endParaRPr lang="cs-CZ" sz="2000"/>
          </a:p>
          <a:p>
            <a:r>
              <a:rPr lang="cs-CZ" sz="2000">
                <a:ea typeface="+mn-lt"/>
                <a:cs typeface="+mn-lt"/>
                <a:hlinkClick r:id="rId8"/>
              </a:rPr>
              <a:t>https://www.seznamzpravy.cz/clanek/ekonomika-byznys-pokemon-trhl-novy-rekord-karticka-pikachu-se-prodala-za-340-milionu-299028</a:t>
            </a:r>
            <a:endParaRPr lang="cs-CZ" sz="2000"/>
          </a:p>
          <a:p>
            <a:r>
              <a:rPr lang="cs-CZ" sz="2000">
                <a:ea typeface="+mn-lt"/>
                <a:cs typeface="+mn-lt"/>
                <a:hlinkClick r:id="rId9"/>
              </a:rPr>
              <a:t>https://www.naucne-stezky.cz/naucna-stezka-luhy-litovelskeho-pomoravi/</a:t>
            </a:r>
            <a:endParaRPr lang="cs-CZ" sz="2000"/>
          </a:p>
          <a:p>
            <a:r>
              <a:rPr lang="cs-CZ" sz="2000">
                <a:ea typeface="+mn-lt"/>
                <a:cs typeface="+mn-lt"/>
                <a:hlinkClick r:id="rId10"/>
              </a:rPr>
              <a:t>https://slunakov.cz/areal-domu-prirody/</a:t>
            </a:r>
            <a:endParaRPr lang="cs-CZ" sz="2000"/>
          </a:p>
          <a:p>
            <a:pPr marL="0" indent="0">
              <a:buNone/>
            </a:pPr>
            <a:endParaRPr lang="cs-CZ" sz="2000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72407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45706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celář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397</Words>
  <Application>Microsoft Office PowerPoint</Application>
  <PresentationFormat>Širokoúhlá obrazovka</PresentationFormat>
  <Paragraphs>41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6" baseType="lpstr">
      <vt:lpstr>Aptos</vt:lpstr>
      <vt:lpstr>Aptos Display</vt:lpstr>
      <vt:lpstr>Arial</vt:lpstr>
      <vt:lpstr>Motiv systému Office</vt:lpstr>
      <vt:lpstr>Prezentace aplikace PowerPoint</vt:lpstr>
      <vt:lpstr>The  LITOVELSKÉ POMORAVÍ Protected  Landscape  Area</vt:lpstr>
      <vt:lpstr>CHKO – The protected landscape area</vt:lpstr>
      <vt:lpstr>Prezentace aplikace PowerPoint</vt:lpstr>
      <vt:lpstr>Prezentace aplikace PowerPoint</vt:lpstr>
      <vt:lpstr>Prezentace aplikace PowerPoint</vt:lpstr>
      <vt:lpstr>Prezentace aplikace PowerPoint</vt:lpstr>
      <vt:lpstr>Sluňákov - Ecological Activities Center</vt:lpstr>
      <vt:lpstr>Rare species in CHKO Litovelské pomoraví</vt:lpstr>
      <vt:lpstr>Hrachor bahenní (Lathyrus palustris) Marsch Pea, Sumpf-Platterbse</vt:lpstr>
      <vt:lpstr>Sněženka podsněžník (Galanthus nivalis) Snowdrop, Schneeglöckchen</vt:lpstr>
      <vt:lpstr>Bledule jarní (Leucojum vernum) Spring snowflake, Märzenbecher</vt:lpstr>
      <vt:lpstr>Žábronožka sněžní (Siphonophanes grubii) Spring Fairy Shrimp, Frühlings-Feenkrebschen</vt:lpstr>
      <vt:lpstr>Listonoh jarní (Lepidurus apus) Spring Fairy Shrimp, Frühlings-Schildkrebs</vt:lpstr>
      <vt:lpstr>Modrásek bahenní (Phengaris nausithous) Dusky Large Blue, Dunkler Wiesenknopf-Ameisenbläuling</vt:lpstr>
      <vt:lpstr>Ostroretka stěhovavá (Chrondrostoma nasus) Common Nase, Nase</vt:lpstr>
      <vt:lpstr>Čolek velký (Triturus cristatus) Great Crested Newt, Nördlicher Kammmolch</vt:lpstr>
      <vt:lpstr>Užovka obojková (Natrix natrix) Grass snake, Ringelnatter</vt:lpstr>
      <vt:lpstr>Ledňáček říční (Alcedo atthis) Common Kingfisher, Eisvogel</vt:lpstr>
      <vt:lpstr>Bobr evropský (Castor fiber) Eurasian Beaver, Europäischer Biber</vt:lpstr>
      <vt:lpstr>Sources: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 LITOVELSKÉ POMORAVÍ Protected  Landscape  Area</dc:title>
  <dc:creator>Pospíšil Tomáš</dc:creator>
  <cp:lastModifiedBy>Pospíšil Tomáš</cp:lastModifiedBy>
  <cp:revision>42</cp:revision>
  <dcterms:created xsi:type="dcterms:W3CDTF">2026-04-20T13:55:00Z</dcterms:created>
  <dcterms:modified xsi:type="dcterms:W3CDTF">2026-10-02T10:47:44Z</dcterms:modified>
</cp:coreProperties>
</file>