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0" r:id="rId1"/>
  </p:sldMasterIdLst>
  <p:handoutMasterIdLst>
    <p:handoutMasterId r:id="rId17"/>
  </p:handout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72" r:id="rId11"/>
    <p:sldId id="264" r:id="rId12"/>
    <p:sldId id="265" r:id="rId13"/>
    <p:sldId id="273" r:id="rId14"/>
    <p:sldId id="271" r:id="rId15"/>
    <p:sldId id="270" r:id="rId16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Studium na vysokých školách podle oborů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učitelství</c:v>
                </c:pt>
                <c:pt idx="1">
                  <c:v>technika</c:v>
                </c:pt>
                <c:pt idx="2">
                  <c:v>zdravotní vědy</c:v>
                </c:pt>
                <c:pt idx="3">
                  <c:v>právo</c:v>
                </c:pt>
                <c:pt idx="4">
                  <c:v>humanitní studia</c:v>
                </c:pt>
                <c:pt idx="5">
                  <c:v>přírodní vědy</c:v>
                </c:pt>
                <c:pt idx="6">
                  <c:v>jiné</c:v>
                </c:pt>
              </c:strCache>
            </c:strRef>
          </c:cat>
          <c:val>
            <c:numRef>
              <c:f>List1!$B$2:$B$8</c:f>
              <c:numCache>
                <c:formatCode>0%</c:formatCode>
                <c:ptCount val="7"/>
                <c:pt idx="0">
                  <c:v>0.2</c:v>
                </c:pt>
                <c:pt idx="1">
                  <c:v>0.12</c:v>
                </c:pt>
                <c:pt idx="2">
                  <c:v>0.08</c:v>
                </c:pt>
                <c:pt idx="3">
                  <c:v>0.04</c:v>
                </c:pt>
                <c:pt idx="4">
                  <c:v>0.16</c:v>
                </c:pt>
                <c:pt idx="5">
                  <c:v>0.2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C9-4034-B20C-76989F2CF4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2770608"/>
        <c:axId val="220124816"/>
      </c:barChart>
      <c:catAx>
        <c:axId val="33277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0124816"/>
        <c:crosses val="autoZero"/>
        <c:auto val="1"/>
        <c:lblAlgn val="ctr"/>
        <c:lblOffset val="100"/>
        <c:noMultiLvlLbl val="0"/>
      </c:catAx>
      <c:valAx>
        <c:axId val="22012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277060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586" cy="498129"/>
          </a:xfrm>
          <a:prstGeom prst="rect">
            <a:avLst/>
          </a:prstGeom>
        </p:spPr>
        <p:txBody>
          <a:bodyPr vert="horz" lIns="88084" tIns="44042" rIns="88084" bIns="4404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30067" y="0"/>
            <a:ext cx="2929585" cy="498129"/>
          </a:xfrm>
          <a:prstGeom prst="rect">
            <a:avLst/>
          </a:prstGeom>
        </p:spPr>
        <p:txBody>
          <a:bodyPr vert="horz" lIns="88084" tIns="44042" rIns="88084" bIns="44042" rtlCol="0"/>
          <a:lstStyle>
            <a:lvl1pPr algn="r">
              <a:defRPr sz="1200"/>
            </a:lvl1pPr>
          </a:lstStyle>
          <a:p>
            <a:fld id="{29632170-B2B6-4B16-99E1-061F37A1DB04}" type="datetimeFigureOut">
              <a:rPr lang="cs-CZ" smtClean="0"/>
              <a:t>07.04.2026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4385"/>
            <a:ext cx="2929586" cy="498129"/>
          </a:xfrm>
          <a:prstGeom prst="rect">
            <a:avLst/>
          </a:prstGeom>
        </p:spPr>
        <p:txBody>
          <a:bodyPr vert="horz" lIns="88084" tIns="44042" rIns="88084" bIns="4404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30067" y="9444385"/>
            <a:ext cx="2929585" cy="498129"/>
          </a:xfrm>
          <a:prstGeom prst="rect">
            <a:avLst/>
          </a:prstGeom>
        </p:spPr>
        <p:txBody>
          <a:bodyPr vert="horz" lIns="88084" tIns="44042" rIns="88084" bIns="44042" rtlCol="0" anchor="b"/>
          <a:lstStyle>
            <a:lvl1pPr algn="r">
              <a:defRPr sz="1200"/>
            </a:lvl1pPr>
          </a:lstStyle>
          <a:p>
            <a:fld id="{7FF8F643-FE34-444F-AC54-B8705C7D8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058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1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3742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2782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54919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359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847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128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8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9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7267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8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138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552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6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3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47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hlaskynastredni.cz/" TargetMode="External"/><Relationship Id="rId2" Type="http://schemas.openxmlformats.org/officeDocument/2006/relationships/hyperlink" Target="http://www.gjo.cz/prijimaci-rizen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2394" y="1"/>
            <a:ext cx="8830617" cy="2840304"/>
          </a:xfrm>
        </p:spPr>
        <p:txBody>
          <a:bodyPr/>
          <a:lstStyle/>
          <a:p>
            <a:pPr algn="ctr"/>
            <a:r>
              <a:rPr lang="cs-CZ" sz="4800" b="1" dirty="0"/>
              <a:t>Gymnázium Jana Opletala, 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4800" b="1" dirty="0" smtClean="0"/>
              <a:t>Litovel</a:t>
            </a:r>
            <a:endParaRPr lang="cs-CZ" sz="4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53" y="3157979"/>
            <a:ext cx="6572085" cy="3195503"/>
          </a:xfrm>
          <a:prstGeom prst="rect">
            <a:avLst/>
          </a:prstGeom>
        </p:spPr>
      </p:pic>
      <p:pic>
        <p:nvPicPr>
          <p:cNvPr id="5" name="obrázek 1" descr="GJO_LOGO_bez_text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07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07408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ACD433"/>
              </a:buClr>
            </a:pPr>
            <a:r>
              <a:rPr lang="cs-CZ" sz="1800" dirty="0" smtClean="0">
                <a:solidFill>
                  <a:schemeClr val="tx1"/>
                </a:solidFill>
              </a:rPr>
              <a:t>přihlášku </a:t>
            </a:r>
            <a:r>
              <a:rPr lang="cs-CZ" sz="1800" dirty="0">
                <a:solidFill>
                  <a:schemeClr val="tx1"/>
                </a:solidFill>
              </a:rPr>
              <a:t>podává za nezletilého uchazeče jeho zákonný </a:t>
            </a:r>
            <a:r>
              <a:rPr lang="cs-CZ" sz="1800" dirty="0" smtClean="0">
                <a:solidFill>
                  <a:schemeClr val="tx1"/>
                </a:solidFill>
              </a:rPr>
              <a:t>zástupce</a:t>
            </a:r>
          </a:p>
          <a:p>
            <a:pPr lvl="0">
              <a:buClr>
                <a:srgbClr val="ACD433"/>
              </a:buClr>
            </a:pPr>
            <a:r>
              <a:rPr lang="cs-CZ" sz="1800" dirty="0" smtClean="0">
                <a:solidFill>
                  <a:schemeClr val="tx1"/>
                </a:solidFill>
              </a:rPr>
              <a:t>součástí </a:t>
            </a:r>
            <a:r>
              <a:rPr lang="cs-CZ" sz="1800" dirty="0">
                <a:solidFill>
                  <a:schemeClr val="tx1"/>
                </a:solidFill>
              </a:rPr>
              <a:t>přihlášky je </a:t>
            </a:r>
            <a:r>
              <a:rPr lang="cs-CZ" sz="1800" dirty="0" smtClean="0">
                <a:solidFill>
                  <a:schemeClr val="tx1"/>
                </a:solidFill>
              </a:rPr>
              <a:t>čestné </a:t>
            </a:r>
            <a:r>
              <a:rPr lang="cs-CZ" sz="1800" dirty="0">
                <a:solidFill>
                  <a:schemeClr val="tx1"/>
                </a:solidFill>
              </a:rPr>
              <a:t>prohlášení podávající osoby, že nezletilý uchazeč souhlasí s jejím podáním a </a:t>
            </a:r>
            <a:r>
              <a:rPr lang="cs-CZ" sz="1800" dirty="0" smtClean="0">
                <a:solidFill>
                  <a:schemeClr val="tx1"/>
                </a:solidFill>
              </a:rPr>
              <a:t>obsahem</a:t>
            </a:r>
            <a:endParaRPr lang="cs-CZ" sz="1900" dirty="0" smtClean="0">
              <a:solidFill>
                <a:schemeClr val="tx1"/>
              </a:solidFill>
            </a:endParaRPr>
          </a:p>
          <a:p>
            <a:pPr lvl="0">
              <a:buClr>
                <a:srgbClr val="ACD433"/>
              </a:buClr>
            </a:pPr>
            <a:r>
              <a:rPr lang="cs-CZ" b="1" dirty="0" smtClean="0">
                <a:solidFill>
                  <a:schemeClr val="tx1"/>
                </a:solidFill>
              </a:rPr>
              <a:t>pro </a:t>
            </a:r>
            <a:r>
              <a:rPr lang="cs-CZ" b="1" dirty="0">
                <a:solidFill>
                  <a:schemeClr val="tx1"/>
                </a:solidFill>
              </a:rPr>
              <a:t>první kolo přijímacího řízení může uchazeč podat </a:t>
            </a:r>
            <a:r>
              <a:rPr lang="cs-CZ" b="1" dirty="0" smtClean="0">
                <a:solidFill>
                  <a:schemeClr val="tx1"/>
                </a:solidFill>
              </a:rPr>
              <a:t>nejvýše </a:t>
            </a:r>
          </a:p>
          <a:p>
            <a:pPr marL="0" lvl="0" indent="0">
              <a:buClr>
                <a:srgbClr val="ACD433"/>
              </a:buClr>
              <a:buNone/>
            </a:pPr>
            <a:r>
              <a:rPr lang="cs-CZ" sz="3000" b="1" dirty="0" smtClean="0">
                <a:solidFill>
                  <a:schemeClr val="tx1"/>
                </a:solidFill>
              </a:rPr>
              <a:t>3 přihlášky </a:t>
            </a:r>
            <a:r>
              <a:rPr lang="cs-CZ" sz="2400" b="1" dirty="0" smtClean="0">
                <a:solidFill>
                  <a:schemeClr val="tx1"/>
                </a:solidFill>
              </a:rPr>
              <a:t>(až 5 přihlášek v případě oborů s talentovou zkouškou)</a:t>
            </a:r>
            <a:endParaRPr lang="cs-CZ" sz="2400" b="1" dirty="0">
              <a:solidFill>
                <a:schemeClr val="tx1"/>
              </a:solidFill>
            </a:endParaRPr>
          </a:p>
          <a:p>
            <a:pPr lvl="0">
              <a:buClr>
                <a:srgbClr val="ACD433"/>
              </a:buClr>
            </a:pPr>
            <a:endParaRPr lang="cs-CZ" b="1" dirty="0" smtClean="0">
              <a:solidFill>
                <a:schemeClr val="tx1"/>
              </a:solidFill>
            </a:endParaRPr>
          </a:p>
          <a:p>
            <a:pPr lvl="0">
              <a:buClr>
                <a:srgbClr val="ACD433"/>
              </a:buClr>
            </a:pPr>
            <a:r>
              <a:rPr lang="cs-CZ" b="1" dirty="0" smtClean="0">
                <a:solidFill>
                  <a:schemeClr val="tx1"/>
                </a:solidFill>
              </a:rPr>
              <a:t>pořadí </a:t>
            </a:r>
            <a:r>
              <a:rPr lang="cs-CZ" b="1" dirty="0">
                <a:solidFill>
                  <a:schemeClr val="tx1"/>
                </a:solidFill>
              </a:rPr>
              <a:t>uvedených oborů vzdělání v přihlášce vyjadřuje přednostní volbu oboru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vzdělání</a:t>
            </a:r>
            <a:r>
              <a:rPr lang="cs-CZ" sz="1800" dirty="0">
                <a:solidFill>
                  <a:schemeClr val="tx1"/>
                </a:solidFill>
              </a:rPr>
              <a:t>, tzn. že obory vzdělání jsou řazeny dle </a:t>
            </a:r>
            <a:r>
              <a:rPr lang="cs-CZ" sz="1800" dirty="0" smtClean="0">
                <a:solidFill>
                  <a:schemeClr val="tx1"/>
                </a:solidFill>
              </a:rPr>
              <a:t>preference</a:t>
            </a:r>
          </a:p>
          <a:p>
            <a:pPr lvl="0">
              <a:buClr>
                <a:srgbClr val="ACD433"/>
              </a:buClr>
            </a:pPr>
            <a:r>
              <a:rPr lang="cs-CZ" b="1" dirty="0" smtClean="0">
                <a:solidFill>
                  <a:schemeClr val="tx1"/>
                </a:solidFill>
              </a:rPr>
              <a:t>uvedené </a:t>
            </a:r>
            <a:r>
              <a:rPr lang="cs-CZ" b="1" dirty="0">
                <a:solidFill>
                  <a:schemeClr val="tx1"/>
                </a:solidFill>
              </a:rPr>
              <a:t>pořadí musí být na všech podaných přihláškách </a:t>
            </a:r>
            <a:r>
              <a:rPr lang="cs-CZ" b="1" dirty="0" smtClean="0">
                <a:solidFill>
                  <a:schemeClr val="tx1"/>
                </a:solidFill>
              </a:rPr>
              <a:t>shodné</a:t>
            </a:r>
          </a:p>
          <a:p>
            <a:pPr lvl="0">
              <a:buClr>
                <a:srgbClr val="ACD433"/>
              </a:buClr>
            </a:pPr>
            <a:r>
              <a:rPr lang="cs-CZ" sz="1900" dirty="0" smtClean="0">
                <a:solidFill>
                  <a:schemeClr val="tx1"/>
                </a:solidFill>
              </a:rPr>
              <a:t>u </a:t>
            </a:r>
            <a:r>
              <a:rPr lang="cs-CZ" sz="1900" dirty="0">
                <a:solidFill>
                  <a:schemeClr val="tx1"/>
                </a:solidFill>
              </a:rPr>
              <a:t>uchazečů se speciálními vzdělávacími potřebami se k přihlášce dokládá doporučení školského poradenského </a:t>
            </a:r>
            <a:r>
              <a:rPr lang="cs-CZ" sz="1900" dirty="0" smtClean="0">
                <a:solidFill>
                  <a:schemeClr val="tx1"/>
                </a:solidFill>
              </a:rPr>
              <a:t>zařízení (jako samostatná příloha)</a:t>
            </a:r>
          </a:p>
          <a:p>
            <a:pPr lvl="0">
              <a:buClr>
                <a:srgbClr val="ACD433"/>
              </a:buClr>
            </a:pPr>
            <a:r>
              <a:rPr lang="cs-CZ" sz="1900" dirty="0" smtClean="0"/>
              <a:t>lékařské potvrzení nevyžadujeme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termíny konání jednotných testů: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897026"/>
              </p:ext>
            </p:extLst>
          </p:nvPr>
        </p:nvGraphicFramePr>
        <p:xfrm>
          <a:off x="646111" y="2840181"/>
          <a:ext cx="9758655" cy="3218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6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5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5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67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studium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 termín zkoušky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2. termín zkoušky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 náhradní termín zkoušky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2. náhradní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termín zkoušky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63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čtyřleté studium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10. </a:t>
                      </a:r>
                      <a:r>
                        <a:rPr lang="cs-CZ" sz="1400" b="1" dirty="0">
                          <a:effectLst/>
                        </a:rPr>
                        <a:t>dubna </a:t>
                      </a:r>
                      <a:r>
                        <a:rPr lang="cs-CZ" sz="1400" b="1" dirty="0" smtClean="0">
                          <a:effectLst/>
                        </a:rPr>
                        <a:t>2026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13. </a:t>
                      </a:r>
                      <a:r>
                        <a:rPr lang="cs-CZ" sz="1400" b="1" dirty="0">
                          <a:effectLst/>
                        </a:rPr>
                        <a:t>dubna </a:t>
                      </a:r>
                      <a:r>
                        <a:rPr lang="cs-CZ" sz="1400" b="1" dirty="0" smtClean="0">
                          <a:effectLst/>
                        </a:rPr>
                        <a:t>2026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29. dubna 2026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30. dubna 2026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63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osmileté studium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14. </a:t>
                      </a:r>
                      <a:r>
                        <a:rPr lang="cs-CZ" sz="1400" b="1" dirty="0">
                          <a:effectLst/>
                        </a:rPr>
                        <a:t>dubna </a:t>
                      </a:r>
                      <a:r>
                        <a:rPr lang="cs-CZ" sz="1400" b="1" dirty="0" smtClean="0">
                          <a:effectLst/>
                        </a:rPr>
                        <a:t>2026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15. </a:t>
                      </a:r>
                      <a:r>
                        <a:rPr lang="cs-CZ" sz="1400" b="1" dirty="0">
                          <a:effectLst/>
                        </a:rPr>
                        <a:t>dubna </a:t>
                      </a:r>
                      <a:r>
                        <a:rPr lang="cs-CZ" sz="1400" b="1" dirty="0" smtClean="0">
                          <a:effectLst/>
                        </a:rPr>
                        <a:t>2026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29. dubna 2026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30. dubna 2026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78" marR="3927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Vše o přijímacím říz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496" y="179446"/>
            <a:ext cx="3596293" cy="15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1" descr="GJO_LOGO_bez_text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9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</a:t>
            </a:r>
            <a:r>
              <a:rPr lang="cs-CZ" dirty="0" smtClean="0"/>
              <a:t>řízení – hodnocení výsledků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 smtClean="0"/>
              <a:t>hodnocení výsledků přijímacího řízení – čtyřleté studium</a:t>
            </a:r>
          </a:p>
          <a:p>
            <a:pPr lvl="1"/>
            <a:r>
              <a:rPr lang="cs-CZ" dirty="0" smtClean="0"/>
              <a:t>Český jazyk (max. 50 b.), Matematika (max. 50 b.)</a:t>
            </a:r>
          </a:p>
          <a:p>
            <a:pPr lvl="2"/>
            <a:r>
              <a:rPr lang="cs-CZ" dirty="0"/>
              <a:t>minimální hranice úspěšnosti </a:t>
            </a:r>
            <a:r>
              <a:rPr lang="cs-CZ" b="1" dirty="0"/>
              <a:t>30 bodů ze 100 bodů </a:t>
            </a:r>
            <a:r>
              <a:rPr lang="cs-CZ" dirty="0"/>
              <a:t>(</a:t>
            </a:r>
            <a:r>
              <a:rPr lang="cs-CZ" dirty="0" err="1"/>
              <a:t>Čj+M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vysvědčení ZŠ (max. 20 b.)</a:t>
            </a:r>
          </a:p>
          <a:p>
            <a:pPr lvl="2"/>
            <a:r>
              <a:rPr lang="cs-CZ" dirty="0"/>
              <a:t>10 bodů za výsledky za 2. pololetí 8. třídy a 10 bodů za 1. pololetí 9. třídy </a:t>
            </a:r>
            <a:endParaRPr lang="cs-CZ" dirty="0" smtClean="0"/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výsledky soutěží (max. 10 b.)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soutěže </a:t>
            </a:r>
            <a:r>
              <a:rPr lang="cs-CZ" dirty="0">
                <a:solidFill>
                  <a:schemeClr val="tx1"/>
                </a:solidFill>
              </a:rPr>
              <a:t>typ A (umístění v okresních a krajských kolech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národní kolo libovolné soutěže</a:t>
            </a:r>
          </a:p>
          <a:p>
            <a:pPr lvl="3"/>
            <a:r>
              <a:rPr lang="cs-CZ" dirty="0">
                <a:solidFill>
                  <a:schemeClr val="tx1"/>
                </a:solidFill>
              </a:rPr>
              <a:t>viz kritéria přijímaní uchazečů</a:t>
            </a:r>
          </a:p>
          <a:p>
            <a:pPr lvl="2"/>
            <a:endParaRPr lang="cs-CZ" dirty="0" smtClean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lvl="2"/>
            <a:endParaRPr lang="cs-CZ" dirty="0" smtClean="0">
              <a:solidFill>
                <a:schemeClr val="tx1"/>
              </a:solidFill>
            </a:endParaRPr>
          </a:p>
          <a:p>
            <a:pPr lvl="2">
              <a:buClr>
                <a:srgbClr val="ACD433"/>
              </a:buClr>
            </a:pPr>
            <a:endParaRPr lang="cs-CZ" dirty="0" smtClean="0">
              <a:solidFill>
                <a:prstClr val="white"/>
              </a:solidFill>
            </a:endParaRPr>
          </a:p>
          <a:p>
            <a:pPr lvl="2">
              <a:buClr>
                <a:srgbClr val="ACD433"/>
              </a:buClr>
            </a:pPr>
            <a:endParaRPr lang="cs-CZ" dirty="0">
              <a:solidFill>
                <a:prstClr val="white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802" y="4569207"/>
            <a:ext cx="2336865" cy="1557910"/>
          </a:xfrm>
          <a:prstGeom prst="rect">
            <a:avLst/>
          </a:prstGeom>
        </p:spPr>
      </p:pic>
      <p:pic>
        <p:nvPicPr>
          <p:cNvPr id="5" name="obrázek 1" descr="GJO_LOGO_bez_text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59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</a:t>
            </a:r>
            <a:r>
              <a:rPr lang="cs-CZ" dirty="0" smtClean="0"/>
              <a:t>řízení – hodnocení výsledků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 smtClean="0"/>
              <a:t>hodnocení výsledků přijímacího řízení – osmileté studium</a:t>
            </a:r>
          </a:p>
          <a:p>
            <a:pPr lvl="1"/>
            <a:r>
              <a:rPr lang="cs-CZ" dirty="0"/>
              <a:t>Český jazyk (max. 50 b.), Matematika (max. 50 b.)</a:t>
            </a:r>
          </a:p>
          <a:p>
            <a:pPr lvl="2"/>
            <a:r>
              <a:rPr lang="cs-CZ" dirty="0"/>
              <a:t>minimální hranice úspěšnosti </a:t>
            </a:r>
            <a:r>
              <a:rPr lang="cs-CZ" b="1" dirty="0"/>
              <a:t>30 bodů ze 100 bodů </a:t>
            </a:r>
            <a:r>
              <a:rPr lang="cs-CZ" dirty="0"/>
              <a:t>(</a:t>
            </a:r>
            <a:r>
              <a:rPr lang="cs-CZ" dirty="0" err="1"/>
              <a:t>Čj+M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vysvědčení ZŠ (max. 20 b.)</a:t>
            </a:r>
          </a:p>
          <a:p>
            <a:pPr lvl="2"/>
            <a:r>
              <a:rPr lang="cs-CZ" dirty="0"/>
              <a:t>10 bodů za výsledky za 2. pololetí 4. třídy a 10 bodů za 1. pololetí 5. třídy</a:t>
            </a:r>
          </a:p>
          <a:p>
            <a:pPr lvl="0"/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49" y="4610396"/>
            <a:ext cx="2336865" cy="1557910"/>
          </a:xfrm>
          <a:prstGeom prst="rect">
            <a:avLst/>
          </a:prstGeom>
        </p:spPr>
      </p:pic>
      <p:pic>
        <p:nvPicPr>
          <p:cNvPr id="5" name="obrázek 1" descr="GJO_LOGO_bez_text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73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7108280" cy="1400530"/>
          </a:xfrm>
        </p:spPr>
        <p:txBody>
          <a:bodyPr/>
          <a:lstStyle/>
          <a:p>
            <a:r>
              <a:rPr lang="cs-CZ" dirty="0"/>
              <a:t>Přijímací </a:t>
            </a:r>
            <a:r>
              <a:rPr lang="cs-CZ" dirty="0" smtClean="0"/>
              <a:t>řízení – zveřejnění výsledků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3200" b="1" dirty="0"/>
              <a:t>v</a:t>
            </a:r>
            <a:r>
              <a:rPr lang="cs-CZ" sz="3200" b="1" dirty="0" smtClean="0"/>
              <a:t>ýsledky přijímacího řízení budou zveřejněny 15. května 2026</a:t>
            </a:r>
          </a:p>
          <a:p>
            <a:pPr lvl="1"/>
            <a:r>
              <a:rPr lang="cs-CZ" sz="2600" dirty="0" smtClean="0"/>
              <a:t>v informačním systému (</a:t>
            </a:r>
            <a:r>
              <a:rPr lang="cs-CZ" sz="2600" dirty="0" err="1" smtClean="0"/>
              <a:t>IS</a:t>
            </a:r>
            <a:r>
              <a:rPr lang="cs-CZ" sz="2600" dirty="0" smtClean="0"/>
              <a:t>) </a:t>
            </a:r>
          </a:p>
          <a:p>
            <a:pPr lvl="1"/>
            <a:r>
              <a:rPr lang="cs-CZ" sz="2600" dirty="0"/>
              <a:t>v</a:t>
            </a:r>
            <a:r>
              <a:rPr lang="cs-CZ" sz="2600" dirty="0" smtClean="0"/>
              <a:t>e škole na veřejně přístupném místě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rozhodnutí </a:t>
            </a:r>
            <a:r>
              <a:rPr lang="cs-CZ" dirty="0"/>
              <a:t>o přijetí </a:t>
            </a:r>
            <a:r>
              <a:rPr lang="cs-CZ" dirty="0" smtClean="0"/>
              <a:t>nebo nepřijetí se v </a:t>
            </a:r>
            <a:r>
              <a:rPr lang="cs-CZ" dirty="0"/>
              <a:t>písemné formě nevyhotovují a nezasílají</a:t>
            </a:r>
          </a:p>
        </p:txBody>
      </p:sp>
      <p:pic>
        <p:nvPicPr>
          <p:cNvPr id="5" name="obrázek 1" descr="GJO_LOGO_bez_text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5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2000">
        <p:fade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7134" y="264182"/>
            <a:ext cx="9404723" cy="1400530"/>
          </a:xfrm>
        </p:spPr>
        <p:txBody>
          <a:bodyPr/>
          <a:lstStyle/>
          <a:p>
            <a:pPr algn="ctr"/>
            <a:r>
              <a:rPr lang="cs-CZ" dirty="0" smtClean="0"/>
              <a:t>Těšíme se na Vás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6" y="1337296"/>
            <a:ext cx="3911731" cy="26078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71" y="1337294"/>
            <a:ext cx="3909823" cy="26078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28" y="1337295"/>
            <a:ext cx="3477095" cy="26078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" y="4164643"/>
            <a:ext cx="4202261" cy="2363772"/>
          </a:xfrm>
          <a:prstGeom prst="rect">
            <a:avLst/>
          </a:prstGeom>
        </p:spPr>
      </p:pic>
      <p:pic>
        <p:nvPicPr>
          <p:cNvPr id="2050" name="Picture 2" descr="Může jít o obrázek 4 lidé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71" y="4042428"/>
            <a:ext cx="3909823" cy="26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ůže jít o obrázek 8 people a people smil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984" y="4103535"/>
            <a:ext cx="1861902" cy="24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75" y="4103536"/>
            <a:ext cx="1864491" cy="2485987"/>
          </a:xfrm>
          <a:prstGeom prst="rect">
            <a:avLst/>
          </a:prstGeom>
        </p:spPr>
      </p:pic>
      <p:pic>
        <p:nvPicPr>
          <p:cNvPr id="11" name="obrázek 1" descr="GJO_LOGO_bez_textu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34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Studium na </a:t>
            </a:r>
            <a:r>
              <a:rPr lang="cs-CZ" dirty="0" err="1" smtClean="0"/>
              <a:t>GJO</a:t>
            </a:r>
            <a:r>
              <a:rPr lang="cs-CZ" dirty="0" smtClean="0"/>
              <a:t> Litovel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Počet tříd ve školním roce </a:t>
            </a:r>
            <a:r>
              <a:rPr lang="cs-CZ" b="1" dirty="0" smtClean="0"/>
              <a:t>2025/2026</a:t>
            </a:r>
            <a:endParaRPr lang="cs-CZ" dirty="0"/>
          </a:p>
          <a:p>
            <a:pPr lvl="1"/>
            <a:r>
              <a:rPr lang="cs-CZ" b="1" dirty="0"/>
              <a:t>Čtyřleté studium 				4 třídy</a:t>
            </a:r>
            <a:endParaRPr lang="cs-CZ" dirty="0"/>
          </a:p>
          <a:p>
            <a:pPr lvl="1"/>
            <a:r>
              <a:rPr lang="cs-CZ" b="1" dirty="0"/>
              <a:t>Osmileté studium 				8 tříd</a:t>
            </a:r>
            <a:endParaRPr lang="cs-CZ" dirty="0"/>
          </a:p>
          <a:p>
            <a:pPr lvl="1"/>
            <a:r>
              <a:rPr lang="cs-CZ" b="1" dirty="0"/>
              <a:t>Počet žáků školy 				</a:t>
            </a:r>
            <a:r>
              <a:rPr lang="cs-CZ" b="1" dirty="0" smtClean="0"/>
              <a:t>            342 </a:t>
            </a:r>
            <a:r>
              <a:rPr lang="cs-CZ" b="1" dirty="0"/>
              <a:t>žáků</a:t>
            </a:r>
            <a:endParaRPr lang="cs-CZ" dirty="0"/>
          </a:p>
          <a:p>
            <a:endParaRPr lang="cs-CZ" dirty="0" smtClean="0"/>
          </a:p>
          <a:p>
            <a:r>
              <a:rPr lang="cs-CZ" b="1" dirty="0"/>
              <a:t>Počet tříd nově otevíraných ve škol. roce </a:t>
            </a:r>
            <a:r>
              <a:rPr lang="cs-CZ" b="1" dirty="0" smtClean="0"/>
              <a:t>2026/2027</a:t>
            </a:r>
            <a:endParaRPr lang="cs-CZ" dirty="0"/>
          </a:p>
          <a:p>
            <a:pPr lvl="1"/>
            <a:r>
              <a:rPr lang="cs-CZ" b="1" dirty="0"/>
              <a:t>Čtyřleté studium 				1 </a:t>
            </a:r>
            <a:r>
              <a:rPr lang="cs-CZ" b="1" dirty="0" smtClean="0"/>
              <a:t>třída (30 žáků)</a:t>
            </a:r>
            <a:endParaRPr lang="cs-CZ" dirty="0"/>
          </a:p>
          <a:p>
            <a:pPr lvl="1"/>
            <a:r>
              <a:rPr lang="cs-CZ" b="1" dirty="0"/>
              <a:t>Osmileté studium 				1 </a:t>
            </a:r>
            <a:r>
              <a:rPr lang="cs-CZ" b="1" dirty="0" smtClean="0"/>
              <a:t>třída (30 žáků)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1" descr="GJO_LOGO_bez_text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0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na </a:t>
            </a:r>
            <a:r>
              <a:rPr lang="cs-CZ" dirty="0" err="1"/>
              <a:t>GJO</a:t>
            </a:r>
            <a:r>
              <a:rPr lang="cs-CZ" dirty="0"/>
              <a:t> Litovel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2052919"/>
            <a:ext cx="8406448" cy="1251114"/>
          </a:xfrm>
        </p:spPr>
        <p:txBody>
          <a:bodyPr>
            <a:normAutofit/>
          </a:bodyPr>
          <a:lstStyle/>
          <a:p>
            <a:r>
              <a:rPr lang="cs-CZ" b="1" dirty="0" smtClean="0"/>
              <a:t>Žáci gymnázia dosahují </a:t>
            </a:r>
            <a:r>
              <a:rPr lang="cs-CZ" b="1" dirty="0"/>
              <a:t>vynikajících studijních </a:t>
            </a:r>
            <a:r>
              <a:rPr lang="cs-CZ" b="1" dirty="0" smtClean="0"/>
              <a:t>výsledků</a:t>
            </a:r>
          </a:p>
          <a:p>
            <a:pPr marL="457200" lvl="1" indent="0">
              <a:buNone/>
            </a:pPr>
            <a:r>
              <a:rPr lang="cs-CZ" dirty="0" smtClean="0"/>
              <a:t>(souhrn za 2. pololetí 2024/2025)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13353"/>
              </p:ext>
            </p:extLst>
          </p:nvPr>
        </p:nvGraphicFramePr>
        <p:xfrm>
          <a:off x="744468" y="3163985"/>
          <a:ext cx="9621429" cy="3155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1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3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1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Celkový průměrný prospěch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1,63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17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Stupeň</a:t>
                      </a:r>
                      <a:br>
                        <a:rPr lang="cs-CZ" sz="2000" dirty="0">
                          <a:effectLst/>
                        </a:rPr>
                      </a:br>
                      <a:r>
                        <a:rPr lang="cs-CZ" sz="2000" dirty="0">
                          <a:effectLst/>
                        </a:rPr>
                        <a:t>hodnocení</a:t>
                      </a:r>
                      <a:br>
                        <a:rPr lang="cs-CZ" sz="2000" dirty="0">
                          <a:effectLst/>
                        </a:rPr>
                      </a:br>
                      <a:r>
                        <a:rPr lang="cs-CZ" sz="2000" dirty="0">
                          <a:effectLst/>
                        </a:rPr>
                        <a:t>prospěchu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prospěl s vyznamenáním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1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prospěl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1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neprospěl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179">
                <a:tc>
                  <a:txBody>
                    <a:bodyPr/>
                    <a:lstStyle/>
                    <a:p>
                      <a:endParaRPr lang="cs-CZ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nehodnocen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obrázek 1" descr="GJO_LOGO_bez_text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78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na </a:t>
            </a:r>
            <a:r>
              <a:rPr lang="cs-CZ" dirty="0" err="1"/>
              <a:t>GJO</a:t>
            </a:r>
            <a:r>
              <a:rPr lang="cs-CZ" dirty="0"/>
              <a:t> Litovel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314488"/>
              </p:ext>
            </p:extLst>
          </p:nvPr>
        </p:nvGraphicFramePr>
        <p:xfrm>
          <a:off x="801278" y="1630837"/>
          <a:ext cx="10501460" cy="461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ázek 1" descr="GJO_LOGO_bez_text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1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Učební plán </a:t>
            </a:r>
            <a:br>
              <a:rPr lang="cs-CZ" dirty="0" smtClean="0"/>
            </a:br>
            <a:r>
              <a:rPr lang="cs-CZ" sz="2800" dirty="0" smtClean="0"/>
              <a:t>(s vyznačením dělených hodin)</a:t>
            </a:r>
            <a:endParaRPr lang="cs-CZ" sz="28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239133"/>
              </p:ext>
            </p:extLst>
          </p:nvPr>
        </p:nvGraphicFramePr>
        <p:xfrm>
          <a:off x="752557" y="1998474"/>
          <a:ext cx="9673490" cy="42288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41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8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81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81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0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54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41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600" dirty="0">
                          <a:effectLst/>
                        </a:rPr>
                        <a:t>Nižší stupeň osmiletého gymnázia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Vyučovací předmět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prima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sekunda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tercie    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kvarta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celkem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časová dotace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dělené hodiny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časová dotace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dělené hodiny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časová dotace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dělené hodiny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časová dotace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dělené hodiny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Český jazyk a literatura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4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4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5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Anglický jazyk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4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4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3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3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Další cizí jazyk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-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-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-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3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3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Matematika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5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+mj-lt"/>
                        </a:rPr>
                        <a:t>5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+mj-lt"/>
                        </a:rPr>
                        <a:t>4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Fyzika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Chemie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-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-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0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2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1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1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Biologie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+mj-lt"/>
                        </a:rPr>
                        <a:t>0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0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Zeměpis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0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Občanská výchova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0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Dějepis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0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Tělesná výchova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3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3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2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2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Hudební výchova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1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1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1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Výtvarná výchova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2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2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2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2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 smtClean="0">
                          <a:effectLst/>
                        </a:rPr>
                        <a:t>Inf</a:t>
                      </a:r>
                      <a:r>
                        <a:rPr lang="cs-CZ" sz="1100" dirty="0" smtClean="0">
                          <a:effectLst/>
                        </a:rPr>
                        <a:t>. a kom. Technologie/Informatika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j-lt"/>
                        </a:rPr>
                        <a:t>2</a:t>
                      </a:r>
                      <a:endParaRPr lang="cs-CZ" sz="11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j-lt"/>
                        </a:rPr>
                        <a:t>1</a:t>
                      </a:r>
                      <a:endParaRPr lang="cs-CZ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 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 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Celkem předepsaných hodin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29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29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32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 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32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 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5" name="obrázek 1" descr="GJO_LOGO_bez_text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79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Učební plán </a:t>
            </a:r>
            <a:br>
              <a:rPr lang="cs-CZ" dirty="0"/>
            </a:br>
            <a:r>
              <a:rPr lang="cs-CZ" sz="2800" dirty="0"/>
              <a:t>(s vyznačením dělených hodin)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739005"/>
              </p:ext>
            </p:extLst>
          </p:nvPr>
        </p:nvGraphicFramePr>
        <p:xfrm>
          <a:off x="768744" y="2017130"/>
          <a:ext cx="10188289" cy="45728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8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61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511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kern="1600" dirty="0">
                          <a:effectLst/>
                        </a:rPr>
                        <a:t>Vyšší stupeň osmiletého </a:t>
                      </a:r>
                      <a:r>
                        <a:rPr lang="cs-CZ" sz="1000" kern="1600" dirty="0" smtClean="0">
                          <a:effectLst/>
                        </a:rPr>
                        <a:t>gymnázia, čtyřleté</a:t>
                      </a:r>
                      <a:r>
                        <a:rPr lang="cs-CZ" sz="1000" kern="1600" baseline="0" dirty="0" smtClean="0">
                          <a:effectLst/>
                        </a:rPr>
                        <a:t> gymnázium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Vyučovací předmět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err="1">
                          <a:effectLst/>
                        </a:rPr>
                        <a:t>1.ročník</a:t>
                      </a:r>
                      <a:endParaRPr lang="cs-CZ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kvinta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err="1">
                          <a:effectLst/>
                        </a:rPr>
                        <a:t>2.ročník</a:t>
                      </a:r>
                      <a:endParaRPr lang="cs-CZ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sexta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err="1">
                          <a:effectLst/>
                        </a:rPr>
                        <a:t>3.ročník</a:t>
                      </a:r>
                      <a:endParaRPr lang="cs-CZ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septima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4.ročník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oktáva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celkem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časová dotace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dělené hodiny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časová dotace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dělené hodiny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časová dotace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dělené hodiny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časová dotace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dělené hodiny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Český jazyk a literatura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4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15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Anglický jazyk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4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4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4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4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4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4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16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Další cizí jazyk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Matematika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4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4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16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Fyzika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9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Chemie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Biologie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1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Zeměpis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0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0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0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Společenské vědy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0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0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0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0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7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Dějepis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0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0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0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0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Tělesná výchova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8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Hudební výchova/výtvarná výchova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2/2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2/2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2/2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2/2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-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-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Informatika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1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Volitelný předmět 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b="1" dirty="0">
                          <a:effectLst/>
                        </a:rPr>
                        <a:t>několik skupin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</a:rPr>
                        <a:t>několik skupin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Volitelný předmět 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-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</a:rPr>
                        <a:t>několik skupin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</a:rPr>
                        <a:t>několik skupin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Volitelný předmět 3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-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b="1">
                          <a:effectLst/>
                        </a:rPr>
                        <a:t>několik skupin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Volitelný předmět 4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-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b="1" dirty="0">
                          <a:effectLst/>
                        </a:rPr>
                        <a:t>několik skupin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Celkem předepsaných hodin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34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 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35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 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effectLst/>
                        </a:rPr>
                        <a:t>35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 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</a:rPr>
                        <a:t>29</a:t>
                      </a:r>
                      <a:endParaRPr lang="cs-CZ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 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132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pic>
        <p:nvPicPr>
          <p:cNvPr id="5" name="obrázek 1" descr="GJO_LOGO_bez_text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3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přijímacího řízení pro školní rok </a:t>
            </a:r>
            <a:r>
              <a:rPr lang="cs-CZ" dirty="0" smtClean="0"/>
              <a:t>2025/2026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099038"/>
              </p:ext>
            </p:extLst>
          </p:nvPr>
        </p:nvGraphicFramePr>
        <p:xfrm>
          <a:off x="809203" y="1990638"/>
          <a:ext cx="9589062" cy="4264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4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5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0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obor vzdělání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počet přihlášek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přijato celkem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1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79-41-K/41 čtyřleté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1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79-41-K/81 osmileté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1" descr="GJO_LOGO_bez_text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99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4000" b="1" dirty="0" smtClean="0"/>
              <a:t> </a:t>
            </a:r>
            <a:r>
              <a:rPr lang="cs-CZ" sz="7000" b="1" dirty="0" smtClean="0"/>
              <a:t>Vyhlášení přijímacího řízení </a:t>
            </a:r>
          </a:p>
          <a:p>
            <a:pPr marL="457200" lvl="1" indent="0">
              <a:buNone/>
            </a:pPr>
            <a:r>
              <a:rPr lang="cs-CZ" sz="3000" b="1" dirty="0" smtClean="0"/>
              <a:t>31. leden 2026</a:t>
            </a:r>
          </a:p>
          <a:p>
            <a:pPr marL="457200" lvl="1" indent="0">
              <a:buNone/>
            </a:pPr>
            <a:r>
              <a:rPr lang="cs-CZ" sz="3000" dirty="0" smtClean="0"/>
              <a:t>(zveřejnění </a:t>
            </a:r>
            <a:r>
              <a:rPr lang="cs-CZ" sz="3000" dirty="0"/>
              <a:t>podmínek přijetí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6000" dirty="0" err="1" smtClean="0">
                <a:hlinkClick r:id="rId2"/>
              </a:rPr>
              <a:t>www.gjo.cz</a:t>
            </a:r>
            <a:r>
              <a:rPr lang="cs-CZ" sz="6000" dirty="0" smtClean="0">
                <a:hlinkClick r:id="rId2"/>
              </a:rPr>
              <a:t>/</a:t>
            </a:r>
            <a:r>
              <a:rPr lang="cs-CZ" sz="6000" dirty="0" err="1" smtClean="0">
                <a:hlinkClick r:id="rId2"/>
              </a:rPr>
              <a:t>prijimaci-rizeni</a:t>
            </a:r>
            <a:endParaRPr lang="cs-CZ" sz="6000" dirty="0" smtClean="0"/>
          </a:p>
          <a:p>
            <a:pPr marL="0" indent="0">
              <a:buNone/>
            </a:pPr>
            <a:endParaRPr lang="cs-CZ" sz="6000" dirty="0" smtClean="0"/>
          </a:p>
          <a:p>
            <a:pPr marL="0" indent="0">
              <a:buNone/>
            </a:pPr>
            <a:r>
              <a:rPr lang="cs-CZ" sz="6000" dirty="0" err="1" smtClean="0">
                <a:hlinkClick r:id="rId3"/>
              </a:rPr>
              <a:t>www.prihlaskynastredni.cz</a:t>
            </a:r>
            <a:endParaRPr lang="cs-CZ" sz="6000" dirty="0" smtClean="0"/>
          </a:p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r>
              <a:rPr lang="cs-CZ" sz="4000" dirty="0" smtClean="0"/>
              <a:t> </a:t>
            </a:r>
            <a:endParaRPr lang="cs-CZ" sz="4000" dirty="0"/>
          </a:p>
        </p:txBody>
      </p:sp>
      <p:pic>
        <p:nvPicPr>
          <p:cNvPr id="4" name="obrázek 1" descr="GJO_LOGO_bez_text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Poslední den k podání přihlášky ke </a:t>
            </a:r>
            <a:r>
              <a:rPr lang="cs-CZ" sz="2400" b="1" dirty="0" smtClean="0"/>
              <a:t>studiu</a:t>
            </a:r>
          </a:p>
          <a:p>
            <a:pPr marL="0" indent="0">
              <a:buNone/>
            </a:pPr>
            <a:r>
              <a:rPr lang="cs-CZ" sz="4000" b="1" dirty="0"/>
              <a:t>	</a:t>
            </a:r>
            <a:r>
              <a:rPr lang="cs-CZ" sz="4000" b="1" dirty="0" smtClean="0"/>
              <a:t>20. února 2026</a:t>
            </a:r>
          </a:p>
          <a:p>
            <a:pPr marL="0" indent="0">
              <a:buNone/>
            </a:pPr>
            <a:r>
              <a:rPr lang="cs-CZ" sz="2200" b="1" dirty="0"/>
              <a:t>Přihláška se podává </a:t>
            </a:r>
            <a:r>
              <a:rPr lang="cs-CZ" sz="2200" b="1" dirty="0" smtClean="0"/>
              <a:t>dvěma </a:t>
            </a:r>
            <a:r>
              <a:rPr lang="cs-CZ" sz="2200" b="1" dirty="0"/>
              <a:t>způsoby:</a:t>
            </a:r>
          </a:p>
          <a:p>
            <a:r>
              <a:rPr lang="cs-CZ" sz="1800" b="1" dirty="0"/>
              <a:t>1. elektronicky prostřednictvím </a:t>
            </a:r>
            <a:r>
              <a:rPr lang="cs-CZ" sz="1800" b="1" dirty="0" smtClean="0"/>
              <a:t>informačního systému (</a:t>
            </a:r>
            <a:r>
              <a:rPr lang="cs-CZ" sz="1800" b="1" dirty="0" err="1" smtClean="0"/>
              <a:t>IS</a:t>
            </a:r>
            <a:r>
              <a:rPr lang="cs-CZ" sz="1800" b="1" dirty="0" smtClean="0"/>
              <a:t>) </a:t>
            </a:r>
            <a:r>
              <a:rPr lang="cs-CZ" sz="1800" b="1" dirty="0"/>
              <a:t>na základě prokázání totožnosti s využitím </a:t>
            </a:r>
            <a:r>
              <a:rPr lang="cs-CZ" sz="1800" b="1" dirty="0" smtClean="0"/>
              <a:t>prostředku pro </a:t>
            </a:r>
            <a:r>
              <a:rPr lang="cs-CZ" sz="1800" b="1" dirty="0"/>
              <a:t>elektronickou identifikaci,</a:t>
            </a:r>
          </a:p>
          <a:p>
            <a:r>
              <a:rPr lang="cs-CZ" sz="1800" b="1" dirty="0" smtClean="0"/>
              <a:t>2. </a:t>
            </a:r>
            <a:r>
              <a:rPr lang="cs-CZ" sz="1800" b="1" dirty="0"/>
              <a:t>na tiskopisu, který stanoví ministerstvo a zveřejní jej způsobem umožňujícím </a:t>
            </a:r>
            <a:r>
              <a:rPr lang="cs-CZ" sz="1800" b="1" dirty="0" smtClean="0"/>
              <a:t>dálkový přístup</a:t>
            </a:r>
          </a:p>
        </p:txBody>
      </p:sp>
      <p:pic>
        <p:nvPicPr>
          <p:cNvPr id="1026" name="Picture 2" descr="prihla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725" y="197040"/>
            <a:ext cx="2474503" cy="185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1" descr="GJO_LOGO_bez_text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26" y="452718"/>
            <a:ext cx="650449" cy="4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37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1703</TotalTime>
  <Words>1084</Words>
  <Application>Microsoft Office PowerPoint</Application>
  <PresentationFormat>Širokoúhlá obrazovka</PresentationFormat>
  <Paragraphs>526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</vt:lpstr>
      <vt:lpstr>Berlín</vt:lpstr>
      <vt:lpstr>Gymnázium Jana Opletala,  Litovel</vt:lpstr>
      <vt:lpstr>Studium na GJO Litovel</vt:lpstr>
      <vt:lpstr>Studium na GJO Litovel</vt:lpstr>
      <vt:lpstr>Studium na GJO Litovel</vt:lpstr>
      <vt:lpstr>Učební plán  (s vyznačením dělených hodin)</vt:lpstr>
      <vt:lpstr>Učební plán  (s vyznačením dělených hodin)</vt:lpstr>
      <vt:lpstr>Statistika přijímacího řízení pro školní rok 2025/2026</vt:lpstr>
      <vt:lpstr>Přijímací řízení</vt:lpstr>
      <vt:lpstr>Přijímací řízení</vt:lpstr>
      <vt:lpstr>Přijímací řízení</vt:lpstr>
      <vt:lpstr>Přijímací řízení</vt:lpstr>
      <vt:lpstr>Přijímací řízení – hodnocení výsledků</vt:lpstr>
      <vt:lpstr>Přijímací řízení – hodnocení výsledků</vt:lpstr>
      <vt:lpstr>Přijímací řízení – zveřejnění výsledků</vt:lpstr>
      <vt:lpstr>Těšíme se na Vás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Gymnázium Jana Opletala, Litovel, Opletalova 189</dc:title>
  <dc:creator>Hubáček Václav</dc:creator>
  <cp:lastModifiedBy>Hubáček Václav</cp:lastModifiedBy>
  <cp:revision>94</cp:revision>
  <cp:lastPrinted>2023-12-12T11:16:19Z</cp:lastPrinted>
  <dcterms:created xsi:type="dcterms:W3CDTF">2021-01-18T07:33:12Z</dcterms:created>
  <dcterms:modified xsi:type="dcterms:W3CDTF">2026-04-07T08:59:29Z</dcterms:modified>
</cp:coreProperties>
</file>