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7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9144000" cy="5143500" type="screen16x9"/>
  <p:notesSz cx="6858000" cy="9144000"/>
  <p:embeddedFontLst>
    <p:embeddedFont>
      <p:font typeface="Comfortaa" panose="020B0604020202020204" charset="0"/>
      <p:regular r:id="rId19"/>
      <p:bold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634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48698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8196b6d29b_2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8196b6d29b_2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0511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818edf424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818edf424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75546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8196b6d29b_2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8196b6d29b_2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67491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818edf424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818edf424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58027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8192d82c3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8192d82c3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4312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8192d82c3f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8192d82c3f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52773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8192d82c3f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8192d82c3f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79014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8196b6d29b_2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8196b6d29b_2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8555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80b08c3f2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80b08c3f2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3114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80b08c3f2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80b08c3f2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1977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80b08c3f2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80b08c3f26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4601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8196b6d29b_2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8196b6d29b_2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6217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80b08c3f2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80b08c3f2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67745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80b08c3f26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80b08c3f26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9963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8196b6d29b_2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8196b6d29b_2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9765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8196b6d29b_2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8196b6d29b_2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2822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2560825" y="3489900"/>
            <a:ext cx="4339800" cy="846000"/>
          </a:xfrm>
          <a:prstGeom prst="rect">
            <a:avLst/>
          </a:prstGeom>
          <a:solidFill>
            <a:srgbClr val="B6D7A8"/>
          </a:solidFill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>
                <a:latin typeface="Comfortaa"/>
                <a:ea typeface="Comfortaa"/>
                <a:cs typeface="Comfortaa"/>
                <a:sym typeface="Comfortaa"/>
              </a:rPr>
              <a:t>DiscoverEU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4336100"/>
            <a:ext cx="8520600" cy="90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>
                <a:solidFill>
                  <a:srgbClr val="6AA84F"/>
                </a:solidFill>
                <a:latin typeface="Comfortaa"/>
                <a:ea typeface="Comfortaa"/>
                <a:cs typeface="Comfortaa"/>
                <a:sym typeface="Comfortaa"/>
              </a:rPr>
              <a:t>Erasmus+</a:t>
            </a:r>
            <a:endParaRPr b="1">
              <a:solidFill>
                <a:srgbClr val="6AA84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2E9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1"/>
          <p:cNvSpPr txBox="1">
            <a:spLocks noGrp="1"/>
          </p:cNvSpPr>
          <p:nvPr>
            <p:ph type="subTitle" idx="1"/>
          </p:nvPr>
        </p:nvSpPr>
        <p:spPr>
          <a:xfrm>
            <a:off x="311700" y="1330950"/>
            <a:ext cx="8520600" cy="23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105" name="Google Shape;10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0675" y="3029200"/>
            <a:ext cx="2914650" cy="192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1"/>
          <p:cNvPicPr preferRelativeResize="0"/>
          <p:nvPr/>
        </p:nvPicPr>
        <p:blipFill rotWithShape="1">
          <a:blip r:embed="rId4">
            <a:alphaModFix/>
          </a:blip>
          <a:srcRect t="30055" b="36223"/>
          <a:stretch/>
        </p:blipFill>
        <p:spPr>
          <a:xfrm>
            <a:off x="3050750" y="737600"/>
            <a:ext cx="2914650" cy="1834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85350" y="1004500"/>
            <a:ext cx="2521701" cy="370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702" y="1004501"/>
            <a:ext cx="2378984" cy="3700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2"/>
          <p:cNvSpPr txBox="1">
            <a:spLocks noGrp="1"/>
          </p:cNvSpPr>
          <p:nvPr>
            <p:ph type="body" idx="1"/>
          </p:nvPr>
        </p:nvSpPr>
        <p:spPr>
          <a:xfrm>
            <a:off x="311700" y="1501200"/>
            <a:ext cx="4621200" cy="21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How long did we travel and how many countries did we visit ?</a:t>
            </a:r>
            <a:endParaRPr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We traveled for 10 days and we visited 4 countries, also we spent 2 days 3 hours and 36 minutes in the train</a:t>
            </a:r>
            <a:endParaRPr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14" name="Google Shape;11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2900" y="1184677"/>
            <a:ext cx="3740426" cy="2774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/>
          <p:cNvSpPr txBox="1">
            <a:spLocks noGrp="1"/>
          </p:cNvSpPr>
          <p:nvPr>
            <p:ph type="ctrTitle"/>
          </p:nvPr>
        </p:nvSpPr>
        <p:spPr>
          <a:xfrm>
            <a:off x="311700" y="466225"/>
            <a:ext cx="8520600" cy="8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990000"/>
                </a:solidFill>
                <a:latin typeface="Comfortaa"/>
                <a:ea typeface="Comfortaa"/>
                <a:cs typeface="Comfortaa"/>
                <a:sym typeface="Comfortaa"/>
              </a:rPr>
              <a:t>12.8.2025</a:t>
            </a:r>
            <a:endParaRPr sz="2500" b="1">
              <a:solidFill>
                <a:srgbClr val="99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990000"/>
                </a:solidFill>
                <a:latin typeface="Comfortaa"/>
                <a:ea typeface="Comfortaa"/>
                <a:cs typeface="Comfortaa"/>
                <a:sym typeface="Comfortaa"/>
              </a:rPr>
              <a:t>Berlin</a:t>
            </a:r>
            <a:endParaRPr sz="2500" b="1">
              <a:solidFill>
                <a:srgbClr val="99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20" name="Google Shape;120;p23"/>
          <p:cNvPicPr preferRelativeResize="0"/>
          <p:nvPr/>
        </p:nvPicPr>
        <p:blipFill rotWithShape="1">
          <a:blip r:embed="rId3">
            <a:alphaModFix/>
          </a:blip>
          <a:srcRect t="36346"/>
          <a:stretch/>
        </p:blipFill>
        <p:spPr>
          <a:xfrm>
            <a:off x="208950" y="1534025"/>
            <a:ext cx="2926500" cy="234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3"/>
          <p:cNvPicPr preferRelativeResize="0"/>
          <p:nvPr/>
        </p:nvPicPr>
        <p:blipFill rotWithShape="1">
          <a:blip r:embed="rId4">
            <a:alphaModFix/>
          </a:blip>
          <a:srcRect t="8879" b="8441"/>
          <a:stretch/>
        </p:blipFill>
        <p:spPr>
          <a:xfrm>
            <a:off x="3108750" y="1534033"/>
            <a:ext cx="2926500" cy="2347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3"/>
          <p:cNvPicPr preferRelativeResize="0"/>
          <p:nvPr/>
        </p:nvPicPr>
        <p:blipFill rotWithShape="1">
          <a:blip r:embed="rId5">
            <a:alphaModFix/>
          </a:blip>
          <a:srcRect t="34897" b="11347"/>
          <a:stretch/>
        </p:blipFill>
        <p:spPr>
          <a:xfrm>
            <a:off x="6035250" y="1534025"/>
            <a:ext cx="2867087" cy="234715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3"/>
          <p:cNvSpPr txBox="1"/>
          <p:nvPr/>
        </p:nvSpPr>
        <p:spPr>
          <a:xfrm>
            <a:off x="208950" y="4076575"/>
            <a:ext cx="87261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>
                <a:solidFill>
                  <a:schemeClr val="dk2"/>
                </a:solidFill>
              </a:rPr>
              <a:t>  </a:t>
            </a:r>
            <a:r>
              <a:rPr lang="cs"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The Brandenburg Gate    Holocaust Memorial     Reichstag Building</a:t>
            </a:r>
            <a:endParaRPr sz="1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4"/>
          <p:cNvSpPr txBox="1">
            <a:spLocks noGrp="1"/>
          </p:cNvSpPr>
          <p:nvPr>
            <p:ph type="ctrTitle"/>
          </p:nvPr>
        </p:nvSpPr>
        <p:spPr>
          <a:xfrm>
            <a:off x="311700" y="304800"/>
            <a:ext cx="8520600" cy="103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B45F06"/>
                </a:solidFill>
                <a:latin typeface="Comfortaa"/>
                <a:ea typeface="Comfortaa"/>
                <a:cs typeface="Comfortaa"/>
                <a:sym typeface="Comfortaa"/>
              </a:rPr>
              <a:t>13.8.2025</a:t>
            </a:r>
            <a:endParaRPr sz="2500" b="1">
              <a:solidFill>
                <a:srgbClr val="B45F0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B45F06"/>
                </a:solidFill>
                <a:latin typeface="Comfortaa"/>
                <a:ea typeface="Comfortaa"/>
                <a:cs typeface="Comfortaa"/>
                <a:sym typeface="Comfortaa"/>
              </a:rPr>
              <a:t>Copenhagen</a:t>
            </a:r>
            <a:endParaRPr sz="2500" b="1">
              <a:solidFill>
                <a:srgbClr val="B45F0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29" name="Google Shape;129;p24"/>
          <p:cNvPicPr preferRelativeResize="0"/>
          <p:nvPr/>
        </p:nvPicPr>
        <p:blipFill rotWithShape="1">
          <a:blip r:embed="rId3">
            <a:alphaModFix/>
          </a:blip>
          <a:srcRect l="3988" t="33714" r="39200" b="-900"/>
          <a:stretch/>
        </p:blipFill>
        <p:spPr>
          <a:xfrm>
            <a:off x="311700" y="301625"/>
            <a:ext cx="2470600" cy="194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4"/>
          <p:cNvPicPr preferRelativeResize="0"/>
          <p:nvPr/>
        </p:nvPicPr>
        <p:blipFill rotWithShape="1">
          <a:blip r:embed="rId4">
            <a:alphaModFix/>
          </a:blip>
          <a:srcRect t="23478" b="13927"/>
          <a:stretch/>
        </p:blipFill>
        <p:spPr>
          <a:xfrm>
            <a:off x="6619000" y="2603575"/>
            <a:ext cx="2282811" cy="200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4"/>
          <p:cNvPicPr preferRelativeResize="0"/>
          <p:nvPr/>
        </p:nvPicPr>
        <p:blipFill rotWithShape="1">
          <a:blip r:embed="rId5">
            <a:alphaModFix/>
          </a:blip>
          <a:srcRect l="4679" t="30556" r="10243" b="12180"/>
          <a:stretch/>
        </p:blipFill>
        <p:spPr>
          <a:xfrm>
            <a:off x="3511388" y="1809975"/>
            <a:ext cx="2171700" cy="194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4"/>
          <p:cNvPicPr preferRelativeResize="0"/>
          <p:nvPr/>
        </p:nvPicPr>
        <p:blipFill rotWithShape="1">
          <a:blip r:embed="rId6">
            <a:alphaModFix/>
          </a:blip>
          <a:srcRect t="38068" r="7097" b="17526"/>
          <a:stretch/>
        </p:blipFill>
        <p:spPr>
          <a:xfrm>
            <a:off x="6356875" y="304813"/>
            <a:ext cx="2581275" cy="194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4"/>
          <p:cNvPicPr preferRelativeResize="0"/>
          <p:nvPr/>
        </p:nvPicPr>
        <p:blipFill rotWithShape="1">
          <a:blip r:embed="rId7">
            <a:alphaModFix/>
          </a:blip>
          <a:srcRect l="10248" t="18710" r="11577" b="12679"/>
          <a:stretch/>
        </p:blipFill>
        <p:spPr>
          <a:xfrm>
            <a:off x="561163" y="2667213"/>
            <a:ext cx="1971675" cy="19431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4"/>
          <p:cNvSpPr txBox="1"/>
          <p:nvPr/>
        </p:nvSpPr>
        <p:spPr>
          <a:xfrm>
            <a:off x="256400" y="2180875"/>
            <a:ext cx="2581200" cy="4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The Little Mermaid</a:t>
            </a:r>
            <a:endParaRPr sz="1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35" name="Google Shape;135;p24"/>
          <p:cNvSpPr txBox="1"/>
          <p:nvPr/>
        </p:nvSpPr>
        <p:spPr>
          <a:xfrm>
            <a:off x="168450" y="4610325"/>
            <a:ext cx="8807100" cy="5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St. Alban's   Englisch Church   </a:t>
            </a:r>
            <a:r>
              <a:rPr lang="cs" sz="15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                                                   </a:t>
            </a:r>
            <a:r>
              <a:rPr lang="cs" sz="17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cs"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Frederiks church</a:t>
            </a:r>
            <a:endParaRPr sz="1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36" name="Google Shape;136;p24"/>
          <p:cNvSpPr txBox="1"/>
          <p:nvPr/>
        </p:nvSpPr>
        <p:spPr>
          <a:xfrm>
            <a:off x="7083600" y="2180875"/>
            <a:ext cx="13536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Strøget</a:t>
            </a:r>
            <a:endParaRPr sz="1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37" name="Google Shape;137;p24"/>
          <p:cNvSpPr txBox="1"/>
          <p:nvPr/>
        </p:nvSpPr>
        <p:spPr>
          <a:xfrm>
            <a:off x="3308675" y="3753075"/>
            <a:ext cx="2673300" cy="5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Windmill in Kastellet 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5"/>
          <p:cNvSpPr txBox="1">
            <a:spLocks noGrp="1"/>
          </p:cNvSpPr>
          <p:nvPr>
            <p:ph type="ctrTitle"/>
          </p:nvPr>
        </p:nvSpPr>
        <p:spPr>
          <a:xfrm>
            <a:off x="311700" y="51900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38761D"/>
                </a:solidFill>
                <a:latin typeface="Comfortaa"/>
                <a:ea typeface="Comfortaa"/>
                <a:cs typeface="Comfortaa"/>
                <a:sym typeface="Comfortaa"/>
              </a:rPr>
              <a:t>14.8.2025</a:t>
            </a:r>
            <a:endParaRPr sz="2500" b="1">
              <a:solidFill>
                <a:srgbClr val="38761D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38761D"/>
                </a:solidFill>
                <a:latin typeface="Comfortaa"/>
                <a:ea typeface="Comfortaa"/>
                <a:cs typeface="Comfortaa"/>
                <a:sym typeface="Comfortaa"/>
              </a:rPr>
              <a:t>Tivoli Gardens</a:t>
            </a:r>
            <a:endParaRPr sz="2500" b="1">
              <a:solidFill>
                <a:srgbClr val="38761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3" name="Google Shape;143;p25"/>
          <p:cNvSpPr txBox="1">
            <a:spLocks noGrp="1"/>
          </p:cNvSpPr>
          <p:nvPr>
            <p:ph type="subTitle" idx="1"/>
          </p:nvPr>
        </p:nvSpPr>
        <p:spPr>
          <a:xfrm>
            <a:off x="311700" y="14551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The second oldest adventure park in the world</a:t>
            </a:r>
            <a:endParaRPr sz="1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Tivoli Gardens have been open since 1843</a:t>
            </a:r>
            <a:endParaRPr sz="1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44" name="Google Shape;144;p25"/>
          <p:cNvPicPr preferRelativeResize="0"/>
          <p:nvPr/>
        </p:nvPicPr>
        <p:blipFill rotWithShape="1">
          <a:blip r:embed="rId3">
            <a:alphaModFix/>
          </a:blip>
          <a:srcRect t="26025" b="17835"/>
          <a:stretch/>
        </p:blipFill>
        <p:spPr>
          <a:xfrm>
            <a:off x="3480238" y="2391300"/>
            <a:ext cx="2604625" cy="2599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5"/>
          <p:cNvPicPr preferRelativeResize="0"/>
          <p:nvPr/>
        </p:nvPicPr>
        <p:blipFill rotWithShape="1">
          <a:blip r:embed="rId4">
            <a:alphaModFix/>
          </a:blip>
          <a:srcRect t="32130" b="17326"/>
          <a:stretch/>
        </p:blipFill>
        <p:spPr>
          <a:xfrm>
            <a:off x="291175" y="2391301"/>
            <a:ext cx="2893201" cy="2599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5"/>
          <p:cNvPicPr preferRelativeResize="0"/>
          <p:nvPr/>
        </p:nvPicPr>
        <p:blipFill rotWithShape="1">
          <a:blip r:embed="rId5">
            <a:alphaModFix/>
          </a:blip>
          <a:srcRect t="18026"/>
          <a:stretch/>
        </p:blipFill>
        <p:spPr>
          <a:xfrm>
            <a:off x="6380725" y="2391300"/>
            <a:ext cx="2508900" cy="2599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6"/>
          <p:cNvSpPr txBox="1">
            <a:spLocks noGrp="1"/>
          </p:cNvSpPr>
          <p:nvPr>
            <p:ph type="ctrTitle"/>
          </p:nvPr>
        </p:nvSpPr>
        <p:spPr>
          <a:xfrm>
            <a:off x="311700" y="744575"/>
            <a:ext cx="8520600" cy="96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134F5C"/>
                </a:solidFill>
                <a:latin typeface="Comfortaa"/>
                <a:ea typeface="Comfortaa"/>
                <a:cs typeface="Comfortaa"/>
                <a:sym typeface="Comfortaa"/>
              </a:rPr>
              <a:t>18.-20.8.2025</a:t>
            </a:r>
            <a:endParaRPr sz="2500" b="1">
              <a:solidFill>
                <a:srgbClr val="134F5C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500" b="1">
                <a:solidFill>
                  <a:srgbClr val="134F5C"/>
                </a:solidFill>
                <a:latin typeface="Comfortaa"/>
                <a:ea typeface="Comfortaa"/>
                <a:cs typeface="Comfortaa"/>
                <a:sym typeface="Comfortaa"/>
              </a:rPr>
              <a:t>Stockholm</a:t>
            </a:r>
            <a:endParaRPr sz="2500" b="1">
              <a:solidFill>
                <a:srgbClr val="134F5C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52" name="Google Shape;152;p26"/>
          <p:cNvPicPr preferRelativeResize="0"/>
          <p:nvPr/>
        </p:nvPicPr>
        <p:blipFill rotWithShape="1">
          <a:blip r:embed="rId3">
            <a:alphaModFix/>
          </a:blip>
          <a:srcRect l="8018" t="29982" r="7127" b="17956"/>
          <a:stretch/>
        </p:blipFill>
        <p:spPr>
          <a:xfrm>
            <a:off x="5892213" y="2571750"/>
            <a:ext cx="2590800" cy="212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6"/>
          <p:cNvPicPr preferRelativeResize="0"/>
          <p:nvPr/>
        </p:nvPicPr>
        <p:blipFill rotWithShape="1">
          <a:blip r:embed="rId4">
            <a:alphaModFix/>
          </a:blip>
          <a:srcRect t="33428" r="26024" b="19975"/>
          <a:stretch/>
        </p:blipFill>
        <p:spPr>
          <a:xfrm>
            <a:off x="3528888" y="1907138"/>
            <a:ext cx="2143125" cy="2788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6"/>
          <p:cNvPicPr preferRelativeResize="0"/>
          <p:nvPr/>
        </p:nvPicPr>
        <p:blipFill rotWithShape="1">
          <a:blip r:embed="rId5">
            <a:alphaModFix/>
          </a:blip>
          <a:srcRect t="26895" b="22078"/>
          <a:stretch/>
        </p:blipFill>
        <p:spPr>
          <a:xfrm>
            <a:off x="462125" y="2430625"/>
            <a:ext cx="2652624" cy="2406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6"/>
          <p:cNvPicPr preferRelativeResize="0"/>
          <p:nvPr/>
        </p:nvPicPr>
        <p:blipFill rotWithShape="1">
          <a:blip r:embed="rId6">
            <a:alphaModFix/>
          </a:blip>
          <a:srcRect t="55389"/>
          <a:stretch/>
        </p:blipFill>
        <p:spPr>
          <a:xfrm>
            <a:off x="131250" y="284009"/>
            <a:ext cx="3177450" cy="1891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6"/>
          <p:cNvPicPr preferRelativeResize="0"/>
          <p:nvPr/>
        </p:nvPicPr>
        <p:blipFill rotWithShape="1">
          <a:blip r:embed="rId7">
            <a:alphaModFix/>
          </a:blip>
          <a:srcRect r="16520"/>
          <a:stretch/>
        </p:blipFill>
        <p:spPr>
          <a:xfrm>
            <a:off x="6312475" y="387725"/>
            <a:ext cx="2652624" cy="1787301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6"/>
          <p:cNvSpPr txBox="1"/>
          <p:nvPr/>
        </p:nvSpPr>
        <p:spPr>
          <a:xfrm>
            <a:off x="6550100" y="2175025"/>
            <a:ext cx="24150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The ABBA muzeum</a:t>
            </a:r>
            <a:endParaRPr sz="16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58" name="Google Shape;158;p26"/>
          <p:cNvSpPr txBox="1"/>
          <p:nvPr/>
        </p:nvSpPr>
        <p:spPr>
          <a:xfrm>
            <a:off x="6312475" y="4695825"/>
            <a:ext cx="1838100" cy="3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Gamla Stan</a:t>
            </a:r>
            <a:endParaRPr sz="1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59" name="Google Shape;159;p26"/>
          <p:cNvSpPr txBox="1"/>
          <p:nvPr/>
        </p:nvSpPr>
        <p:spPr>
          <a:xfrm>
            <a:off x="3584438" y="4650675"/>
            <a:ext cx="1838100" cy="4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5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T-Centralen</a:t>
            </a:r>
            <a:endParaRPr sz="15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7"/>
          <p:cNvSpPr txBox="1">
            <a:spLocks noGrp="1"/>
          </p:cNvSpPr>
          <p:nvPr>
            <p:ph type="ctrTitle"/>
          </p:nvPr>
        </p:nvSpPr>
        <p:spPr>
          <a:xfrm>
            <a:off x="731550" y="983800"/>
            <a:ext cx="7680900" cy="234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>
                <a:latin typeface="Comfortaa"/>
                <a:ea typeface="Comfortaa"/>
                <a:cs typeface="Comfortaa"/>
                <a:sym typeface="Comfortaa"/>
              </a:rPr>
              <a:t>The greatest advice:</a:t>
            </a:r>
            <a:endParaRPr b="1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>
                <a:solidFill>
                  <a:srgbClr val="980000"/>
                </a:solidFill>
                <a:latin typeface="Comfortaa"/>
                <a:ea typeface="Comfortaa"/>
                <a:cs typeface="Comfortaa"/>
                <a:sym typeface="Comfortaa"/>
              </a:rPr>
              <a:t>don't be afraid to travel!</a:t>
            </a:r>
            <a:endParaRPr b="1">
              <a:solidFill>
                <a:srgbClr val="98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0B5394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endParaRPr sz="1700" b="1" dirty="0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endParaRPr sz="1665" dirty="0"/>
          </a:p>
        </p:txBody>
      </p:sp>
      <p:pic>
        <p:nvPicPr>
          <p:cNvPr id="12" name="Obrázek 11"/>
          <p:cNvPicPr/>
          <p:nvPr/>
        </p:nvPicPr>
        <p:blipFill>
          <a:blip r:embed="rId3"/>
          <a:stretch>
            <a:fillRect/>
          </a:stretch>
        </p:blipFill>
        <p:spPr>
          <a:xfrm>
            <a:off x="2928830" y="1152475"/>
            <a:ext cx="3102104" cy="940567"/>
          </a:xfrm>
          <a:prstGeom prst="rect">
            <a:avLst/>
          </a:prstGeom>
        </p:spPr>
      </p:pic>
      <p:pic>
        <p:nvPicPr>
          <p:cNvPr id="13" name="Obrázek 12"/>
          <p:cNvPicPr/>
          <p:nvPr/>
        </p:nvPicPr>
        <p:blipFill>
          <a:blip r:embed="rId4"/>
          <a:stretch>
            <a:fillRect/>
          </a:stretch>
        </p:blipFill>
        <p:spPr>
          <a:xfrm>
            <a:off x="2096934" y="2309251"/>
            <a:ext cx="5075084" cy="117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048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>
                <a:solidFill>
                  <a:srgbClr val="0B5394"/>
                </a:solidFill>
                <a:latin typeface="Comfortaa"/>
                <a:ea typeface="Comfortaa"/>
                <a:cs typeface="Comfortaa"/>
                <a:sym typeface="Comfortaa"/>
              </a:rPr>
              <a:t>What is discovereu?</a:t>
            </a:r>
            <a:endParaRPr b="1">
              <a:solidFill>
                <a:srgbClr val="0B5394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cs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DiscoverEU is a program by the European Union that gives 18-year-old EU citizens the chance to travel around Europe for free by giving you a travel pass</a:t>
            </a:r>
            <a:endParaRPr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lang="cs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The goal is to help young people discover Europe’s culture, diversity, and shared values</a:t>
            </a:r>
            <a:endParaRPr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endParaRPr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lang="cs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We were part of a project called DiscoverEU Inclusion Action, that means we had 10 days that were funded by the EU</a:t>
            </a:r>
            <a:endParaRPr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018"/>
              <a:buNone/>
            </a:pPr>
            <a:endParaRPr sz="1700" b="1"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endParaRPr sz="1665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>
                <a:solidFill>
                  <a:srgbClr val="38761D"/>
                </a:solidFill>
                <a:latin typeface="Comfortaa"/>
                <a:ea typeface="Comfortaa"/>
                <a:cs typeface="Comfortaa"/>
                <a:sym typeface="Comfortaa"/>
              </a:rPr>
              <a:t>How does the travel pass work?</a:t>
            </a:r>
            <a:endParaRPr b="1">
              <a:solidFill>
                <a:srgbClr val="38761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95700" y="1017725"/>
            <a:ext cx="8952600" cy="394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If you get chosen you get a travel pass that let's you travel around europe by train for freeI</a:t>
            </a:r>
            <a:endParaRPr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You get a mobile pass in the Interrail Rail Planner app.</a:t>
            </a:r>
            <a:endParaRPr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You activate it before your trip.</a:t>
            </a:r>
            <a:endParaRPr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The pass includes a QR code, which is checked by train conductors.</a:t>
            </a:r>
            <a:endParaRPr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The pass gives you 7 days of traveling by the train</a:t>
            </a:r>
            <a:endParaRPr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b="1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73317">
            <a:off x="7071662" y="1837919"/>
            <a:ext cx="1467657" cy="1467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0275" y="478529"/>
            <a:ext cx="2085774" cy="4515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68825" y="478475"/>
            <a:ext cx="2085774" cy="4515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>
                <a:solidFill>
                  <a:srgbClr val="BF9000"/>
                </a:solidFill>
                <a:latin typeface="Comfortaa"/>
                <a:ea typeface="Comfortaa"/>
                <a:cs typeface="Comfortaa"/>
                <a:sym typeface="Comfortaa"/>
              </a:rPr>
              <a:t>How to join the project?</a:t>
            </a:r>
            <a:endParaRPr b="1">
              <a:solidFill>
                <a:srgbClr val="BF9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0" name="Google Shape;80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"/>
              <a:buChar char="-"/>
            </a:pPr>
            <a:r>
              <a:rPr lang="cs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first of all you must be 18 years old to even enter the project</a:t>
            </a:r>
            <a:endParaRPr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"/>
              <a:buChar char="-"/>
            </a:pPr>
            <a:r>
              <a:rPr lang="cs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you fill out the application</a:t>
            </a:r>
            <a:endParaRPr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"/>
              <a:buChar char="-"/>
            </a:pPr>
            <a:r>
              <a:rPr lang="cs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you write a motivation letter</a:t>
            </a:r>
            <a:endParaRPr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"/>
              <a:buChar char="-"/>
            </a:pPr>
            <a:r>
              <a:rPr lang="cs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you just wait if you get chosen</a:t>
            </a:r>
            <a:endParaRPr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"/>
              <a:buChar char="-"/>
            </a:pPr>
            <a:r>
              <a:rPr lang="cs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you have a small talk with the teachers about your expectations</a:t>
            </a:r>
            <a:endParaRPr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9144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81" name="Google Shape;8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3463" y="2905625"/>
            <a:ext cx="1937075" cy="193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CCCC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>
                <a:solidFill>
                  <a:srgbClr val="990000"/>
                </a:solidFill>
                <a:latin typeface="Comfortaa"/>
                <a:ea typeface="Comfortaa"/>
                <a:cs typeface="Comfortaa"/>
                <a:sym typeface="Comfortaa"/>
              </a:rPr>
              <a:t>What's next?</a:t>
            </a:r>
            <a:endParaRPr b="1">
              <a:solidFill>
                <a:srgbClr val="99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7" name="Google Shape;87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When you get chosen you can start planning your trip</a:t>
            </a:r>
            <a:endParaRPr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While traveling you have to participate in a meet up of your choice</a:t>
            </a:r>
            <a:endParaRPr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( meet up is a place where you meet with other participants from other projects)</a:t>
            </a:r>
            <a:endParaRPr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When you choose your meet up you can start planning your whole trip</a:t>
            </a:r>
            <a:endParaRPr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"/>
              <a:buChar char="-"/>
            </a:pPr>
            <a:r>
              <a:rPr lang="cs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that includes finding places where you want to go and what you want to see, finding which trains you will take, also finding your acomodation</a:t>
            </a:r>
            <a:endParaRPr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D1DC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9"/>
          <p:cNvSpPr txBox="1">
            <a:spLocks noGrp="1"/>
          </p:cNvSpPr>
          <p:nvPr>
            <p:ph type="title"/>
          </p:nvPr>
        </p:nvSpPr>
        <p:spPr>
          <a:xfrm>
            <a:off x="311700" y="4525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>
                <a:solidFill>
                  <a:srgbClr val="741B47"/>
                </a:solidFill>
                <a:latin typeface="Comfortaa"/>
                <a:ea typeface="Comfortaa"/>
                <a:cs typeface="Comfortaa"/>
                <a:sym typeface="Comfortaa"/>
              </a:rPr>
              <a:t>Our MeetUp</a:t>
            </a:r>
            <a:endParaRPr b="1">
              <a:solidFill>
                <a:srgbClr val="741B47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3" name="Google Shape;93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Our host for the meetup was Awesome People, a non-governmental organization based in Örebro, whose mission is to help people feel and be awesome</a:t>
            </a:r>
            <a:endParaRPr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Through interactive learning activities, such as a treasure hunt and an educational escape game, we explored both locations and learned new things</a:t>
            </a:r>
            <a:endParaRPr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cs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Above all, the meetup allowed us to see and discover beautiful and diverse places in Sweden</a:t>
            </a:r>
            <a:endParaRPr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2E9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 txBox="1">
            <a:spLocks noGrp="1"/>
          </p:cNvSpPr>
          <p:nvPr>
            <p:ph type="title"/>
          </p:nvPr>
        </p:nvSpPr>
        <p:spPr>
          <a:xfrm>
            <a:off x="250475" y="1830600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>
                <a:solidFill>
                  <a:srgbClr val="351C75"/>
                </a:solidFill>
                <a:latin typeface="Comfortaa"/>
                <a:ea typeface="Comfortaa"/>
                <a:cs typeface="Comfortaa"/>
                <a:sym typeface="Comfortaa"/>
              </a:rPr>
              <a:t>Our activity program </a:t>
            </a:r>
            <a:endParaRPr b="1">
              <a:solidFill>
                <a:srgbClr val="351C75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9" name="Google Shape;99;p20"/>
          <p:cNvSpPr txBox="1">
            <a:spLocks noGrp="1"/>
          </p:cNvSpPr>
          <p:nvPr>
            <p:ph type="body" idx="2"/>
          </p:nvPr>
        </p:nvSpPr>
        <p:spPr>
          <a:xfrm>
            <a:off x="4939500" y="240625"/>
            <a:ext cx="3837000" cy="490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lnSpcReduction="10000"/>
          </a:bodyPr>
          <a:lstStyle/>
          <a:p>
            <a:pPr marL="457200" lvl="0" indent="-301625" algn="l" rtl="0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50"/>
              <a:buFont typeface="Comfortaa"/>
              <a:buChar char="●"/>
            </a:pPr>
            <a:r>
              <a:rPr lang="cs" sz="115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Friday 15th August 2025</a:t>
            </a:r>
            <a:r>
              <a:rPr lang="cs" sz="115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Örebro</a:t>
            </a:r>
            <a:br>
              <a:rPr lang="cs" sz="115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cs" sz="115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11.00 Get to know each other</a:t>
            </a:r>
            <a:br>
              <a:rPr lang="cs" sz="115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cs" sz="115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Treasure Hunt Örebro</a:t>
            </a:r>
            <a:br>
              <a:rPr lang="cs" sz="115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cs" sz="115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13.00 Lunch at Svampen</a:t>
            </a:r>
            <a:br>
              <a:rPr lang="cs" sz="115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cs" sz="115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15.30 - Educational Escape rooms: Opportunities</a:t>
            </a:r>
            <a:br>
              <a:rPr lang="cs" sz="115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cs" sz="115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in Erasmus+ and ESC</a:t>
            </a:r>
            <a:br>
              <a:rPr lang="cs" sz="115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cs" sz="115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18.00 Dinner at local restaurant</a:t>
            </a:r>
            <a:br>
              <a:rPr lang="cs" sz="115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cs" sz="115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19.51 Train to Kopparberg</a:t>
            </a:r>
            <a:endParaRPr sz="115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01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Font typeface="Comfortaa"/>
              <a:buChar char="●"/>
            </a:pPr>
            <a:r>
              <a:rPr lang="cs" sz="115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Saturday 16th August 2025</a:t>
            </a:r>
            <a:r>
              <a:rPr lang="cs" sz="115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Kopparberg</a:t>
            </a:r>
            <a:br>
              <a:rPr lang="cs" sz="115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cs" sz="115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10.00 Treasure Hunt Kopparberg</a:t>
            </a:r>
            <a:br>
              <a:rPr lang="cs" sz="115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cs" sz="115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12.30 Lunch in the forest</a:t>
            </a:r>
            <a:br>
              <a:rPr lang="cs" sz="115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cs" sz="115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15.00 Educational escape rooms: ESCAPE the phobia</a:t>
            </a:r>
            <a:br>
              <a:rPr lang="cs" sz="115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cs" sz="115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18.00 Bowling</a:t>
            </a:r>
            <a:br>
              <a:rPr lang="cs" sz="115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cs" sz="115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19.00 Dinner at the local pub</a:t>
            </a:r>
            <a:br>
              <a:rPr lang="cs" sz="115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cs" sz="115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20.30 Board game evening</a:t>
            </a:r>
            <a:endParaRPr sz="115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01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Font typeface="Comfortaa"/>
              <a:buChar char="●"/>
            </a:pPr>
            <a:r>
              <a:rPr lang="cs" sz="115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Sunday 17th August 2025 </a:t>
            </a:r>
            <a:r>
              <a:rPr lang="cs" sz="115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Kloten/Kopparberg</a:t>
            </a:r>
            <a:br>
              <a:rPr lang="cs" sz="115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cs" sz="115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10.00 Kloten adventure park</a:t>
            </a:r>
            <a:br>
              <a:rPr lang="cs" sz="115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cs" sz="115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19.00 Pizza-night</a:t>
            </a:r>
            <a:br>
              <a:rPr lang="cs" sz="115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cs" sz="115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20.30 Storytelling</a:t>
            </a:r>
            <a:endParaRPr sz="115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01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Font typeface="Comfortaa"/>
              <a:buChar char="●"/>
            </a:pPr>
            <a:r>
              <a:rPr lang="cs" sz="115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Monday 18th August 2025</a:t>
            </a:r>
            <a:r>
              <a:rPr lang="cs" sz="115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Kopparberg</a:t>
            </a:r>
            <a:br>
              <a:rPr lang="cs" sz="115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</a:br>
            <a:r>
              <a:rPr lang="cs" sz="115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07.00 - 10.00 Departures</a:t>
            </a:r>
            <a:endParaRPr sz="115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100"/>
              </a:spcBef>
              <a:spcAft>
                <a:spcPts val="120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451</Words>
  <Application>Microsoft Office PowerPoint</Application>
  <PresentationFormat>Předvádění na obrazovce (16:9)</PresentationFormat>
  <Paragraphs>58</Paragraphs>
  <Slides>16</Slides>
  <Notes>16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19" baseType="lpstr">
      <vt:lpstr>Arial</vt:lpstr>
      <vt:lpstr>Comfortaa</vt:lpstr>
      <vt:lpstr>Simple Light</vt:lpstr>
      <vt:lpstr>DiscoverEU</vt:lpstr>
      <vt:lpstr>Prezentace aplikace PowerPoint</vt:lpstr>
      <vt:lpstr>What is discovereu?</vt:lpstr>
      <vt:lpstr>How does the travel pass work?</vt:lpstr>
      <vt:lpstr>Prezentace aplikace PowerPoint</vt:lpstr>
      <vt:lpstr>How to join the project?</vt:lpstr>
      <vt:lpstr>What's next?</vt:lpstr>
      <vt:lpstr>Our MeetUp</vt:lpstr>
      <vt:lpstr>Our activity program </vt:lpstr>
      <vt:lpstr>Prezentace aplikace PowerPoint</vt:lpstr>
      <vt:lpstr>Prezentace aplikace PowerPoint</vt:lpstr>
      <vt:lpstr>12.8.2025 Berlin</vt:lpstr>
      <vt:lpstr>13.8.2025 Copenhagen</vt:lpstr>
      <vt:lpstr>14.8.2025 Tivoli Gardens</vt:lpstr>
      <vt:lpstr>18.-20.8.2025 Stockholm</vt:lpstr>
      <vt:lpstr>The greatest advice: don't be afraid to travel!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DiscoverEU</dc:title>
  <cp:lastModifiedBy>Jiří Kaňák</cp:lastModifiedBy>
  <cp:revision>1</cp:revision>
  <dcterms:modified xsi:type="dcterms:W3CDTF">2026-02-27T13:24:40Z</dcterms:modified>
</cp:coreProperties>
</file>