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73" r:id="rId14"/>
    <p:sldId id="271" r:id="rId15"/>
    <p:sldId id="270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Studium na vysokých školách podle oborů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učitelství</c:v>
                </c:pt>
                <c:pt idx="1">
                  <c:v>technika</c:v>
                </c:pt>
                <c:pt idx="2">
                  <c:v>zdravotní vědy</c:v>
                </c:pt>
                <c:pt idx="3">
                  <c:v>právo</c:v>
                </c:pt>
                <c:pt idx="4">
                  <c:v>humanitní studia</c:v>
                </c:pt>
                <c:pt idx="5">
                  <c:v>přírodní vědy</c:v>
                </c:pt>
                <c:pt idx="6">
                  <c:v>jiné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0.2</c:v>
                </c:pt>
                <c:pt idx="1">
                  <c:v>0.12</c:v>
                </c:pt>
                <c:pt idx="2">
                  <c:v>0.08</c:v>
                </c:pt>
                <c:pt idx="3">
                  <c:v>0.04</c:v>
                </c:pt>
                <c:pt idx="4">
                  <c:v>0.16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4034-B20C-76989F2CF4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70608"/>
        <c:axId val="220124816"/>
      </c:barChart>
      <c:catAx>
        <c:axId val="3327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0124816"/>
        <c:crosses val="autoZero"/>
        <c:auto val="1"/>
        <c:lblAlgn val="ctr"/>
        <c:lblOffset val="100"/>
        <c:noMultiLvlLbl val="0"/>
      </c:catAx>
      <c:valAx>
        <c:axId val="220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27706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hyperlink" Target="http://www.gjo.cz/prijimaci-rize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mailto:gjo@gjo.c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2394" y="1"/>
            <a:ext cx="8830617" cy="2840304"/>
          </a:xfrm>
        </p:spPr>
        <p:txBody>
          <a:bodyPr/>
          <a:lstStyle/>
          <a:p>
            <a:pPr algn="ctr"/>
            <a:r>
              <a:rPr lang="cs-CZ" sz="4800" b="1" dirty="0"/>
              <a:t>Gymnázium Jana Opletala,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Litovel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53" y="3157979"/>
            <a:ext cx="6572085" cy="3195503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CD433"/>
              </a:buClr>
            </a:pPr>
            <a:r>
              <a:rPr lang="cs-CZ" sz="1800" dirty="0" smtClean="0"/>
              <a:t>přihlášku </a:t>
            </a:r>
            <a:r>
              <a:rPr lang="cs-CZ" sz="1800" dirty="0"/>
              <a:t>podává za nezletilého uchazeče jeho zákonný </a:t>
            </a:r>
            <a:r>
              <a:rPr lang="cs-CZ" sz="1800" dirty="0" smtClean="0"/>
              <a:t>zástupce</a:t>
            </a:r>
          </a:p>
          <a:p>
            <a:pPr lvl="0">
              <a:buClr>
                <a:srgbClr val="ACD433"/>
              </a:buClr>
            </a:pPr>
            <a:r>
              <a:rPr lang="cs-CZ" sz="1800" dirty="0" smtClean="0"/>
              <a:t>součástí </a:t>
            </a:r>
            <a:r>
              <a:rPr lang="cs-CZ" sz="1800" dirty="0"/>
              <a:t>přihlášky je </a:t>
            </a:r>
            <a:r>
              <a:rPr lang="cs-CZ" sz="1800" dirty="0" smtClean="0"/>
              <a:t>čestné </a:t>
            </a:r>
            <a:r>
              <a:rPr lang="cs-CZ" sz="1800" dirty="0"/>
              <a:t>prohlášení podávající osoby, že nezletilý uchazeč souhlasí s jejím podáním a </a:t>
            </a:r>
            <a:r>
              <a:rPr lang="cs-CZ" sz="1800" dirty="0" smtClean="0"/>
              <a:t>obsahem</a:t>
            </a:r>
            <a:endParaRPr lang="cs-CZ" sz="1900" dirty="0" smtClean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cs-CZ" b="1" dirty="0" smtClean="0">
                <a:solidFill>
                  <a:prstClr val="white"/>
                </a:solidFill>
              </a:rPr>
              <a:t>pro </a:t>
            </a:r>
            <a:r>
              <a:rPr lang="cs-CZ" b="1" dirty="0">
                <a:solidFill>
                  <a:prstClr val="white"/>
                </a:solidFill>
              </a:rPr>
              <a:t>první kolo přijímacího řízení může uchazeč podat </a:t>
            </a:r>
            <a:r>
              <a:rPr lang="cs-CZ" b="1" dirty="0" smtClean="0">
                <a:solidFill>
                  <a:prstClr val="white"/>
                </a:solidFill>
              </a:rPr>
              <a:t>nejvýše         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cs-CZ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přihlášky</a:t>
            </a:r>
          </a:p>
          <a:p>
            <a:pPr lvl="0">
              <a:buClr>
                <a:srgbClr val="ACD433"/>
              </a:buClr>
            </a:pPr>
            <a:r>
              <a:rPr lang="cs-CZ" b="1" dirty="0" smtClean="0"/>
              <a:t>pořadí </a:t>
            </a:r>
            <a:r>
              <a:rPr lang="cs-CZ" b="1" dirty="0"/>
              <a:t>uvedených oborů vzdělání v přihlášce vyjadřuje přednostní volbu oboru</a:t>
            </a:r>
            <a:r>
              <a:rPr lang="cs-CZ" dirty="0"/>
              <a:t> </a:t>
            </a:r>
            <a:r>
              <a:rPr lang="cs-CZ" b="1" dirty="0"/>
              <a:t>vzdělání</a:t>
            </a:r>
            <a:r>
              <a:rPr lang="cs-CZ" sz="1800" dirty="0"/>
              <a:t>, tzn. že obory vzdělání jsou řazeny dle </a:t>
            </a:r>
            <a:r>
              <a:rPr lang="cs-CZ" sz="1800" dirty="0" smtClean="0"/>
              <a:t>preference</a:t>
            </a:r>
          </a:p>
          <a:p>
            <a:pPr lvl="0">
              <a:buClr>
                <a:srgbClr val="ACD433"/>
              </a:buClr>
            </a:pPr>
            <a:r>
              <a:rPr lang="cs-CZ" b="1" dirty="0" smtClean="0"/>
              <a:t>uvedené </a:t>
            </a:r>
            <a:r>
              <a:rPr lang="cs-CZ" b="1" dirty="0"/>
              <a:t>pořadí musí být na všech podaných přihláškách </a:t>
            </a:r>
            <a:r>
              <a:rPr lang="cs-CZ" b="1" dirty="0" smtClean="0"/>
              <a:t>shodné</a:t>
            </a:r>
            <a:endParaRPr lang="cs-CZ" b="1" dirty="0" smtClean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cs-CZ" sz="1900" dirty="0" smtClean="0">
                <a:solidFill>
                  <a:prstClr val="white"/>
                </a:solidFill>
              </a:rPr>
              <a:t>u </a:t>
            </a:r>
            <a:r>
              <a:rPr lang="cs-CZ" sz="1900" dirty="0">
                <a:solidFill>
                  <a:prstClr val="white"/>
                </a:solidFill>
              </a:rPr>
              <a:t>uchazečů se speciálními vzdělávacími potřebami se k přihlášce dokládá doporučení školského poradenského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6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termíny konání jednotných testů: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34349"/>
              </p:ext>
            </p:extLst>
          </p:nvPr>
        </p:nvGraphicFramePr>
        <p:xfrm>
          <a:off x="646111" y="2840181"/>
          <a:ext cx="9758655" cy="321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studium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 náhradní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 náhradní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čtyřleté studium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12.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15.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29. </a:t>
                      </a:r>
                      <a:r>
                        <a:rPr lang="cs-CZ" sz="1400" b="1" dirty="0">
                          <a:effectLst/>
                        </a:rPr>
                        <a:t>května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30. </a:t>
                      </a:r>
                      <a:r>
                        <a:rPr lang="cs-CZ" sz="1400" b="1" dirty="0">
                          <a:effectLst/>
                        </a:rPr>
                        <a:t>května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osmileté studium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16.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17.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29. </a:t>
                      </a:r>
                      <a:r>
                        <a:rPr lang="cs-CZ" sz="1400" b="1" dirty="0">
                          <a:effectLst/>
                        </a:rPr>
                        <a:t>května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30. </a:t>
                      </a:r>
                      <a:r>
                        <a:rPr lang="cs-CZ" sz="1400" b="1" dirty="0">
                          <a:effectLst/>
                        </a:rPr>
                        <a:t>května </a:t>
                      </a:r>
                      <a:r>
                        <a:rPr lang="cs-CZ" sz="1400" b="1" dirty="0" smtClean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Vše o přijímacím říz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96" y="179446"/>
            <a:ext cx="3596293" cy="15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hodnocení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hodnocení výsledků přijímacího </a:t>
            </a:r>
            <a:r>
              <a:rPr lang="cs-CZ" b="1" dirty="0" smtClean="0"/>
              <a:t>řízení – čtyřleté studium</a:t>
            </a:r>
            <a:endParaRPr lang="cs-CZ" b="1" dirty="0" smtClean="0"/>
          </a:p>
          <a:p>
            <a:pPr lvl="1"/>
            <a:r>
              <a:rPr lang="cs-CZ" dirty="0" smtClean="0"/>
              <a:t>Český </a:t>
            </a:r>
            <a:r>
              <a:rPr lang="cs-CZ" dirty="0" smtClean="0"/>
              <a:t>jazyk (max. 50 b.), Matematika (max. 50 b</a:t>
            </a:r>
            <a:r>
              <a:rPr lang="cs-CZ" dirty="0" smtClean="0"/>
              <a:t>.)</a:t>
            </a:r>
          </a:p>
          <a:p>
            <a:pPr lvl="2"/>
            <a:r>
              <a:rPr lang="cs-CZ" dirty="0"/>
              <a:t>minimální hranice úspěšnosti </a:t>
            </a:r>
            <a:r>
              <a:rPr lang="cs-CZ" b="1" dirty="0"/>
              <a:t>30 bodů ze 100 bodů </a:t>
            </a:r>
            <a:r>
              <a:rPr lang="cs-CZ" dirty="0"/>
              <a:t>(</a:t>
            </a:r>
            <a:r>
              <a:rPr lang="cs-CZ" dirty="0" err="1"/>
              <a:t>Čj+M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vysvědčení </a:t>
            </a:r>
            <a:r>
              <a:rPr lang="cs-CZ" dirty="0" smtClean="0"/>
              <a:t>ZŠ (max. 20 b</a:t>
            </a:r>
            <a:r>
              <a:rPr lang="cs-CZ" dirty="0" smtClean="0"/>
              <a:t>.)</a:t>
            </a:r>
          </a:p>
          <a:p>
            <a:pPr lvl="2"/>
            <a:r>
              <a:rPr lang="cs-CZ" dirty="0"/>
              <a:t>10 bodů za výsledky za 2. pololetí 8. třídy a 10 bodů za 1. pololetí 9. třídy </a:t>
            </a:r>
            <a:endParaRPr lang="cs-CZ" dirty="0" smtClean="0"/>
          </a:p>
          <a:p>
            <a:pPr lvl="1"/>
            <a:r>
              <a:rPr lang="cs-CZ" dirty="0" smtClean="0"/>
              <a:t>výsledky </a:t>
            </a:r>
            <a:r>
              <a:rPr lang="cs-CZ" dirty="0" smtClean="0"/>
              <a:t>soutěží (max. 10 b.)</a:t>
            </a:r>
          </a:p>
          <a:p>
            <a:pPr lvl="2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s</a:t>
            </a:r>
            <a:r>
              <a:rPr lang="cs-CZ" dirty="0" smtClean="0">
                <a:solidFill>
                  <a:prstClr val="white"/>
                </a:solidFill>
              </a:rPr>
              <a:t>outěže typ A (umístění v okresních a krajských kolech)</a:t>
            </a:r>
          </a:p>
          <a:p>
            <a:pPr lvl="2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n</a:t>
            </a:r>
            <a:r>
              <a:rPr lang="cs-CZ" dirty="0" smtClean="0">
                <a:solidFill>
                  <a:prstClr val="white"/>
                </a:solidFill>
              </a:rPr>
              <a:t>árodní kolo libovolné soutěže</a:t>
            </a:r>
          </a:p>
          <a:p>
            <a:pPr lvl="3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viz kritéria přijímaní uchazečů</a:t>
            </a:r>
            <a:endParaRPr lang="cs-CZ" dirty="0" smtClean="0">
              <a:solidFill>
                <a:prstClr val="white"/>
              </a:solidFill>
            </a:endParaRPr>
          </a:p>
          <a:p>
            <a:pPr lvl="2">
              <a:buClr>
                <a:srgbClr val="ACD433"/>
              </a:buClr>
            </a:pPr>
            <a:endParaRPr lang="cs-CZ" dirty="0" smtClean="0">
              <a:solidFill>
                <a:prstClr val="white"/>
              </a:solidFill>
            </a:endParaRPr>
          </a:p>
          <a:p>
            <a:pPr lvl="2">
              <a:buClr>
                <a:srgbClr val="ACD433"/>
              </a:buClr>
            </a:pPr>
            <a:endParaRPr lang="cs-CZ" dirty="0">
              <a:solidFill>
                <a:prstClr val="white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26" y="145488"/>
            <a:ext cx="2336865" cy="1557910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hodnocení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hodnocení výsledků přijímacího </a:t>
            </a:r>
            <a:r>
              <a:rPr lang="cs-CZ" b="1" dirty="0" smtClean="0"/>
              <a:t>řízení – osmileté studium</a:t>
            </a:r>
            <a:endParaRPr lang="cs-CZ" dirty="0" smtClean="0"/>
          </a:p>
          <a:p>
            <a:pPr lvl="1">
              <a:buClr>
                <a:srgbClr val="ACD433"/>
              </a:buClr>
            </a:pPr>
            <a:r>
              <a:rPr lang="cs-CZ" dirty="0" smtClean="0">
                <a:solidFill>
                  <a:prstClr val="white"/>
                </a:solidFill>
              </a:rPr>
              <a:t>Český </a:t>
            </a:r>
            <a:r>
              <a:rPr lang="cs-CZ" dirty="0">
                <a:solidFill>
                  <a:prstClr val="white"/>
                </a:solidFill>
              </a:rPr>
              <a:t>jazyk (max. 50 b.), Matematika (max. 50 b</a:t>
            </a:r>
            <a:r>
              <a:rPr lang="cs-CZ" dirty="0" smtClean="0">
                <a:solidFill>
                  <a:prstClr val="white"/>
                </a:solidFill>
              </a:rPr>
              <a:t>.)</a:t>
            </a:r>
          </a:p>
          <a:p>
            <a:pPr lvl="2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minimální hranice úspěšnosti </a:t>
            </a:r>
            <a:r>
              <a:rPr lang="cs-CZ" b="1" dirty="0">
                <a:solidFill>
                  <a:prstClr val="white"/>
                </a:solidFill>
              </a:rPr>
              <a:t>30 bodů ze 100 bodů </a:t>
            </a:r>
            <a:r>
              <a:rPr lang="cs-CZ" dirty="0">
                <a:solidFill>
                  <a:prstClr val="white"/>
                </a:solidFill>
              </a:rPr>
              <a:t>(</a:t>
            </a:r>
            <a:r>
              <a:rPr lang="cs-CZ" dirty="0" err="1">
                <a:solidFill>
                  <a:prstClr val="white"/>
                </a:solidFill>
              </a:rPr>
              <a:t>Čj+M</a:t>
            </a:r>
            <a:r>
              <a:rPr lang="cs-CZ" dirty="0" smtClean="0">
                <a:solidFill>
                  <a:prstClr val="white"/>
                </a:solidFill>
              </a:rPr>
              <a:t>)</a:t>
            </a:r>
            <a:endParaRPr lang="cs-CZ" dirty="0" smtClean="0">
              <a:solidFill>
                <a:prstClr val="white"/>
              </a:solidFill>
            </a:endParaRPr>
          </a:p>
          <a:p>
            <a:pPr lvl="1">
              <a:buClr>
                <a:srgbClr val="ACD433"/>
              </a:buClr>
            </a:pPr>
            <a:r>
              <a:rPr lang="cs-CZ" dirty="0" smtClean="0">
                <a:solidFill>
                  <a:prstClr val="white"/>
                </a:solidFill>
              </a:rPr>
              <a:t>vysvědčení </a:t>
            </a:r>
            <a:r>
              <a:rPr lang="cs-CZ" dirty="0">
                <a:solidFill>
                  <a:prstClr val="white"/>
                </a:solidFill>
              </a:rPr>
              <a:t>ZŠ (max. </a:t>
            </a:r>
            <a:r>
              <a:rPr lang="cs-CZ" dirty="0" smtClean="0">
                <a:solidFill>
                  <a:prstClr val="white"/>
                </a:solidFill>
              </a:rPr>
              <a:t>20 </a:t>
            </a:r>
            <a:r>
              <a:rPr lang="cs-CZ" dirty="0">
                <a:solidFill>
                  <a:prstClr val="white"/>
                </a:solidFill>
              </a:rPr>
              <a:t>b</a:t>
            </a:r>
            <a:r>
              <a:rPr lang="cs-CZ" dirty="0" smtClean="0">
                <a:solidFill>
                  <a:prstClr val="white"/>
                </a:solidFill>
              </a:rPr>
              <a:t>.)</a:t>
            </a:r>
          </a:p>
          <a:p>
            <a:pPr lvl="2">
              <a:buClr>
                <a:srgbClr val="ACD433"/>
              </a:buClr>
            </a:pPr>
            <a:r>
              <a:rPr lang="cs-CZ" dirty="0"/>
              <a:t>10 bodů za výsledky za 2. pololetí </a:t>
            </a:r>
            <a:r>
              <a:rPr lang="cs-CZ" dirty="0" smtClean="0"/>
              <a:t>4. </a:t>
            </a:r>
            <a:r>
              <a:rPr lang="cs-CZ" dirty="0"/>
              <a:t>třídy a 10 bodů za </a:t>
            </a:r>
            <a:r>
              <a:rPr lang="cs-CZ" dirty="0" smtClean="0"/>
              <a:t>1. </a:t>
            </a:r>
            <a:r>
              <a:rPr lang="cs-CZ" dirty="0"/>
              <a:t>pololetí </a:t>
            </a:r>
            <a:r>
              <a:rPr lang="cs-CZ" dirty="0" smtClean="0"/>
              <a:t>5. </a:t>
            </a:r>
            <a:r>
              <a:rPr lang="cs-CZ" dirty="0"/>
              <a:t>třídy</a:t>
            </a:r>
            <a:endParaRPr lang="cs-CZ" dirty="0" smtClean="0">
              <a:solidFill>
                <a:prstClr val="white"/>
              </a:solidFill>
            </a:endParaRPr>
          </a:p>
          <a:p>
            <a:pPr lvl="1">
              <a:buClr>
                <a:srgbClr val="ACD433"/>
              </a:buClr>
            </a:pPr>
            <a:r>
              <a:rPr lang="cs-CZ" dirty="0" smtClean="0">
                <a:solidFill>
                  <a:prstClr val="white"/>
                </a:solidFill>
              </a:rPr>
              <a:t>výsledky </a:t>
            </a:r>
            <a:r>
              <a:rPr lang="cs-CZ" dirty="0" smtClean="0">
                <a:solidFill>
                  <a:prstClr val="white"/>
                </a:solidFill>
              </a:rPr>
              <a:t>soutěží (max. 10 b.)</a:t>
            </a:r>
            <a:endParaRPr lang="cs-CZ" dirty="0">
              <a:solidFill>
                <a:prstClr val="white"/>
              </a:solidFill>
            </a:endParaRPr>
          </a:p>
          <a:p>
            <a:pPr lvl="2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soutěže typ A (umístění v okresních a krajských kolech)</a:t>
            </a:r>
          </a:p>
          <a:p>
            <a:pPr lvl="2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národní kolo libovolné soutěže</a:t>
            </a:r>
          </a:p>
          <a:p>
            <a:pPr lvl="3">
              <a:buClr>
                <a:srgbClr val="ACD433"/>
              </a:buClr>
            </a:pPr>
            <a:r>
              <a:rPr lang="cs-CZ" dirty="0">
                <a:solidFill>
                  <a:prstClr val="white"/>
                </a:solidFill>
              </a:rPr>
              <a:t>viz kritéria přijímaní </a:t>
            </a:r>
            <a:r>
              <a:rPr lang="cs-CZ" dirty="0" smtClean="0">
                <a:solidFill>
                  <a:prstClr val="white"/>
                </a:solidFill>
              </a:rPr>
              <a:t>uchazečů</a:t>
            </a:r>
            <a:endParaRPr lang="cs-CZ" dirty="0">
              <a:solidFill>
                <a:prstClr val="white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26" y="145488"/>
            <a:ext cx="2336865" cy="1557910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7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108280" cy="1400530"/>
          </a:xfrm>
        </p:spPr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zveřejnění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b="1" dirty="0"/>
              <a:t>v</a:t>
            </a:r>
            <a:r>
              <a:rPr lang="cs-CZ" sz="3200" b="1" dirty="0" smtClean="0"/>
              <a:t>ýsledky přijímacího řízení budou zveřejněny 15. května 2024</a:t>
            </a:r>
          </a:p>
          <a:p>
            <a:pPr lvl="1"/>
            <a:r>
              <a:rPr lang="cs-CZ" sz="2600" dirty="0" smtClean="0"/>
              <a:t>v informačním systému (</a:t>
            </a:r>
            <a:r>
              <a:rPr lang="cs-CZ" sz="2600" dirty="0" err="1" smtClean="0"/>
              <a:t>IS</a:t>
            </a:r>
            <a:r>
              <a:rPr lang="cs-CZ" sz="2600" dirty="0" smtClean="0"/>
              <a:t>) </a:t>
            </a:r>
          </a:p>
          <a:p>
            <a:pPr lvl="1"/>
            <a:r>
              <a:rPr lang="cs-CZ" sz="2600" dirty="0"/>
              <a:t>v</a:t>
            </a:r>
            <a:r>
              <a:rPr lang="cs-CZ" sz="2600" dirty="0" smtClean="0"/>
              <a:t>e škole na veřejně přístupném místě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rozhodnutí </a:t>
            </a:r>
            <a:r>
              <a:rPr lang="cs-CZ" dirty="0"/>
              <a:t>o přijetí </a:t>
            </a:r>
            <a:r>
              <a:rPr lang="cs-CZ" dirty="0" smtClean="0"/>
              <a:t>nebo nepřijetí se v </a:t>
            </a:r>
            <a:r>
              <a:rPr lang="cs-CZ" dirty="0"/>
              <a:t>písemné formě nevyhotovují a nezasílají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26" y="145488"/>
            <a:ext cx="2336865" cy="1557910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134" y="264182"/>
            <a:ext cx="9404723" cy="1400530"/>
          </a:xfrm>
        </p:spPr>
        <p:txBody>
          <a:bodyPr/>
          <a:lstStyle/>
          <a:p>
            <a:pPr algn="ctr"/>
            <a:r>
              <a:rPr lang="cs-CZ" dirty="0" smtClean="0"/>
              <a:t>Těšíme se na Vás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" y="1337296"/>
            <a:ext cx="3911731" cy="26078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1" y="1337294"/>
            <a:ext cx="3909823" cy="26078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28" y="1337295"/>
            <a:ext cx="3477095" cy="26078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" y="4164643"/>
            <a:ext cx="4202261" cy="2363772"/>
          </a:xfrm>
          <a:prstGeom prst="rect">
            <a:avLst/>
          </a:prstGeom>
        </p:spPr>
      </p:pic>
      <p:pic>
        <p:nvPicPr>
          <p:cNvPr id="2050" name="Picture 2" descr="Může jít o obrázek 4 lid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1" y="4042428"/>
            <a:ext cx="3909823" cy="2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ůže jít o obrázek 8 people a people smi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84" y="4103535"/>
            <a:ext cx="1861902" cy="24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75" y="4103536"/>
            <a:ext cx="1864491" cy="2485987"/>
          </a:xfrm>
          <a:prstGeom prst="rect">
            <a:avLst/>
          </a:prstGeom>
        </p:spPr>
      </p:pic>
      <p:pic>
        <p:nvPicPr>
          <p:cNvPr id="11" name="obrázek 1" descr="GJO_LOGO_bez_textu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Studium na </a:t>
            </a:r>
            <a:r>
              <a:rPr lang="cs-CZ" dirty="0" err="1" smtClean="0"/>
              <a:t>GJO</a:t>
            </a:r>
            <a:r>
              <a:rPr lang="cs-CZ" dirty="0" smtClean="0"/>
              <a:t> 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Počet tříd ve školním roce </a:t>
            </a:r>
            <a:r>
              <a:rPr lang="cs-CZ" b="1" dirty="0" smtClean="0"/>
              <a:t>2023/2024</a:t>
            </a:r>
            <a:endParaRPr lang="cs-CZ" dirty="0"/>
          </a:p>
          <a:p>
            <a:pPr lvl="1"/>
            <a:r>
              <a:rPr lang="cs-CZ" b="1" dirty="0"/>
              <a:t>Čtyřleté studium 				4 třídy</a:t>
            </a:r>
            <a:endParaRPr lang="cs-CZ" dirty="0"/>
          </a:p>
          <a:p>
            <a:pPr lvl="1"/>
            <a:r>
              <a:rPr lang="cs-CZ" b="1" dirty="0"/>
              <a:t>Osmileté studium 				8 tříd</a:t>
            </a:r>
            <a:endParaRPr lang="cs-CZ" dirty="0"/>
          </a:p>
          <a:p>
            <a:pPr lvl="1"/>
            <a:r>
              <a:rPr lang="cs-CZ" b="1" dirty="0"/>
              <a:t>Počet žáků školy 				</a:t>
            </a:r>
            <a:r>
              <a:rPr lang="cs-CZ" b="1" dirty="0" smtClean="0"/>
              <a:t>355 </a:t>
            </a:r>
            <a:r>
              <a:rPr lang="cs-CZ" b="1" dirty="0"/>
              <a:t>žáků</a:t>
            </a:r>
            <a:endParaRPr lang="cs-CZ" dirty="0"/>
          </a:p>
          <a:p>
            <a:endParaRPr lang="cs-CZ" dirty="0" smtClean="0"/>
          </a:p>
          <a:p>
            <a:r>
              <a:rPr lang="cs-CZ" b="1" dirty="0"/>
              <a:t>Počet tříd nově otevíraných ve škol. roce </a:t>
            </a:r>
            <a:r>
              <a:rPr lang="cs-CZ" b="1" dirty="0" smtClean="0"/>
              <a:t>2024/2025</a:t>
            </a:r>
            <a:endParaRPr lang="cs-CZ" dirty="0"/>
          </a:p>
          <a:p>
            <a:pPr lvl="1"/>
            <a:r>
              <a:rPr lang="cs-CZ" b="1" dirty="0"/>
              <a:t>Čtyřleté studium 				1 </a:t>
            </a:r>
            <a:r>
              <a:rPr lang="cs-CZ" b="1" dirty="0" smtClean="0"/>
              <a:t>třída (30 žáků)</a:t>
            </a:r>
            <a:endParaRPr lang="cs-CZ" dirty="0"/>
          </a:p>
          <a:p>
            <a:pPr lvl="1"/>
            <a:r>
              <a:rPr lang="cs-CZ" b="1" dirty="0"/>
              <a:t>Osmileté studium 				1 </a:t>
            </a:r>
            <a:r>
              <a:rPr lang="cs-CZ" b="1" dirty="0" smtClean="0"/>
              <a:t>třída (30 žáků)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0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</a:t>
            </a:r>
            <a:r>
              <a:rPr lang="cs-CZ" dirty="0" err="1"/>
              <a:t>GJO</a:t>
            </a:r>
            <a:r>
              <a:rPr lang="cs-CZ" dirty="0"/>
              <a:t> Litovel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9"/>
            <a:ext cx="8406448" cy="1251114"/>
          </a:xfrm>
        </p:spPr>
        <p:txBody>
          <a:bodyPr/>
          <a:lstStyle/>
          <a:p>
            <a:r>
              <a:rPr lang="cs-CZ" b="1" dirty="0" smtClean="0"/>
              <a:t>Žáci gymnázia dosahují </a:t>
            </a:r>
            <a:r>
              <a:rPr lang="cs-CZ" b="1" dirty="0"/>
              <a:t>vynikajících studijních </a:t>
            </a:r>
            <a:r>
              <a:rPr lang="cs-CZ" b="1" dirty="0" smtClean="0"/>
              <a:t>výsledků</a:t>
            </a:r>
          </a:p>
          <a:p>
            <a:pPr marL="457200" lvl="1" indent="0">
              <a:buNone/>
            </a:pPr>
            <a:r>
              <a:rPr lang="cs-CZ" dirty="0" smtClean="0"/>
              <a:t>(souhrn za 2. pololetí 2022/2023)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41739"/>
              </p:ext>
            </p:extLst>
          </p:nvPr>
        </p:nvGraphicFramePr>
        <p:xfrm>
          <a:off x="744468" y="3163985"/>
          <a:ext cx="9621429" cy="3155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Celkový průměrný prospěch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1,62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7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Stupeň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hodnocení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prospěchu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prospěl s vyznamenáním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</a:rPr>
                        <a:t>144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prospěl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</a:rPr>
                        <a:t>200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neprospěl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9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nehodnocen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7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</a:t>
            </a:r>
            <a:r>
              <a:rPr lang="cs-CZ" dirty="0" err="1"/>
              <a:t>GJO</a:t>
            </a:r>
            <a:r>
              <a:rPr lang="cs-CZ" dirty="0"/>
              <a:t> Litovel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14488"/>
              </p:ext>
            </p:extLst>
          </p:nvPr>
        </p:nvGraphicFramePr>
        <p:xfrm>
          <a:off x="801278" y="1630837"/>
          <a:ext cx="10501460" cy="461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plán </a:t>
            </a:r>
            <a:br>
              <a:rPr lang="cs-CZ" dirty="0" smtClean="0"/>
            </a:br>
            <a:r>
              <a:rPr lang="cs-CZ" sz="2800" dirty="0" smtClean="0"/>
              <a:t>(s vyznačením dělených hodin)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6254"/>
              </p:ext>
            </p:extLst>
          </p:nvPr>
        </p:nvGraphicFramePr>
        <p:xfrm>
          <a:off x="752557" y="1998474"/>
          <a:ext cx="9673490" cy="4228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41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600" dirty="0">
                          <a:effectLst/>
                        </a:rPr>
                        <a:t>Nižší stupeň osmiletého gymnázia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Vyučovací předmět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prima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sekunda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tercie   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kvarta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časová dotace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časová dotace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časová dotace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časová dotace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Český jazyk a literatura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4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Anglický jazyk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Další cizí jazyk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-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Matematika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Fyzika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Chemie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-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Biologie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Zeměpis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Občanská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Dějepis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Tělesná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Hudební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Výtvarná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Inf</a:t>
                      </a:r>
                      <a:r>
                        <a:rPr lang="cs-CZ" sz="1100" dirty="0" smtClean="0">
                          <a:effectLst/>
                        </a:rPr>
                        <a:t>. a kom. Technologie/Informatika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předepsaných hodin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29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29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32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32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7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Učební plán </a:t>
            </a:r>
            <a:br>
              <a:rPr lang="cs-CZ" dirty="0"/>
            </a:br>
            <a:r>
              <a:rPr lang="cs-CZ" sz="2800" dirty="0"/>
              <a:t>(s vyznačením dělených hodin)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88225"/>
              </p:ext>
            </p:extLst>
          </p:nvPr>
        </p:nvGraphicFramePr>
        <p:xfrm>
          <a:off x="768744" y="2017130"/>
          <a:ext cx="10188289" cy="4572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8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11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kern="1600" dirty="0">
                          <a:effectLst/>
                        </a:rPr>
                        <a:t>Vyšší stupeň osmiletého </a:t>
                      </a:r>
                      <a:r>
                        <a:rPr lang="cs-CZ" sz="1000" kern="1600" dirty="0" smtClean="0">
                          <a:effectLst/>
                        </a:rPr>
                        <a:t>gymnázia, čtyřleté</a:t>
                      </a:r>
                      <a:r>
                        <a:rPr lang="cs-CZ" sz="1000" kern="1600" baseline="0" dirty="0" smtClean="0">
                          <a:effectLst/>
                        </a:rPr>
                        <a:t> gymnázium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Vyučovací předmět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1.ročník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kvinta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2.ročník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sexta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3.ročník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septima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4.ročník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oktáva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celkem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časová dotace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dělené hodiny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časová dotace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dělené hodiny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časová dotace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dělené hodiny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časová dotace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dělené hodiny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Český jazyk a literatura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Anglický jazyk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Další cizí jazyk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Matematika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Fyzika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Chemie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Biologie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Zeměpis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Společenské vědy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Dějepis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Tělesná výchova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Hudební výchova/výtvarná výchova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Informační a komunikační technologie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 dirty="0">
                          <a:effectLst/>
                        </a:rPr>
                        <a:t>několik skupin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 dirty="0">
                          <a:effectLst/>
                        </a:rPr>
                        <a:t>několik skupin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Celkem předepsaných hodin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35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29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3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přijímacího řízení pro školní rok </a:t>
            </a:r>
            <a:r>
              <a:rPr lang="cs-CZ" dirty="0" smtClean="0"/>
              <a:t>2023/2024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09650"/>
              </p:ext>
            </p:extLst>
          </p:nvPr>
        </p:nvGraphicFramePr>
        <p:xfrm>
          <a:off x="809203" y="1990638"/>
          <a:ext cx="9589062" cy="426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obor vzdělání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přihlášek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přijato celkem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79-41-K/41 čtyřleté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79-41-K/81 osmileté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4000" b="1" dirty="0" smtClean="0"/>
              <a:t> Vyhlášení přijímacího řízení </a:t>
            </a:r>
          </a:p>
          <a:p>
            <a:pPr marL="457200" lvl="1" indent="0">
              <a:buNone/>
            </a:pPr>
            <a:r>
              <a:rPr lang="cs-CZ" sz="2000" b="1" dirty="0" smtClean="0"/>
              <a:t>31. leden 2024</a:t>
            </a:r>
          </a:p>
          <a:p>
            <a:pPr marL="457200" lvl="1" indent="0">
              <a:buNone/>
            </a:pPr>
            <a:r>
              <a:rPr lang="cs-CZ" dirty="0" smtClean="0"/>
              <a:t>(zveřejnění </a:t>
            </a:r>
            <a:r>
              <a:rPr lang="cs-CZ" dirty="0"/>
              <a:t>podmínek přijetí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 err="1" smtClean="0">
                <a:hlinkClick r:id="rId2"/>
              </a:rPr>
              <a:t>www.gjo.cz</a:t>
            </a:r>
            <a:r>
              <a:rPr lang="cs-CZ" sz="4000" dirty="0" smtClean="0">
                <a:hlinkClick r:id="rId2"/>
              </a:rPr>
              <a:t>/</a:t>
            </a:r>
            <a:r>
              <a:rPr lang="cs-CZ" sz="4000" dirty="0" err="1" smtClean="0">
                <a:hlinkClick r:id="rId2"/>
              </a:rPr>
              <a:t>prijimaci-rizeni</a:t>
            </a: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dirty="0" err="1" smtClean="0">
                <a:hlinkClick r:id="rId3"/>
              </a:rPr>
              <a:t>www.prihlaskynastredni.cz</a:t>
            </a: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 Neváhejte nás kontaktovat a případně si domluvit prohlídku školy  -  </a:t>
            </a:r>
            <a:r>
              <a:rPr lang="cs-CZ" sz="4000" dirty="0" smtClean="0">
                <a:hlinkClick r:id="rId4"/>
              </a:rPr>
              <a:t>gjo@gjo.cz</a:t>
            </a: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1" descr="GJO_LOGO_bez_text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Poslední den k podání přihlášky ke </a:t>
            </a:r>
            <a:r>
              <a:rPr lang="cs-CZ" sz="2400" b="1" dirty="0" smtClean="0"/>
              <a:t>studiu</a:t>
            </a:r>
          </a:p>
          <a:p>
            <a:pPr marL="0" indent="0">
              <a:buNone/>
            </a:pPr>
            <a:r>
              <a:rPr lang="cs-CZ" sz="4000" b="1" dirty="0"/>
              <a:t>	</a:t>
            </a:r>
            <a:r>
              <a:rPr lang="cs-CZ" sz="4000" b="1" dirty="0" smtClean="0"/>
              <a:t>20. únor 2024</a:t>
            </a:r>
          </a:p>
          <a:p>
            <a:pPr marL="0" indent="0">
              <a:buNone/>
            </a:pPr>
            <a:r>
              <a:rPr lang="cs-CZ" sz="2200" b="1" dirty="0"/>
              <a:t>Přihláška se podává třemi způsoby:</a:t>
            </a:r>
          </a:p>
          <a:p>
            <a:r>
              <a:rPr lang="cs-CZ" sz="1800" b="1" dirty="0"/>
              <a:t>1. elektronicky prostřednictvím </a:t>
            </a:r>
            <a:r>
              <a:rPr lang="cs-CZ" sz="1800" b="1" dirty="0" smtClean="0"/>
              <a:t>informačního systému (</a:t>
            </a:r>
            <a:r>
              <a:rPr lang="cs-CZ" sz="1800" b="1" dirty="0" err="1" smtClean="0"/>
              <a:t>IS</a:t>
            </a:r>
            <a:r>
              <a:rPr lang="cs-CZ" sz="1800" b="1" dirty="0" smtClean="0"/>
              <a:t>) </a:t>
            </a:r>
            <a:r>
              <a:rPr lang="cs-CZ" sz="1800" b="1" dirty="0"/>
              <a:t>na základě prokázání totožnosti s využitím </a:t>
            </a:r>
            <a:r>
              <a:rPr lang="cs-CZ" sz="1800" b="1" dirty="0" smtClean="0"/>
              <a:t>prostředku pro </a:t>
            </a:r>
            <a:r>
              <a:rPr lang="cs-CZ" sz="1800" b="1" dirty="0"/>
              <a:t>elektronickou identifikaci,</a:t>
            </a:r>
          </a:p>
          <a:p>
            <a:r>
              <a:rPr lang="cs-CZ" sz="1800" b="1" dirty="0"/>
              <a:t>2. v podobě výpisu získaného z </a:t>
            </a:r>
            <a:r>
              <a:rPr lang="cs-CZ" sz="1800" b="1" dirty="0" err="1"/>
              <a:t>IS</a:t>
            </a:r>
            <a:r>
              <a:rPr lang="cs-CZ" sz="1800" b="1" dirty="0"/>
              <a:t> – v tomto případě bude přihlášce přidělen </a:t>
            </a:r>
            <a:r>
              <a:rPr lang="cs-CZ" sz="1800" b="1" dirty="0" smtClean="0"/>
              <a:t>unikátní identifikační </a:t>
            </a:r>
            <a:r>
              <a:rPr lang="cs-CZ" sz="1800" b="1" dirty="0"/>
              <a:t>kód, prostřednictvím něhož se řediteli zpřístupní údaje z přihlášky,</a:t>
            </a:r>
          </a:p>
          <a:p>
            <a:r>
              <a:rPr lang="cs-CZ" sz="1800" b="1" dirty="0"/>
              <a:t>3. na tiskopisu, který stanoví ministerstvo a zveřejní jej způsobem umožňujícím </a:t>
            </a:r>
            <a:r>
              <a:rPr lang="cs-CZ" sz="1800" b="1" dirty="0" smtClean="0"/>
              <a:t>dálkový přístup</a:t>
            </a:r>
          </a:p>
        </p:txBody>
      </p:sp>
      <p:pic>
        <p:nvPicPr>
          <p:cNvPr id="1026" name="Picture 2" descr="prih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25" y="197040"/>
            <a:ext cx="2474503" cy="18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1372</TotalTime>
  <Words>1137</Words>
  <Application>Microsoft Office PowerPoint</Application>
  <PresentationFormat>Širokoúhlá obrazovka</PresentationFormat>
  <Paragraphs>525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Gymnázium Jana Opletala,  Litovel</vt:lpstr>
      <vt:lpstr>Studium na GJO Litovel</vt:lpstr>
      <vt:lpstr>Studium na GJO Litovel</vt:lpstr>
      <vt:lpstr>Studium na GJO Litovel</vt:lpstr>
      <vt:lpstr>Učební plán  (s vyznačením dělených hodin)</vt:lpstr>
      <vt:lpstr>Učební plán  (s vyznačením dělených hodin)</vt:lpstr>
      <vt:lpstr>Statistika přijímacího řízení pro školní rok 2023/2024</vt:lpstr>
      <vt:lpstr>Přijímací řízení</vt:lpstr>
      <vt:lpstr>Přijímací řízení</vt:lpstr>
      <vt:lpstr>Přijímací řízení</vt:lpstr>
      <vt:lpstr>Přijímací řízení</vt:lpstr>
      <vt:lpstr>Přijímací řízení – hodnocení výsledků</vt:lpstr>
      <vt:lpstr>Přijímací řízení – hodnocení výsledků</vt:lpstr>
      <vt:lpstr>Přijímací řízení – zveřejnění výsledků</vt:lpstr>
      <vt:lpstr>Těšíme se na Vás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Jana Opletala, Litovel, Opletalova 189</dc:title>
  <dc:creator>Hubáček Václav</dc:creator>
  <cp:lastModifiedBy>Hubáček Václav</cp:lastModifiedBy>
  <cp:revision>80</cp:revision>
  <cp:lastPrinted>2022-12-02T10:06:49Z</cp:lastPrinted>
  <dcterms:created xsi:type="dcterms:W3CDTF">2021-01-18T07:33:12Z</dcterms:created>
  <dcterms:modified xsi:type="dcterms:W3CDTF">2023-12-11T11:29:40Z</dcterms:modified>
</cp:coreProperties>
</file>