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7" r:id="rId2"/>
    <p:sldId id="268" r:id="rId3"/>
    <p:sldId id="257" r:id="rId4"/>
    <p:sldId id="262" r:id="rId5"/>
    <p:sldId id="264" r:id="rId6"/>
    <p:sldId id="271" r:id="rId7"/>
    <p:sldId id="270" r:id="rId8"/>
    <p:sldId id="274" r:id="rId9"/>
    <p:sldId id="275" r:id="rId10"/>
    <p:sldId id="276" r:id="rId11"/>
    <p:sldId id="273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usescor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702319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Harmonie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harmonie, základní harmonické funkce, tónika,</a:t>
                      </a:r>
                      <a:r>
                        <a:rPr lang="cs-CZ" sz="17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subdominanta, dominanta</a:t>
                      </a:r>
                      <a:endParaRPr lang="cs-CZ" sz="17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19.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3. 2014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668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80920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Kadence s použitím vedlejších </a:t>
            </a:r>
            <a:r>
              <a:rPr lang="cs-CZ" dirty="0" err="1" smtClean="0"/>
              <a:t>harm</a:t>
            </a:r>
            <a:r>
              <a:rPr lang="cs-CZ" dirty="0" smtClean="0"/>
              <a:t>.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87208" cy="5277200"/>
          </a:xfrm>
        </p:spPr>
        <p:txBody>
          <a:bodyPr>
            <a:noAutofit/>
          </a:bodyPr>
          <a:lstStyle/>
          <a:p>
            <a:r>
              <a:rPr lang="cs-CZ" dirty="0"/>
              <a:t> </a:t>
            </a:r>
            <a:r>
              <a:rPr lang="cs-CZ" dirty="0" smtClean="0"/>
              <a:t>tzv. rozšířená kadence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C         </a:t>
            </a:r>
            <a:r>
              <a:rPr lang="cs-CZ" dirty="0"/>
              <a:t>F           G         </a:t>
            </a:r>
            <a:r>
              <a:rPr lang="cs-CZ" dirty="0" err="1"/>
              <a:t>Ami</a:t>
            </a:r>
            <a:r>
              <a:rPr lang="cs-CZ" dirty="0"/>
              <a:t>      Dmi     G7      </a:t>
            </a:r>
            <a:r>
              <a:rPr lang="cs-CZ" dirty="0" smtClean="0"/>
              <a:t>C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 smtClean="0"/>
              <a:t>       T          S          D          VI.       II.        D7       T</a:t>
            </a:r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24" y="2780928"/>
            <a:ext cx="7776864" cy="159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8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homofonie</a:t>
            </a:r>
            <a:r>
              <a:rPr lang="cs-CZ" dirty="0" smtClean="0"/>
              <a:t> = hudba, ve které je jedna vedoucí melodie doprovázená ostatními hlasy (je harmonizovaná)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oproti tomu </a:t>
            </a:r>
            <a:r>
              <a:rPr lang="cs-CZ" b="1" dirty="0" smtClean="0"/>
              <a:t>polyfonie</a:t>
            </a:r>
            <a:r>
              <a:rPr lang="cs-CZ" dirty="0" smtClean="0"/>
              <a:t> = současné zaznívání různých samostatných melodií</a:t>
            </a:r>
          </a:p>
          <a:p>
            <a:pPr marL="0" lvl="0" indent="0">
              <a:buNone/>
            </a:pPr>
            <a:endParaRPr lang="cs-CZ" dirty="0" smtClean="0"/>
          </a:p>
          <a:p>
            <a:r>
              <a:rPr lang="cs-CZ" b="1" dirty="0" smtClean="0"/>
              <a:t>kontrapunkt</a:t>
            </a:r>
            <a:r>
              <a:rPr lang="cs-CZ" dirty="0" smtClean="0"/>
              <a:t> = současné vedení několika samostatných melodií (hlasů) na harmonickém základu (vhodného vedení hlasu s ohledem na jejich vyhovující souznění)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8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ZENKL, Luděk. </a:t>
            </a:r>
            <a:r>
              <a:rPr lang="cs-CZ" i="1" dirty="0"/>
              <a:t>ABC hudební nauky</a:t>
            </a:r>
            <a:r>
              <a:rPr lang="cs-CZ" dirty="0"/>
              <a:t>. 6. vyd. Praha: </a:t>
            </a:r>
            <a:r>
              <a:rPr lang="cs-CZ" dirty="0" err="1"/>
              <a:t>Editio</a:t>
            </a:r>
            <a:r>
              <a:rPr lang="cs-CZ" dirty="0"/>
              <a:t> Supraphon, 1991, 197 s. ABC (</a:t>
            </a:r>
            <a:r>
              <a:rPr lang="cs-CZ" dirty="0" err="1"/>
              <a:t>Editio</a:t>
            </a:r>
            <a:r>
              <a:rPr lang="cs-CZ" dirty="0"/>
              <a:t> Supraphon). ISBN 80-705-8284-7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CHARALAMBIDIS</a:t>
            </a:r>
            <a:r>
              <a:rPr lang="cs-CZ" dirty="0"/>
              <a:t>, Alexandros, </a:t>
            </a:r>
            <a:r>
              <a:rPr lang="cs-CZ" dirty="0" smtClean="0"/>
              <a:t>CÍSAŘ, Zbyněk </a:t>
            </a:r>
            <a:r>
              <a:rPr lang="cs-CZ" dirty="0"/>
              <a:t>a HURNÍK, Lukáš . </a:t>
            </a:r>
            <a:r>
              <a:rPr lang="cs-CZ" i="1" dirty="0"/>
              <a:t>Hudební výchova pro gymnázia</a:t>
            </a:r>
            <a:r>
              <a:rPr lang="cs-CZ" dirty="0"/>
              <a:t>. 1. vyd. Praha: SPN - pedagogické nakladatelství, 2003. ISBN 80-723-5211-3.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Notové zápisy jsou vlastním dílem autora. Jsou provedeny pomocí freeware programu </a:t>
            </a:r>
            <a:r>
              <a:rPr lang="cs-CZ" dirty="0" err="1"/>
              <a:t>MuseScore</a:t>
            </a:r>
            <a:r>
              <a:rPr lang="cs-CZ" dirty="0"/>
              <a:t>. Dostupný </a:t>
            </a:r>
            <a:r>
              <a:rPr lang="cs-CZ" dirty="0" smtClean="0"/>
              <a:t>na </a:t>
            </a:r>
            <a:r>
              <a:rPr lang="cs-CZ" dirty="0"/>
              <a:t>www:</a:t>
            </a:r>
          </a:p>
          <a:p>
            <a:pPr marL="0" indent="0">
              <a:buNone/>
            </a:pPr>
            <a:r>
              <a:rPr lang="cs-CZ" dirty="0" smtClean="0"/>
              <a:t>   &lt; </a:t>
            </a:r>
            <a:r>
              <a:rPr lang="cs-CZ" dirty="0">
                <a:hlinkClick r:id="rId2"/>
              </a:rPr>
              <a:t>http://musescore.com/</a:t>
            </a:r>
            <a:r>
              <a:rPr lang="cs-CZ" dirty="0"/>
              <a:t>&gt;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900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Harmonie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34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80468" cy="4873752"/>
          </a:xfrm>
        </p:spPr>
        <p:txBody>
          <a:bodyPr>
            <a:normAutofit/>
          </a:bodyPr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pojednává o stavbě, úpravě a spojování akordů v hudební větě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studuje harmonizaci melodií a harmonický rozbor skladeb</a:t>
            </a:r>
          </a:p>
          <a:p>
            <a:pPr marL="365760" lvl="1" indent="0">
              <a:buNone/>
            </a:pPr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893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harmonické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h</a:t>
            </a:r>
            <a:r>
              <a:rPr lang="cs-CZ" dirty="0" smtClean="0"/>
              <a:t>armonická funkce</a:t>
            </a:r>
          </a:p>
          <a:p>
            <a:pPr lvl="0">
              <a:buNone/>
            </a:pPr>
            <a:r>
              <a:rPr lang="cs-CZ" dirty="0" smtClean="0"/>
              <a:t>   = funkce, úloha, význam akordu ve skladbě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rozlišujeme 3 základní harmonické funkce: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/>
              <a:t>t</a:t>
            </a:r>
            <a:r>
              <a:rPr lang="cs-CZ" dirty="0" smtClean="0"/>
              <a:t>ónika</a:t>
            </a:r>
          </a:p>
          <a:p>
            <a:pPr lvl="0"/>
            <a:r>
              <a:rPr lang="cs-CZ" dirty="0"/>
              <a:t>s</a:t>
            </a:r>
            <a:r>
              <a:rPr lang="cs-CZ" dirty="0" smtClean="0"/>
              <a:t>ubdominanta</a:t>
            </a:r>
          </a:p>
          <a:p>
            <a:pPr lvl="0"/>
            <a:r>
              <a:rPr lang="cs-CZ" dirty="0"/>
              <a:t>d</a:t>
            </a:r>
            <a:r>
              <a:rPr lang="cs-CZ" dirty="0" smtClean="0"/>
              <a:t>ominanta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3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Tónika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akord, který stojí na 1. stupni tóniny </a:t>
            </a:r>
          </a:p>
          <a:p>
            <a:pPr lvl="0"/>
            <a:r>
              <a:rPr lang="cs-CZ" dirty="0"/>
              <a:t>t</a:t>
            </a:r>
            <a:r>
              <a:rPr lang="cs-CZ" dirty="0" smtClean="0"/>
              <a:t>voří pevný základ tóniny („klid“)</a:t>
            </a:r>
          </a:p>
          <a:p>
            <a:pPr lvl="0"/>
            <a:r>
              <a:rPr lang="cs-CZ" dirty="0" smtClean="0"/>
              <a:t>skladby většinou začínají a končí tóninou</a:t>
            </a:r>
          </a:p>
          <a:p>
            <a:pPr lvl="0"/>
            <a:r>
              <a:rPr lang="cs-CZ" dirty="0" smtClean="0"/>
              <a:t>označuje se T 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př.: v C dur – c e g</a:t>
            </a:r>
          </a:p>
          <a:p>
            <a:pPr lvl="0"/>
            <a:endParaRPr lang="cs-CZ" dirty="0"/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marL="0" lvl="0" indent="0">
              <a:buNone/>
            </a:pPr>
            <a:r>
              <a:rPr lang="cs-CZ" dirty="0" smtClean="0"/>
              <a:t>        T</a:t>
            </a:r>
          </a:p>
          <a:p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38" y="4437112"/>
            <a:ext cx="6840760" cy="98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8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Dominanta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akord, který stojí na 5. stupni tóniny</a:t>
            </a:r>
          </a:p>
          <a:p>
            <a:pPr lvl="0"/>
            <a:r>
              <a:rPr lang="cs-CZ" dirty="0" smtClean="0"/>
              <a:t>obsahuje 7. st. (tzv. citlivý tón) → nutí nás   pokračovat o půltón výš – proto většinou </a:t>
            </a:r>
            <a:r>
              <a:rPr lang="cs-CZ" dirty="0"/>
              <a:t>předchází T </a:t>
            </a:r>
            <a:r>
              <a:rPr lang="cs-CZ" dirty="0" smtClean="0"/>
              <a:t>(„</a:t>
            </a:r>
            <a:r>
              <a:rPr lang="cs-CZ" dirty="0"/>
              <a:t>napětí</a:t>
            </a:r>
            <a:r>
              <a:rPr lang="cs-CZ" dirty="0" smtClean="0"/>
              <a:t>“(D) → </a:t>
            </a:r>
            <a:r>
              <a:rPr lang="cs-CZ" dirty="0"/>
              <a:t>směřuje ke „klidu</a:t>
            </a:r>
            <a:r>
              <a:rPr lang="cs-CZ" dirty="0" smtClean="0"/>
              <a:t>“ (T))</a:t>
            </a:r>
          </a:p>
          <a:p>
            <a:pPr lvl="0"/>
            <a:r>
              <a:rPr lang="cs-CZ" dirty="0" smtClean="0"/>
              <a:t>nejčastěji se vyskytuje v podobě septakordu</a:t>
            </a:r>
          </a:p>
          <a:p>
            <a:pPr lvl="0"/>
            <a:r>
              <a:rPr lang="cs-CZ" dirty="0" smtClean="0"/>
              <a:t>označuje se D (D7)</a:t>
            </a:r>
          </a:p>
          <a:p>
            <a:pPr lvl="0"/>
            <a:r>
              <a:rPr lang="cs-CZ" dirty="0" smtClean="0"/>
              <a:t>př.: </a:t>
            </a:r>
            <a:r>
              <a:rPr lang="cs-CZ" dirty="0"/>
              <a:t>v C dur – </a:t>
            </a:r>
            <a:r>
              <a:rPr lang="cs-CZ" dirty="0" smtClean="0"/>
              <a:t>g h d (f)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D</a:t>
            </a:r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51" y="4797152"/>
            <a:ext cx="6840760" cy="1005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8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Subdominanta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akord, který stojí na 4. stupni tóniny</a:t>
            </a:r>
          </a:p>
          <a:p>
            <a:pPr lvl="0"/>
            <a:r>
              <a:rPr lang="cs-CZ" dirty="0" smtClean="0"/>
              <a:t>označuje se S 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/>
              <a:t>p</a:t>
            </a:r>
            <a:r>
              <a:rPr lang="cs-CZ" dirty="0" smtClean="0"/>
              <a:t>ř.: </a:t>
            </a:r>
            <a:r>
              <a:rPr lang="cs-CZ" dirty="0"/>
              <a:t>v C dur – </a:t>
            </a:r>
            <a:r>
              <a:rPr lang="cs-CZ" dirty="0" smtClean="0"/>
              <a:t>f </a:t>
            </a:r>
            <a:r>
              <a:rPr lang="cs-CZ" dirty="0"/>
              <a:t>a </a:t>
            </a:r>
            <a:r>
              <a:rPr lang="cs-CZ" dirty="0" smtClean="0"/>
              <a:t>c</a:t>
            </a:r>
          </a:p>
          <a:p>
            <a:pPr lvl="0"/>
            <a:endParaRPr lang="cs-CZ" dirty="0"/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marL="0" lvl="0" indent="0">
              <a:buNone/>
            </a:pPr>
            <a:r>
              <a:rPr lang="cs-CZ" dirty="0" smtClean="0"/>
              <a:t> 			  S</a:t>
            </a: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573016"/>
            <a:ext cx="6768752" cy="1057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8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harmonické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496944" cy="4873752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akordy postavené na ostatních stupních ve stupnici</a:t>
            </a:r>
          </a:p>
          <a:p>
            <a:pPr lvl="0"/>
            <a:r>
              <a:rPr lang="cs-CZ" dirty="0" smtClean="0"/>
              <a:t>označují se římskými číslicemi</a:t>
            </a:r>
          </a:p>
          <a:p>
            <a:pPr lvl="0"/>
            <a:r>
              <a:rPr lang="cs-CZ" dirty="0"/>
              <a:t>p</a:t>
            </a:r>
            <a:r>
              <a:rPr lang="cs-CZ" dirty="0" smtClean="0"/>
              <a:t>ř.: </a:t>
            </a:r>
            <a:r>
              <a:rPr lang="cs-CZ" dirty="0"/>
              <a:t>v C dur – kvintakord na II</a:t>
            </a:r>
            <a:r>
              <a:rPr lang="cs-CZ" dirty="0" smtClean="0"/>
              <a:t>. stupni (d f a) (místo S)</a:t>
            </a:r>
          </a:p>
          <a:p>
            <a:pPr marL="0" lvl="0" indent="0">
              <a:buNone/>
            </a:pPr>
            <a:r>
              <a:rPr lang="cs-CZ" dirty="0"/>
              <a:t>	</a:t>
            </a:r>
            <a:r>
              <a:rPr lang="cs-CZ" dirty="0" smtClean="0"/>
              <a:t>	     kvintakord na III. stupni (e g h) </a:t>
            </a:r>
          </a:p>
          <a:p>
            <a:pPr marL="0" lvl="0" indent="0">
              <a:buNone/>
            </a:pPr>
            <a:r>
              <a:rPr lang="cs-CZ" dirty="0"/>
              <a:t>	</a:t>
            </a:r>
            <a:r>
              <a:rPr lang="cs-CZ" dirty="0" smtClean="0"/>
              <a:t>	     kvintakord na VI. stupni (a c e) (místo T)</a:t>
            </a:r>
          </a:p>
          <a:p>
            <a:pPr marL="0" lvl="0" indent="0">
              <a:buNone/>
            </a:pPr>
            <a:r>
              <a:rPr lang="cs-CZ" dirty="0"/>
              <a:t>	</a:t>
            </a:r>
            <a:r>
              <a:rPr lang="cs-CZ" dirty="0" smtClean="0"/>
              <a:t>	     kvintakord na VII</a:t>
            </a:r>
            <a:r>
              <a:rPr lang="cs-CZ" dirty="0"/>
              <a:t>. s</a:t>
            </a:r>
            <a:r>
              <a:rPr lang="cs-CZ" dirty="0" smtClean="0"/>
              <a:t>tupni (h d f) (místo D)</a:t>
            </a:r>
          </a:p>
          <a:p>
            <a:pPr lvl="0"/>
            <a:endParaRPr lang="cs-CZ" dirty="0"/>
          </a:p>
          <a:p>
            <a:pPr lvl="0"/>
            <a:endParaRPr lang="cs-CZ" dirty="0" smtClean="0"/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sz="2000" dirty="0" smtClean="0"/>
              <a:t>                    II.       III.                                 VI.        VII. </a:t>
            </a:r>
            <a:endParaRPr lang="cs-CZ" sz="2000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509120"/>
            <a:ext cx="8208912" cy="96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2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 smtClean="0"/>
              <a:t>Kadence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87208" cy="5277200"/>
          </a:xfrm>
        </p:spPr>
        <p:txBody>
          <a:bodyPr>
            <a:noAutofit/>
          </a:bodyPr>
          <a:lstStyle/>
          <a:p>
            <a:pPr lvl="0"/>
            <a:r>
              <a:rPr lang="cs-CZ" dirty="0" smtClean="0"/>
              <a:t>= sled základních harmonických funkcí ve skladbě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základní kadence je   T   S   D   T</a:t>
            </a:r>
          </a:p>
          <a:p>
            <a:pPr lvl="1"/>
            <a:r>
              <a:rPr lang="cs-CZ" dirty="0" smtClean="0"/>
              <a:t>akordy se mohou vyskytovat nejen v základním tvaru, ale také v obratech (sextakord (6), kvartsextakord (6/4))</a:t>
            </a:r>
          </a:p>
          <a:p>
            <a:pPr lvl="0"/>
            <a:r>
              <a:rPr lang="cs-CZ" dirty="0" smtClean="0"/>
              <a:t>př.: v C dur – akordy C   F   G   C</a:t>
            </a:r>
          </a:p>
          <a:p>
            <a:pPr marL="0" lvl="0" indent="0">
              <a:buNone/>
            </a:pPr>
            <a:r>
              <a:rPr lang="cs-CZ" dirty="0" smtClean="0"/>
              <a:t>          v D dur – akordy D   G   A   D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sz="2000" dirty="0" smtClean="0"/>
              <a:t>       T5	(c e g)	    S6/4   (c </a:t>
            </a:r>
            <a:r>
              <a:rPr lang="cs-CZ" sz="2000" dirty="0"/>
              <a:t>f</a:t>
            </a:r>
            <a:r>
              <a:rPr lang="cs-CZ" sz="2000" dirty="0" smtClean="0"/>
              <a:t> </a:t>
            </a:r>
            <a:r>
              <a:rPr lang="cs-CZ" sz="2000" dirty="0"/>
              <a:t>a</a:t>
            </a:r>
            <a:r>
              <a:rPr lang="cs-CZ" sz="2000" dirty="0" smtClean="0"/>
              <a:t>)	 D6 (h d g)	 T5 (c e g)</a:t>
            </a:r>
          </a:p>
        </p:txBody>
      </p:sp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44" y="4365104"/>
            <a:ext cx="7992888" cy="87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2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valy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intervaly</Template>
  <TotalTime>228</TotalTime>
  <Words>451</Words>
  <Application>Microsoft Office PowerPoint</Application>
  <PresentationFormat>Předvádění na obrazovce (4:3)</PresentationFormat>
  <Paragraphs>112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intervaly</vt:lpstr>
      <vt:lpstr>Prezentace aplikace PowerPoint</vt:lpstr>
      <vt:lpstr>Harmonie</vt:lpstr>
      <vt:lpstr>Harmonie</vt:lpstr>
      <vt:lpstr>Základní harmonické funkce</vt:lpstr>
      <vt:lpstr>Tónika</vt:lpstr>
      <vt:lpstr>Dominanta</vt:lpstr>
      <vt:lpstr>Subdominanta</vt:lpstr>
      <vt:lpstr>Vedlejší harmonické funkce</vt:lpstr>
      <vt:lpstr>Kadence</vt:lpstr>
      <vt:lpstr>Kadence s použitím vedlejších harm. funkcí</vt:lpstr>
      <vt:lpstr>Harmonie</vt:lpstr>
      <vt:lpstr>Zdroje: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Alča</dc:creator>
  <cp:lastModifiedBy>hanakova</cp:lastModifiedBy>
  <cp:revision>26</cp:revision>
  <dcterms:created xsi:type="dcterms:W3CDTF">2014-02-21T21:47:02Z</dcterms:created>
  <dcterms:modified xsi:type="dcterms:W3CDTF">2014-05-07T14:25:53Z</dcterms:modified>
</cp:coreProperties>
</file>