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6" r:id="rId3"/>
    <p:sldId id="267" r:id="rId4"/>
    <p:sldId id="269" r:id="rId5"/>
    <p:sldId id="270" r:id="rId6"/>
    <p:sldId id="274" r:id="rId7"/>
    <p:sldId id="271" r:id="rId8"/>
    <p:sldId id="278" r:id="rId9"/>
    <p:sldId id="273" r:id="rId10"/>
    <p:sldId id="275" r:id="rId11"/>
    <p:sldId id="279" r:id="rId12"/>
    <p:sldId id="26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39" autoAdjust="0"/>
  </p:normalViewPr>
  <p:slideViewPr>
    <p:cSldViewPr>
      <p:cViewPr varScale="1">
        <p:scale>
          <a:sx n="64" d="100"/>
          <a:sy n="64" d="100"/>
        </p:scale>
        <p:origin x="-13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D9DBAEF-5FC4-47E1-B123-ED4DA0F28FCC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30191EE-ED7C-41D0-AB08-A7D191E3D6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BAEF-5FC4-47E1-B123-ED4DA0F28FCC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91EE-ED7C-41D0-AB08-A7D191E3D6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BAEF-5FC4-47E1-B123-ED4DA0F28FCC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91EE-ED7C-41D0-AB08-A7D191E3D6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D9DBAEF-5FC4-47E1-B123-ED4DA0F28FCC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30191EE-ED7C-41D0-AB08-A7D191E3D60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D9DBAEF-5FC4-47E1-B123-ED4DA0F28FCC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30191EE-ED7C-41D0-AB08-A7D191E3D6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BAEF-5FC4-47E1-B123-ED4DA0F28FCC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91EE-ED7C-41D0-AB08-A7D191E3D60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BAEF-5FC4-47E1-B123-ED4DA0F28FCC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91EE-ED7C-41D0-AB08-A7D191E3D60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D9DBAEF-5FC4-47E1-B123-ED4DA0F28FCC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0191EE-ED7C-41D0-AB08-A7D191E3D60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BAEF-5FC4-47E1-B123-ED4DA0F28FCC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91EE-ED7C-41D0-AB08-A7D191E3D6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D9DBAEF-5FC4-47E1-B123-ED4DA0F28FCC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30191EE-ED7C-41D0-AB08-A7D191E3D60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D9DBAEF-5FC4-47E1-B123-ED4DA0F28FCC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0191EE-ED7C-41D0-AB08-A7D191E3D60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D9DBAEF-5FC4-47E1-B123-ED4DA0F28FCC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30191EE-ED7C-41D0-AB08-A7D191E3D60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musescore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787897"/>
              </p:ext>
            </p:extLst>
          </p:nvPr>
        </p:nvGraphicFramePr>
        <p:xfrm>
          <a:off x="413284" y="1704114"/>
          <a:ext cx="8280920" cy="507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Septakordy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Hudební výchova, 2.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Hudební nauka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Prezentace s výkladem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akord, septakord, obraty</a:t>
                      </a:r>
                      <a:r>
                        <a:rPr lang="cs-CZ" sz="17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kvintsextakord, terckvartakord, sekundakord</a:t>
                      </a:r>
                      <a:endParaRPr lang="cs-CZ" sz="17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Alena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Tichá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24.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2. 2014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0831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39784"/>
          </a:xfrm>
        </p:spPr>
        <p:txBody>
          <a:bodyPr/>
          <a:lstStyle/>
          <a:p>
            <a:r>
              <a:rPr lang="cs-CZ" dirty="0" smtClean="0"/>
              <a:t>Septakordy v dur stupnicích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8596" y="1268760"/>
            <a:ext cx="7467600" cy="5292590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Dur stupnice s křížky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C dur – c e g b</a:t>
            </a:r>
          </a:p>
          <a:p>
            <a:pPr marL="0" indent="0">
              <a:buNone/>
            </a:pPr>
            <a:r>
              <a:rPr lang="cs-CZ" dirty="0" smtClean="0"/>
              <a:t>G dur – g h d f</a:t>
            </a:r>
          </a:p>
          <a:p>
            <a:pPr marL="0" indent="0">
              <a:buNone/>
            </a:pPr>
            <a:r>
              <a:rPr lang="cs-CZ" dirty="0" smtClean="0"/>
              <a:t>D dur – d fis a c</a:t>
            </a:r>
          </a:p>
          <a:p>
            <a:pPr marL="0" indent="0">
              <a:buNone/>
            </a:pPr>
            <a:r>
              <a:rPr lang="cs-CZ" dirty="0" smtClean="0"/>
              <a:t>A dur – a cis e g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      C	      G	     D        A       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E dur – e gis h d</a:t>
            </a:r>
          </a:p>
          <a:p>
            <a:pPr marL="0" indent="0">
              <a:buNone/>
            </a:pPr>
            <a:r>
              <a:rPr lang="cs-CZ" dirty="0" smtClean="0"/>
              <a:t>H dur – h dis fis a</a:t>
            </a:r>
          </a:p>
          <a:p>
            <a:pPr marL="0" indent="0">
              <a:buNone/>
            </a:pPr>
            <a:r>
              <a:rPr lang="cs-CZ" dirty="0" smtClean="0"/>
              <a:t>Fis dur – fis </a:t>
            </a:r>
            <a:r>
              <a:rPr lang="cs-CZ" dirty="0" err="1" smtClean="0"/>
              <a:t>ais</a:t>
            </a:r>
            <a:r>
              <a:rPr lang="cs-CZ" dirty="0" smtClean="0"/>
              <a:t> cis e</a:t>
            </a:r>
          </a:p>
          <a:p>
            <a:pPr marL="0" indent="0">
              <a:buNone/>
            </a:pPr>
            <a:r>
              <a:rPr lang="cs-CZ" dirty="0" smtClean="0"/>
              <a:t>Cis –  cis eis gis h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   E        H        Fis       Cis</a:t>
            </a:r>
          </a:p>
        </p:txBody>
      </p:sp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149080"/>
            <a:ext cx="7848872" cy="1003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63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/>
          <a:lstStyle/>
          <a:p>
            <a:r>
              <a:rPr lang="cs-CZ" dirty="0"/>
              <a:t>Septakordy v dur </a:t>
            </a:r>
            <a:r>
              <a:rPr lang="cs-CZ" dirty="0" smtClean="0"/>
              <a:t>stupnicích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Dur stupnice s </a:t>
            </a:r>
            <a:r>
              <a:rPr lang="cs-CZ" b="1" dirty="0"/>
              <a:t>béčky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dirty="0"/>
              <a:t>C dur – c e g b</a:t>
            </a:r>
          </a:p>
          <a:p>
            <a:pPr marL="0" indent="0">
              <a:buNone/>
            </a:pPr>
            <a:r>
              <a:rPr lang="cs-CZ" dirty="0"/>
              <a:t>F dur – f a c es</a:t>
            </a:r>
          </a:p>
          <a:p>
            <a:pPr marL="0" indent="0">
              <a:buNone/>
            </a:pPr>
            <a:r>
              <a:rPr lang="cs-CZ" dirty="0"/>
              <a:t>B dur – b d f as</a:t>
            </a:r>
          </a:p>
          <a:p>
            <a:pPr marL="0" indent="0">
              <a:buNone/>
            </a:pPr>
            <a:r>
              <a:rPr lang="cs-CZ" dirty="0"/>
              <a:t>Es dur – es g b </a:t>
            </a:r>
            <a:r>
              <a:rPr lang="cs-CZ" dirty="0" smtClean="0"/>
              <a:t>des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       C       F        B       Es      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As </a:t>
            </a:r>
            <a:r>
              <a:rPr lang="cs-CZ" dirty="0"/>
              <a:t>dur – as c es ges</a:t>
            </a:r>
          </a:p>
          <a:p>
            <a:pPr marL="0" indent="0">
              <a:buNone/>
            </a:pPr>
            <a:r>
              <a:rPr lang="cs-CZ" dirty="0"/>
              <a:t>Des dur – des f as ces</a:t>
            </a:r>
          </a:p>
          <a:p>
            <a:pPr marL="0" indent="0">
              <a:buNone/>
            </a:pPr>
            <a:r>
              <a:rPr lang="cs-CZ" dirty="0"/>
              <a:t>Ges dur – ges b des fes</a:t>
            </a:r>
          </a:p>
          <a:p>
            <a:pPr marL="0" indent="0">
              <a:buNone/>
            </a:pPr>
            <a:r>
              <a:rPr lang="cs-CZ" dirty="0"/>
              <a:t>Ces –  ces es ges heses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As      Des    Ges     Ces</a:t>
            </a:r>
            <a:endParaRPr lang="cs-CZ" dirty="0"/>
          </a:p>
        </p:txBody>
      </p:sp>
      <p:pic>
        <p:nvPicPr>
          <p:cNvPr id="5" name="Obrázek 4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17" y="4293096"/>
            <a:ext cx="7848872" cy="981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80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4873752"/>
          </a:xfrm>
        </p:spPr>
        <p:txBody>
          <a:bodyPr/>
          <a:lstStyle/>
          <a:p>
            <a:r>
              <a:rPr lang="cs-CZ" dirty="0"/>
              <a:t>ZENKL, Luděk. </a:t>
            </a:r>
            <a:r>
              <a:rPr lang="cs-CZ" i="1" dirty="0"/>
              <a:t>ABC hudební nauky</a:t>
            </a:r>
            <a:r>
              <a:rPr lang="cs-CZ" dirty="0"/>
              <a:t>. 6. vyd. Praha: </a:t>
            </a:r>
            <a:r>
              <a:rPr lang="cs-CZ" dirty="0" err="1"/>
              <a:t>Editio</a:t>
            </a:r>
            <a:r>
              <a:rPr lang="cs-CZ" dirty="0"/>
              <a:t> Supraphon, 1991, 197 s. ABC (</a:t>
            </a:r>
            <a:r>
              <a:rPr lang="cs-CZ" dirty="0" err="1"/>
              <a:t>Editio</a:t>
            </a:r>
            <a:r>
              <a:rPr lang="cs-CZ" dirty="0"/>
              <a:t> Supraphon). ISBN 80-705-8284-7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Notové zápisy jsou vlastním dílem autora. </a:t>
            </a:r>
            <a:r>
              <a:rPr lang="cs-CZ" dirty="0" smtClean="0"/>
              <a:t>Jsou </a:t>
            </a:r>
            <a:r>
              <a:rPr lang="cs-CZ" dirty="0"/>
              <a:t>provedeny pomocí freeware programu </a:t>
            </a:r>
            <a:r>
              <a:rPr lang="cs-CZ" dirty="0" smtClean="0"/>
              <a:t> </a:t>
            </a:r>
            <a:r>
              <a:rPr lang="cs-CZ" dirty="0" err="1" smtClean="0"/>
              <a:t>MuseScore</a:t>
            </a:r>
            <a:r>
              <a:rPr lang="cs-CZ" dirty="0"/>
              <a:t>. </a:t>
            </a:r>
            <a:r>
              <a:rPr lang="cs-CZ" dirty="0" smtClean="0"/>
              <a:t>Dostupný </a:t>
            </a:r>
            <a:r>
              <a:rPr lang="cs-CZ" dirty="0" smtClean="0"/>
              <a:t>na </a:t>
            </a:r>
            <a:r>
              <a:rPr lang="cs-CZ" dirty="0"/>
              <a:t>www:</a:t>
            </a:r>
          </a:p>
          <a:p>
            <a:pPr marL="0" indent="0">
              <a:buNone/>
            </a:pPr>
            <a:r>
              <a:rPr lang="cs-CZ" dirty="0" smtClean="0"/>
              <a:t>   &lt; </a:t>
            </a:r>
            <a:r>
              <a:rPr lang="cs-CZ" dirty="0">
                <a:hlinkClick r:id="rId2"/>
              </a:rPr>
              <a:t>http://musescore.com/</a:t>
            </a:r>
            <a:r>
              <a:rPr lang="cs-CZ" dirty="0"/>
              <a:t>&gt;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546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Septakord a obraty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60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Akord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/>
          <a:lstStyle/>
          <a:p>
            <a:pPr marL="0" lvl="0" indent="0">
              <a:buNone/>
            </a:pPr>
            <a:r>
              <a:rPr lang="cs-CZ" dirty="0" smtClean="0"/>
              <a:t>= souzvuk </a:t>
            </a:r>
            <a:r>
              <a:rPr lang="cs-CZ" dirty="0"/>
              <a:t>nejméně tří tónů různé </a:t>
            </a:r>
            <a:r>
              <a:rPr lang="cs-CZ" dirty="0" smtClean="0"/>
              <a:t>výšky</a:t>
            </a:r>
          </a:p>
          <a:p>
            <a:pPr marL="0" lvl="0" indent="0">
              <a:buNone/>
            </a:pPr>
            <a:endParaRPr lang="cs-CZ" sz="2000" dirty="0"/>
          </a:p>
          <a:p>
            <a:pPr lvl="0"/>
            <a:r>
              <a:rPr lang="cs-CZ" dirty="0" smtClean="0"/>
              <a:t>akordy třídíme podle:</a:t>
            </a:r>
            <a:endParaRPr lang="cs-CZ" sz="2000" dirty="0"/>
          </a:p>
          <a:p>
            <a:pPr lvl="1"/>
            <a:r>
              <a:rPr lang="cs-CZ" sz="2400" dirty="0" smtClean="0"/>
              <a:t>počtu </a:t>
            </a:r>
            <a:r>
              <a:rPr lang="cs-CZ" sz="2400" dirty="0"/>
              <a:t>tónů (trojzvuky, čtyřzvuky, </a:t>
            </a:r>
            <a:r>
              <a:rPr lang="cs-CZ" sz="2400" dirty="0" smtClean="0"/>
              <a:t>pětizvuky…)</a:t>
            </a:r>
            <a:endParaRPr lang="cs-CZ" sz="2000" dirty="0"/>
          </a:p>
          <a:p>
            <a:pPr lvl="1"/>
            <a:r>
              <a:rPr lang="cs-CZ" sz="2400" dirty="0"/>
              <a:t>p</a:t>
            </a:r>
            <a:r>
              <a:rPr lang="cs-CZ" sz="2400" dirty="0" smtClean="0"/>
              <a:t>odle </a:t>
            </a:r>
            <a:r>
              <a:rPr lang="cs-CZ" sz="2400" dirty="0"/>
              <a:t>stavby – akordy složené z tercií nebo kvart</a:t>
            </a:r>
            <a:endParaRPr lang="cs-CZ" sz="2000" dirty="0"/>
          </a:p>
          <a:p>
            <a:endParaRPr lang="cs-CZ" dirty="0" smtClean="0"/>
          </a:p>
          <a:p>
            <a:r>
              <a:rPr lang="cs-CZ" dirty="0" smtClean="0"/>
              <a:t>rozlišujeme základní tvar akordu a jeho </a:t>
            </a:r>
            <a:r>
              <a:rPr lang="cs-CZ" dirty="0"/>
              <a:t>obraty</a:t>
            </a:r>
          </a:p>
        </p:txBody>
      </p:sp>
    </p:spTree>
    <p:extLst>
      <p:ext uri="{BB962C8B-B14F-4D97-AF65-F5344CB8AC3E}">
        <p14:creationId xmlns:p14="http://schemas.microsoft.com/office/powerpoint/2010/main" val="243599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/>
          <a:lstStyle/>
          <a:p>
            <a:r>
              <a:rPr lang="cs-CZ" dirty="0" smtClean="0"/>
              <a:t>SEPTAKORD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196752"/>
            <a:ext cx="8568952" cy="5184576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vzniká připojením další tercie ke </a:t>
            </a:r>
            <a:r>
              <a:rPr lang="cs-CZ" dirty="0" smtClean="0"/>
              <a:t>kvintakordům</a:t>
            </a:r>
          </a:p>
          <a:p>
            <a:r>
              <a:rPr lang="cs-CZ" dirty="0" smtClean="0"/>
              <a:t>skládá se ze 3 tercií nad sebou</a:t>
            </a:r>
            <a:r>
              <a:rPr lang="cs-CZ" dirty="0"/>
              <a:t>, krajní tóny tvoří </a:t>
            </a:r>
            <a:r>
              <a:rPr lang="cs-CZ" dirty="0" smtClean="0"/>
              <a:t>septimu</a:t>
            </a:r>
          </a:p>
          <a:p>
            <a:pPr marL="0" indent="0">
              <a:buNone/>
            </a:pPr>
            <a:endParaRPr lang="cs-CZ" dirty="0"/>
          </a:p>
          <a:p>
            <a:pPr lvl="0"/>
            <a:r>
              <a:rPr lang="cs-CZ" dirty="0" smtClean="0"/>
              <a:t>rozlišujeme 7 septakordů:</a:t>
            </a:r>
          </a:p>
          <a:p>
            <a:pPr marL="0" lvl="0" indent="0">
              <a:buNone/>
            </a:pPr>
            <a:endParaRPr lang="cs-CZ" dirty="0" smtClean="0"/>
          </a:p>
          <a:p>
            <a:pPr marL="1280160" lvl="4" indent="0">
              <a:buNone/>
            </a:pPr>
            <a:r>
              <a:rPr lang="cs-CZ" sz="2400" dirty="0" smtClean="0">
                <a:solidFill>
                  <a:srgbClr val="00B050"/>
                </a:solidFill>
              </a:rPr>
              <a:t>tvrdě malý</a:t>
            </a:r>
            <a:r>
              <a:rPr lang="cs-CZ" sz="2400" dirty="0" smtClean="0"/>
              <a:t>	</a:t>
            </a:r>
            <a:r>
              <a:rPr lang="cs-CZ" sz="2400" dirty="0" smtClean="0">
                <a:solidFill>
                  <a:srgbClr val="00B050"/>
                </a:solidFill>
              </a:rPr>
              <a:t>         měkce malý	  zmenšeně malý</a:t>
            </a:r>
          </a:p>
          <a:p>
            <a:pPr lvl="0"/>
            <a:endParaRPr lang="cs-CZ" dirty="0"/>
          </a:p>
          <a:p>
            <a:pPr lvl="0"/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     </a:t>
            </a:r>
          </a:p>
          <a:p>
            <a:pPr marL="0" lvl="0" indent="0">
              <a:buNone/>
            </a:pPr>
            <a:r>
              <a:rPr lang="cs-CZ" dirty="0" smtClean="0">
                <a:solidFill>
                  <a:schemeClr val="accent5"/>
                </a:solidFill>
              </a:rPr>
              <a:t>tvrdě velký     měkce velký    zvětšeně velký zmenšeně zmenšený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 smtClean="0"/>
              <a:t>nejčastější – tvrdě malý </a:t>
            </a:r>
            <a:r>
              <a:rPr lang="cs-CZ" dirty="0"/>
              <a:t>septakord </a:t>
            </a:r>
            <a:r>
              <a:rPr lang="cs-CZ" dirty="0" smtClean="0"/>
              <a:t>– objevuje se </a:t>
            </a:r>
            <a:r>
              <a:rPr lang="cs-CZ" dirty="0"/>
              <a:t>v durové tónině na </a:t>
            </a:r>
            <a:r>
              <a:rPr lang="cs-CZ" dirty="0" smtClean="0"/>
              <a:t>5</a:t>
            </a:r>
            <a:r>
              <a:rPr lang="cs-CZ" dirty="0"/>
              <a:t>. </a:t>
            </a:r>
            <a:r>
              <a:rPr lang="cs-CZ" dirty="0" smtClean="0"/>
              <a:t>stupni (na dominantě) </a:t>
            </a:r>
            <a:r>
              <a:rPr lang="cs-CZ" dirty="0" smtClean="0">
                <a:latin typeface="Times New Roman"/>
                <a:cs typeface="Times New Roman"/>
              </a:rPr>
              <a:t>→ </a:t>
            </a:r>
            <a:r>
              <a:rPr lang="cs-CZ" b="1" dirty="0" smtClean="0">
                <a:latin typeface="Times New Roman"/>
                <a:cs typeface="Times New Roman"/>
              </a:rPr>
              <a:t>dominantní septakord</a:t>
            </a:r>
            <a:endParaRPr lang="cs-CZ" b="1" dirty="0"/>
          </a:p>
          <a:p>
            <a:pPr marL="0" lvl="0" indent="0">
              <a:buNone/>
            </a:pPr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39" y="3501008"/>
            <a:ext cx="8375082" cy="972807"/>
          </a:xfrm>
          <a:prstGeom prst="rect">
            <a:avLst/>
          </a:prstGeom>
        </p:spPr>
      </p:pic>
      <p:cxnSp>
        <p:nvCxnSpPr>
          <p:cNvPr id="10" name="Přímá spojovací šipka 9"/>
          <p:cNvCxnSpPr/>
          <p:nvPr/>
        </p:nvCxnSpPr>
        <p:spPr>
          <a:xfrm rot="5400000">
            <a:off x="1214414" y="4429132"/>
            <a:ext cx="428628" cy="1588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 rot="5400000" flipH="1" flipV="1">
            <a:off x="2250265" y="3607595"/>
            <a:ext cx="357190" cy="15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 rot="5400000">
            <a:off x="3178959" y="4464851"/>
            <a:ext cx="357190" cy="1588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/>
          <p:nvPr/>
        </p:nvCxnSpPr>
        <p:spPr>
          <a:xfrm rot="5400000" flipH="1" flipV="1">
            <a:off x="4286248" y="3571876"/>
            <a:ext cx="285752" cy="15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/>
          <p:nvPr/>
        </p:nvCxnSpPr>
        <p:spPr>
          <a:xfrm rot="5400000">
            <a:off x="5214942" y="4429132"/>
            <a:ext cx="428628" cy="1588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/>
          <p:nvPr/>
        </p:nvCxnSpPr>
        <p:spPr>
          <a:xfrm rot="5400000" flipH="1" flipV="1">
            <a:off x="6501620" y="3642520"/>
            <a:ext cx="427834" cy="794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šipka 23"/>
          <p:cNvCxnSpPr/>
          <p:nvPr/>
        </p:nvCxnSpPr>
        <p:spPr>
          <a:xfrm rot="5400000">
            <a:off x="7643834" y="4429132"/>
            <a:ext cx="428628" cy="1588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225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/>
          <a:lstStyle/>
          <a:p>
            <a:r>
              <a:rPr lang="cs-CZ" dirty="0" smtClean="0"/>
              <a:t>Dominantní septakord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280920" cy="4873752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základní tvar septakordu:</a:t>
            </a:r>
          </a:p>
          <a:p>
            <a:pPr marL="0" lvl="0" indent="0">
              <a:buNone/>
            </a:pPr>
            <a:r>
              <a:rPr lang="cs-CZ" dirty="0" smtClean="0"/>
              <a:t>   durový kvintakord (1., 3. a 5. stupeň) + M 7 (c e g b)</a:t>
            </a:r>
          </a:p>
          <a:p>
            <a:pPr marL="0" lvl="0" indent="0">
              <a:buNone/>
            </a:pPr>
            <a:r>
              <a:rPr lang="cs-CZ" dirty="0" smtClean="0"/>
              <a:t>C dur</a:t>
            </a:r>
          </a:p>
          <a:p>
            <a:pPr lvl="0"/>
            <a:endParaRPr lang="cs-CZ" dirty="0" smtClean="0"/>
          </a:p>
          <a:p>
            <a:pPr lvl="0"/>
            <a:endParaRPr lang="cs-CZ" dirty="0"/>
          </a:p>
          <a:p>
            <a:pPr marL="0" lvl="0" indent="0">
              <a:buNone/>
            </a:pPr>
            <a:r>
              <a:rPr lang="cs-CZ" dirty="0" smtClean="0"/>
              <a:t>	</a:t>
            </a:r>
            <a:r>
              <a:rPr lang="cs-CZ" dirty="0" smtClean="0">
                <a:solidFill>
                  <a:srgbClr val="FF0000"/>
                </a:solidFill>
              </a:rPr>
              <a:t>c</a:t>
            </a:r>
            <a:r>
              <a:rPr lang="cs-CZ" dirty="0" smtClean="0"/>
              <a:t>       d       </a:t>
            </a:r>
            <a:r>
              <a:rPr lang="cs-CZ" dirty="0" smtClean="0">
                <a:solidFill>
                  <a:srgbClr val="FF0000"/>
                </a:solidFill>
              </a:rPr>
              <a:t>e</a:t>
            </a:r>
            <a:r>
              <a:rPr lang="cs-CZ" dirty="0" smtClean="0"/>
              <a:t>       f         </a:t>
            </a:r>
            <a:r>
              <a:rPr lang="cs-CZ" dirty="0" smtClean="0">
                <a:solidFill>
                  <a:srgbClr val="FF0000"/>
                </a:solidFill>
              </a:rPr>
              <a:t>g</a:t>
            </a:r>
            <a:r>
              <a:rPr lang="cs-CZ" dirty="0" smtClean="0"/>
              <a:t>        a     </a:t>
            </a:r>
            <a:r>
              <a:rPr lang="cs-CZ" dirty="0" err="1" smtClean="0"/>
              <a:t>h→</a:t>
            </a:r>
            <a:r>
              <a:rPr lang="cs-CZ" dirty="0" err="1" smtClean="0">
                <a:solidFill>
                  <a:srgbClr val="FF0000"/>
                </a:solidFill>
              </a:rPr>
              <a:t>b</a:t>
            </a:r>
            <a:r>
              <a:rPr lang="cs-CZ" dirty="0" smtClean="0"/>
              <a:t>       c  	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sz="2000" dirty="0" smtClean="0"/>
              <a:t>1.                 </a:t>
            </a:r>
            <a:r>
              <a:rPr lang="cs-CZ" sz="2000" dirty="0"/>
              <a:t> </a:t>
            </a:r>
            <a:r>
              <a:rPr lang="cs-CZ" sz="2000" dirty="0" smtClean="0"/>
              <a:t>3.                    5.		  7.</a:t>
            </a:r>
          </a:p>
          <a:p>
            <a:r>
              <a:rPr lang="cs-CZ" dirty="0" smtClean="0"/>
              <a:t>  mezi 1. a 7. stupněm – interval septimy → septakord</a:t>
            </a:r>
          </a:p>
          <a:p>
            <a:endParaRPr lang="cs-CZ" dirty="0"/>
          </a:p>
          <a:p>
            <a:pPr lvl="6"/>
            <a:endParaRPr lang="cs-CZ" dirty="0" smtClean="0"/>
          </a:p>
          <a:p>
            <a:pPr marL="1828800" lvl="6" indent="0">
              <a:buNone/>
            </a:pPr>
            <a:r>
              <a:rPr lang="cs-CZ" dirty="0"/>
              <a:t> </a:t>
            </a:r>
            <a:r>
              <a:rPr lang="cs-CZ" dirty="0" smtClean="0"/>
              <a:t>    </a:t>
            </a:r>
            <a:r>
              <a:rPr lang="cs-CZ" dirty="0"/>
              <a:t>	</a:t>
            </a:r>
            <a:r>
              <a:rPr lang="cs-CZ" sz="2000" dirty="0" smtClean="0"/>
              <a:t>malá septima (c - b)</a:t>
            </a:r>
          </a:p>
        </p:txBody>
      </p:sp>
      <p:pic>
        <p:nvPicPr>
          <p:cNvPr id="5" name="Obrázek 4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741831"/>
            <a:ext cx="6973274" cy="771633"/>
          </a:xfrm>
          <a:prstGeom prst="rect">
            <a:avLst/>
          </a:prstGeom>
        </p:spPr>
      </p:pic>
      <p:sp>
        <p:nvSpPr>
          <p:cNvPr id="10" name="Ovál 9"/>
          <p:cNvSpPr/>
          <p:nvPr/>
        </p:nvSpPr>
        <p:spPr>
          <a:xfrm>
            <a:off x="1122036" y="2876691"/>
            <a:ext cx="432048" cy="7200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2646807" y="2838812"/>
            <a:ext cx="432048" cy="7200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4218857" y="2838812"/>
            <a:ext cx="432048" cy="7200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5796136" y="2838812"/>
            <a:ext cx="432048" cy="757959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Obrázek 6" descr="Výřez obrazovk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509" y="5123588"/>
            <a:ext cx="1455162" cy="992156"/>
          </a:xfrm>
          <a:prstGeom prst="rect">
            <a:avLst/>
          </a:prstGeom>
        </p:spPr>
      </p:pic>
      <p:cxnSp>
        <p:nvCxnSpPr>
          <p:cNvPr id="15" name="Přímá spojnice 14"/>
          <p:cNvCxnSpPr/>
          <p:nvPr/>
        </p:nvCxnSpPr>
        <p:spPr>
          <a:xfrm>
            <a:off x="2123728" y="5899542"/>
            <a:ext cx="7456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2123728" y="5619666"/>
            <a:ext cx="745643" cy="279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242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cs-CZ" dirty="0" smtClean="0"/>
              <a:t>Obraty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57158" y="1124744"/>
            <a:ext cx="8463314" cy="547260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obrat vznikne </a:t>
            </a:r>
            <a:r>
              <a:rPr lang="cs-CZ" dirty="0"/>
              <a:t>převedením základního tónu o oktávu </a:t>
            </a:r>
            <a:r>
              <a:rPr lang="cs-CZ" dirty="0" smtClean="0"/>
              <a:t>výš</a:t>
            </a:r>
          </a:p>
          <a:p>
            <a:r>
              <a:rPr lang="cs-CZ" dirty="0" smtClean="0"/>
              <a:t>septakord </a:t>
            </a:r>
            <a:r>
              <a:rPr lang="cs-CZ" dirty="0"/>
              <a:t>má </a:t>
            </a:r>
            <a:r>
              <a:rPr lang="cs-CZ" dirty="0" smtClean="0"/>
              <a:t>tři </a:t>
            </a:r>
            <a:r>
              <a:rPr lang="cs-CZ" dirty="0"/>
              <a:t>obraty 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marL="0" lvl="0" indent="0">
              <a:buNone/>
            </a:pPr>
            <a:r>
              <a:rPr lang="cs-CZ" sz="2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KVINTSEXTAKORD</a:t>
            </a:r>
          </a:p>
          <a:p>
            <a:pPr marL="0" lvl="0" indent="0">
              <a:buNone/>
            </a:pPr>
            <a:r>
              <a:rPr lang="cs-CZ" dirty="0" smtClean="0"/>
              <a:t>1. obrat</a:t>
            </a:r>
          </a:p>
          <a:p>
            <a:pPr marL="0" lvl="0" indent="0">
              <a:buNone/>
            </a:pPr>
            <a:endParaRPr lang="cs-CZ" dirty="0" smtClean="0"/>
          </a:p>
          <a:p>
            <a:pPr lvl="0"/>
            <a:r>
              <a:rPr lang="cs-CZ" dirty="0" smtClean="0"/>
              <a:t>vznikne převedením základního tónu </a:t>
            </a:r>
            <a:r>
              <a:rPr lang="cs-CZ" dirty="0"/>
              <a:t>o oktávu výš </a:t>
            </a:r>
            <a:r>
              <a:rPr lang="cs-CZ" dirty="0" smtClean="0"/>
              <a:t>(e </a:t>
            </a:r>
            <a:r>
              <a:rPr lang="cs-CZ" dirty="0"/>
              <a:t>g </a:t>
            </a:r>
            <a:r>
              <a:rPr lang="cs-CZ" dirty="0" smtClean="0"/>
              <a:t>b c)</a:t>
            </a:r>
          </a:p>
          <a:p>
            <a:pPr lvl="0"/>
            <a:r>
              <a:rPr lang="cs-CZ" dirty="0" smtClean="0"/>
              <a:t>1. a 3. tón (e – b) – kvinta, 1. a 4. tón (e – c) – sexta</a:t>
            </a:r>
          </a:p>
          <a:p>
            <a:pPr marL="0" lvl="0" indent="0">
              <a:buNone/>
            </a:pPr>
            <a:r>
              <a:rPr lang="cs-CZ" dirty="0" smtClean="0"/>
              <a:t>     → kvintsextakord</a:t>
            </a:r>
          </a:p>
          <a:p>
            <a:pPr marL="365760" lvl="1" indent="0">
              <a:buNone/>
            </a:pPr>
            <a:r>
              <a:rPr lang="cs-CZ" dirty="0" smtClean="0"/>
              <a:t>					        	</a:t>
            </a:r>
          </a:p>
          <a:p>
            <a:pPr lvl="1"/>
            <a:endParaRPr lang="cs-CZ" dirty="0" smtClean="0"/>
          </a:p>
          <a:p>
            <a:pPr marL="365760" lvl="1" indent="0">
              <a:buNone/>
            </a:pPr>
            <a:endParaRPr lang="cs-CZ" dirty="0"/>
          </a:p>
          <a:p>
            <a:pPr marL="365760" lvl="1" indent="0">
              <a:buNone/>
            </a:pPr>
            <a:endParaRPr lang="cs-CZ" dirty="0" smtClean="0"/>
          </a:p>
          <a:p>
            <a:pPr marL="365760" lvl="1" indent="0">
              <a:buNone/>
            </a:pPr>
            <a:r>
              <a:rPr lang="cs-CZ" dirty="0" smtClean="0"/>
              <a:t>                               kvinta		      sexta</a:t>
            </a:r>
          </a:p>
          <a:p>
            <a:pPr marL="731520" lvl="2" indent="0">
              <a:buNone/>
            </a:pPr>
            <a:r>
              <a:rPr lang="cs-CZ" dirty="0"/>
              <a:t>	</a:t>
            </a:r>
            <a:r>
              <a:rPr lang="cs-CZ" dirty="0" smtClean="0"/>
              <a:t>   </a:t>
            </a:r>
            <a:r>
              <a:rPr lang="cs-CZ" sz="2400" dirty="0" smtClean="0"/>
              <a:t>c e g	b		 e g b c	</a:t>
            </a:r>
            <a:endParaRPr lang="cs-CZ" sz="2400" dirty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7" name="Obrázek 6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507655"/>
            <a:ext cx="5518691" cy="1124913"/>
          </a:xfrm>
          <a:prstGeom prst="rect">
            <a:avLst/>
          </a:prstGeom>
        </p:spPr>
      </p:pic>
      <p:cxnSp>
        <p:nvCxnSpPr>
          <p:cNvPr id="5" name="Přímá spojnice se šipkou 4"/>
          <p:cNvCxnSpPr/>
          <p:nvPr/>
        </p:nvCxnSpPr>
        <p:spPr>
          <a:xfrm flipV="1">
            <a:off x="2071670" y="5072074"/>
            <a:ext cx="1562329" cy="360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4211960" y="5366220"/>
            <a:ext cx="1296144" cy="1289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4499992" y="5099873"/>
            <a:ext cx="1008112" cy="395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 flipV="1">
            <a:off x="3082873" y="5099873"/>
            <a:ext cx="769047" cy="5326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 flipV="1">
            <a:off x="3082873" y="5366220"/>
            <a:ext cx="769047" cy="2663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2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8596" y="1071546"/>
            <a:ext cx="8001056" cy="5402406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TERCKVARTAKORD</a:t>
            </a:r>
          </a:p>
          <a:p>
            <a:pPr marL="0" indent="0">
              <a:buNone/>
            </a:pPr>
            <a:r>
              <a:rPr lang="cs-CZ" dirty="0" smtClean="0"/>
              <a:t>2</a:t>
            </a:r>
            <a:r>
              <a:rPr lang="cs-CZ" dirty="0"/>
              <a:t>. </a:t>
            </a:r>
            <a:r>
              <a:rPr lang="cs-CZ" dirty="0" smtClean="0"/>
              <a:t>obrat</a:t>
            </a:r>
          </a:p>
          <a:p>
            <a:pPr marL="0" indent="0">
              <a:buNone/>
            </a:pPr>
            <a:endParaRPr lang="cs-CZ" dirty="0"/>
          </a:p>
          <a:p>
            <a:pPr lvl="0"/>
            <a:r>
              <a:rPr lang="cs-CZ" dirty="0"/>
              <a:t>v</a:t>
            </a:r>
            <a:r>
              <a:rPr lang="cs-CZ" dirty="0" smtClean="0"/>
              <a:t>znikne  přeložením  spodního  tónu  kvintsextakordu o oktávu </a:t>
            </a:r>
            <a:r>
              <a:rPr lang="cs-CZ" dirty="0"/>
              <a:t>výš </a:t>
            </a:r>
            <a:r>
              <a:rPr lang="cs-CZ" dirty="0" smtClean="0"/>
              <a:t>(g b c e)</a:t>
            </a:r>
          </a:p>
          <a:p>
            <a:pPr lvl="0"/>
            <a:r>
              <a:rPr lang="cs-CZ" dirty="0" smtClean="0"/>
              <a:t>1. a 2. </a:t>
            </a:r>
            <a:r>
              <a:rPr lang="cs-CZ" dirty="0"/>
              <a:t>tón (</a:t>
            </a:r>
            <a:r>
              <a:rPr lang="cs-CZ" dirty="0" smtClean="0"/>
              <a:t>g – b) – tercie, 1. </a:t>
            </a:r>
            <a:r>
              <a:rPr lang="cs-CZ" dirty="0"/>
              <a:t>a </a:t>
            </a:r>
            <a:r>
              <a:rPr lang="cs-CZ" dirty="0" smtClean="0"/>
              <a:t>3. </a:t>
            </a:r>
            <a:r>
              <a:rPr lang="cs-CZ" dirty="0"/>
              <a:t>tón (</a:t>
            </a:r>
            <a:r>
              <a:rPr lang="cs-CZ" dirty="0" smtClean="0"/>
              <a:t>g – c) – kvarta → terckvartakord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	</a:t>
            </a:r>
          </a:p>
          <a:p>
            <a:pPr marL="0" indent="0">
              <a:buNone/>
            </a:pPr>
            <a:r>
              <a:rPr lang="cs-CZ" dirty="0" smtClean="0"/>
              <a:t>						</a:t>
            </a:r>
          </a:p>
          <a:p>
            <a:endParaRPr lang="cs-CZ" dirty="0" smtClean="0"/>
          </a:p>
          <a:p>
            <a:endParaRPr lang="cs-CZ" dirty="0" smtClean="0"/>
          </a:p>
          <a:p>
            <a:pPr marL="365760" lvl="1" indent="0">
              <a:buNone/>
            </a:pPr>
            <a:r>
              <a:rPr lang="cs-CZ" dirty="0" smtClean="0"/>
              <a:t>                                        tercie              kvarta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      e g b c		          g b c e	</a:t>
            </a:r>
            <a:endParaRPr lang="cs-CZ" dirty="0"/>
          </a:p>
        </p:txBody>
      </p:sp>
      <p:pic>
        <p:nvPicPr>
          <p:cNvPr id="5" name="Obrázek 4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032829"/>
            <a:ext cx="7023995" cy="1161448"/>
          </a:xfrm>
          <a:prstGeom prst="rect">
            <a:avLst/>
          </a:prstGeom>
        </p:spPr>
      </p:pic>
      <p:cxnSp>
        <p:nvCxnSpPr>
          <p:cNvPr id="13" name="Přímá spojnice 12"/>
          <p:cNvCxnSpPr/>
          <p:nvPr/>
        </p:nvCxnSpPr>
        <p:spPr>
          <a:xfrm flipH="1">
            <a:off x="4123558" y="4645978"/>
            <a:ext cx="592458" cy="5482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>
            <a:endCxn id="5" idx="2"/>
          </p:cNvCxnSpPr>
          <p:nvPr/>
        </p:nvCxnSpPr>
        <p:spPr>
          <a:xfrm flipH="1">
            <a:off x="4123558" y="4750411"/>
            <a:ext cx="736474" cy="4438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5147054" y="4534905"/>
            <a:ext cx="595924" cy="7295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 flipV="1">
            <a:off x="2000232" y="4429954"/>
            <a:ext cx="2355744" cy="35636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5137510" y="4756944"/>
            <a:ext cx="605468" cy="5075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922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8596" y="1071546"/>
            <a:ext cx="7929618" cy="540240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SEKUNDAKORD</a:t>
            </a:r>
          </a:p>
          <a:p>
            <a:pPr marL="0" indent="0">
              <a:buNone/>
            </a:pPr>
            <a:r>
              <a:rPr lang="cs-CZ" dirty="0" smtClean="0"/>
              <a:t>3. obrat</a:t>
            </a:r>
          </a:p>
          <a:p>
            <a:pPr marL="0" indent="0">
              <a:buNone/>
            </a:pPr>
            <a:endParaRPr lang="cs-CZ" dirty="0"/>
          </a:p>
          <a:p>
            <a:pPr lvl="0"/>
            <a:r>
              <a:rPr lang="cs-CZ" dirty="0"/>
              <a:t>v</a:t>
            </a:r>
            <a:r>
              <a:rPr lang="cs-CZ" dirty="0" smtClean="0"/>
              <a:t>znikne  přeložením  spodního </a:t>
            </a:r>
            <a:r>
              <a:rPr lang="cs-CZ" dirty="0"/>
              <a:t>tónu </a:t>
            </a:r>
            <a:r>
              <a:rPr lang="cs-CZ" dirty="0" smtClean="0"/>
              <a:t> terckvartakordu </a:t>
            </a:r>
            <a:r>
              <a:rPr lang="cs-CZ" dirty="0"/>
              <a:t>o oktávu výš </a:t>
            </a:r>
            <a:r>
              <a:rPr lang="cs-CZ" dirty="0" smtClean="0"/>
              <a:t>(b c e g)</a:t>
            </a:r>
          </a:p>
          <a:p>
            <a:pPr lvl="0"/>
            <a:r>
              <a:rPr lang="cs-CZ" dirty="0" smtClean="0"/>
              <a:t>1. a 2. </a:t>
            </a:r>
            <a:r>
              <a:rPr lang="cs-CZ" dirty="0"/>
              <a:t>tón </a:t>
            </a:r>
            <a:r>
              <a:rPr lang="cs-CZ" dirty="0" smtClean="0"/>
              <a:t>(</a:t>
            </a:r>
            <a:r>
              <a:rPr lang="cs-CZ" dirty="0"/>
              <a:t>b</a:t>
            </a:r>
            <a:r>
              <a:rPr lang="cs-CZ" dirty="0" smtClean="0"/>
              <a:t> – c) – sekunda → sekundakord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	</a:t>
            </a:r>
          </a:p>
          <a:p>
            <a:pPr marL="0" indent="0">
              <a:buNone/>
            </a:pPr>
            <a:r>
              <a:rPr lang="cs-CZ" dirty="0" smtClean="0"/>
              <a:t>						</a:t>
            </a:r>
          </a:p>
          <a:p>
            <a:endParaRPr lang="cs-CZ" dirty="0" smtClean="0"/>
          </a:p>
          <a:p>
            <a:endParaRPr lang="cs-CZ" dirty="0" smtClean="0"/>
          </a:p>
          <a:p>
            <a:pPr marL="365760" lvl="1" indent="0">
              <a:buNone/>
            </a:pPr>
            <a:r>
              <a:rPr lang="cs-CZ" dirty="0" smtClean="0"/>
              <a:t>                                                            sekunda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     g b c e		           b c e g</a:t>
            </a:r>
            <a:endParaRPr lang="cs-CZ" dirty="0"/>
          </a:p>
        </p:txBody>
      </p:sp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07" y="4008938"/>
            <a:ext cx="6966078" cy="1274080"/>
          </a:xfrm>
          <a:prstGeom prst="rect">
            <a:avLst/>
          </a:prstGeom>
        </p:spPr>
      </p:pic>
      <p:cxnSp>
        <p:nvCxnSpPr>
          <p:cNvPr id="6" name="Přímá spojnice se šipkou 5"/>
          <p:cNvCxnSpPr/>
          <p:nvPr/>
        </p:nvCxnSpPr>
        <p:spPr>
          <a:xfrm flipV="1">
            <a:off x="2357422" y="4286256"/>
            <a:ext cx="2376264" cy="50006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5024146" y="4726870"/>
            <a:ext cx="815813" cy="5777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5174748" y="4590959"/>
            <a:ext cx="692698" cy="727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825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Septakord a obraty - souhrn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199" y="1600200"/>
            <a:ext cx="8003233" cy="4873752"/>
          </a:xfrm>
        </p:spPr>
        <p:txBody>
          <a:bodyPr/>
          <a:lstStyle/>
          <a:p>
            <a:r>
              <a:rPr lang="cs-CZ" dirty="0" smtClean="0"/>
              <a:t>septakord je akord postavený na </a:t>
            </a:r>
            <a:r>
              <a:rPr lang="cs-CZ" b="1" dirty="0" smtClean="0"/>
              <a:t>1., 3. a 5. stupni </a:t>
            </a:r>
            <a:r>
              <a:rPr lang="cs-CZ" dirty="0" smtClean="0"/>
              <a:t>ve stupnici s přidanou </a:t>
            </a:r>
            <a:r>
              <a:rPr lang="cs-CZ" b="1" dirty="0" smtClean="0"/>
              <a:t>malou septimou</a:t>
            </a:r>
          </a:p>
          <a:p>
            <a:r>
              <a:rPr lang="cs-CZ" dirty="0" smtClean="0"/>
              <a:t>obrat septakordu vznikne </a:t>
            </a:r>
            <a:r>
              <a:rPr lang="cs-CZ" b="1" dirty="0" smtClean="0"/>
              <a:t>převedením</a:t>
            </a:r>
            <a:r>
              <a:rPr lang="cs-CZ" dirty="0" smtClean="0"/>
              <a:t> základního tónu </a:t>
            </a:r>
            <a:r>
              <a:rPr lang="cs-CZ" b="1" dirty="0" smtClean="0"/>
              <a:t>o oktávu výš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C dur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  c e g b	        e g b c		g b c e		b c e g	</a:t>
            </a:r>
          </a:p>
          <a:p>
            <a:pPr marL="0" indent="0">
              <a:buNone/>
            </a:pPr>
            <a:r>
              <a:rPr lang="cs-CZ" sz="2000" dirty="0" smtClean="0"/>
              <a:t>        sep</a:t>
            </a:r>
            <a:r>
              <a:rPr lang="cs-CZ" sz="2100" dirty="0" smtClean="0"/>
              <a:t>takord    kvintsextakord  terckvartakord sekundakord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372" y="4317190"/>
            <a:ext cx="8194688" cy="932461"/>
          </a:xfrm>
          <a:prstGeom prst="rect">
            <a:avLst/>
          </a:prstGeom>
        </p:spPr>
      </p:pic>
      <p:cxnSp>
        <p:nvCxnSpPr>
          <p:cNvPr id="6" name="Přímá spojnice se šipkou 5"/>
          <p:cNvCxnSpPr/>
          <p:nvPr/>
        </p:nvCxnSpPr>
        <p:spPr>
          <a:xfrm flipV="1">
            <a:off x="1331640" y="4783420"/>
            <a:ext cx="1224136" cy="31720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 flipV="1">
            <a:off x="3082427" y="4688227"/>
            <a:ext cx="1417565" cy="33132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V="1">
            <a:off x="5197121" y="4596564"/>
            <a:ext cx="1368152" cy="34545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973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vintakordy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kvintakordy</Template>
  <TotalTime>237</TotalTime>
  <Words>491</Words>
  <Application>Microsoft Office PowerPoint</Application>
  <PresentationFormat>Předvádění na obrazovce (4:3)</PresentationFormat>
  <Paragraphs>154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kvintakordy</vt:lpstr>
      <vt:lpstr>Prezentace aplikace PowerPoint</vt:lpstr>
      <vt:lpstr>Septakord a obraty</vt:lpstr>
      <vt:lpstr>Akord </vt:lpstr>
      <vt:lpstr>SEPTAKORD</vt:lpstr>
      <vt:lpstr>Dominantní septakord</vt:lpstr>
      <vt:lpstr>Obraty</vt:lpstr>
      <vt:lpstr>Prezentace aplikace PowerPoint</vt:lpstr>
      <vt:lpstr>Prezentace aplikace PowerPoint</vt:lpstr>
      <vt:lpstr>Septakord a obraty - souhrn</vt:lpstr>
      <vt:lpstr>Septakordy v dur stupnicích</vt:lpstr>
      <vt:lpstr>Septakordy v dur stupnicích </vt:lpstr>
      <vt:lpstr>Zdroje: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Alena Tichá</dc:creator>
  <cp:lastModifiedBy>hanakova</cp:lastModifiedBy>
  <cp:revision>31</cp:revision>
  <dcterms:created xsi:type="dcterms:W3CDTF">2014-02-04T16:42:58Z</dcterms:created>
  <dcterms:modified xsi:type="dcterms:W3CDTF">2014-05-07T14:24:50Z</dcterms:modified>
</cp:coreProperties>
</file>