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8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9DBAEF-5FC4-47E1-B123-ED4DA0F28FCC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0191EE-ED7C-41D0-AB08-A7D191E3D6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usescor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357076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Durové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stupnice s 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béčky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durové stupnice, béčko, půltón, na 4. stupni, snížený 4. stupeň</a:t>
                      </a:r>
                      <a:endParaRPr lang="cs-CZ" sz="17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22.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1. 2014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2936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ZENKL,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80-705-8284-7.</a:t>
            </a:r>
          </a:p>
          <a:p>
            <a:endParaRPr lang="cs-CZ" dirty="0"/>
          </a:p>
          <a:p>
            <a:r>
              <a:rPr lang="cs-CZ" dirty="0"/>
              <a:t>Notové zápisy jsou vlastním dílem autora. Jsou provedeny pomocí freeware programu </a:t>
            </a:r>
            <a:r>
              <a:rPr lang="cs-CZ" dirty="0" err="1"/>
              <a:t>MuseScore</a:t>
            </a:r>
            <a:r>
              <a:rPr lang="cs-CZ" dirty="0"/>
              <a:t>. </a:t>
            </a:r>
            <a:r>
              <a:rPr lang="cs-CZ"/>
              <a:t>Dostupný </a:t>
            </a:r>
            <a:r>
              <a:rPr lang="cs-CZ" smtClean="0"/>
              <a:t>na </a:t>
            </a:r>
            <a:r>
              <a:rPr lang="cs-CZ" dirty="0"/>
              <a:t>www:</a:t>
            </a:r>
          </a:p>
          <a:p>
            <a:pPr marL="0" indent="0">
              <a:buNone/>
            </a:pPr>
            <a:r>
              <a:rPr lang="cs-CZ" dirty="0"/>
              <a:t>   &lt; </a:t>
            </a:r>
            <a:r>
              <a:rPr lang="cs-CZ" dirty="0">
                <a:hlinkClick r:id="rId2"/>
              </a:rPr>
              <a:t>http://musescore.com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11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Durové stupnice s béčky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Durové stupnice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mají půltón mezi 3. - 4. a 7. - 8. stupněm</a:t>
            </a:r>
          </a:p>
          <a:p>
            <a:r>
              <a:rPr lang="cs-CZ" dirty="0"/>
              <a:t>od mollových stupnic se liší velkou tercií</a:t>
            </a:r>
          </a:p>
          <a:p>
            <a:r>
              <a:rPr lang="cs-CZ" dirty="0"/>
              <a:t>název stupnice zapisujeme </a:t>
            </a:r>
            <a:r>
              <a:rPr lang="cs-CZ" b="1" dirty="0" smtClean="0"/>
              <a:t>velkými</a:t>
            </a:r>
            <a:r>
              <a:rPr lang="cs-CZ" dirty="0" smtClean="0"/>
              <a:t> </a:t>
            </a:r>
            <a:r>
              <a:rPr lang="cs-CZ" dirty="0"/>
              <a:t>písmeny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základní stupnicí je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C dur </a:t>
            </a:r>
            <a:r>
              <a:rPr lang="cs-CZ" dirty="0"/>
              <a:t>(půltóny: </a:t>
            </a:r>
            <a:r>
              <a:rPr lang="cs-CZ" dirty="0" smtClean="0"/>
              <a:t>e - f </a:t>
            </a:r>
            <a:r>
              <a:rPr lang="cs-CZ" dirty="0"/>
              <a:t>a </a:t>
            </a:r>
            <a:r>
              <a:rPr lang="cs-CZ" dirty="0" smtClean="0"/>
              <a:t>h - c),</a:t>
            </a:r>
          </a:p>
          <a:p>
            <a:pPr lvl="1"/>
            <a:r>
              <a:rPr lang="cs-CZ" dirty="0" smtClean="0"/>
              <a:t>nemá žádné předznamenání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00" y="4640233"/>
            <a:ext cx="7087590" cy="771633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 flipV="1">
            <a:off x="2913610" y="4466663"/>
            <a:ext cx="360040" cy="347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 flipV="1">
            <a:off x="3275856" y="4466664"/>
            <a:ext cx="432048" cy="347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6084168" y="4466662"/>
            <a:ext cx="360040" cy="347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 flipV="1">
            <a:off x="6444208" y="4466665"/>
            <a:ext cx="360040" cy="347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15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Odvozování durových stupnic s béčky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5256584"/>
          </a:xfrm>
        </p:spPr>
        <p:txBody>
          <a:bodyPr/>
          <a:lstStyle/>
          <a:p>
            <a:pPr lvl="0"/>
            <a:r>
              <a:rPr lang="cs-CZ" dirty="0" smtClean="0"/>
              <a:t>novou stupnici stavíme </a:t>
            </a:r>
            <a:r>
              <a:rPr lang="cs-CZ" dirty="0"/>
              <a:t>vždy na </a:t>
            </a:r>
            <a:r>
              <a:rPr lang="cs-CZ" dirty="0" smtClean="0"/>
              <a:t>4. stupni předešlé stupnice</a:t>
            </a:r>
          </a:p>
          <a:p>
            <a:pPr lvl="1"/>
            <a:r>
              <a:rPr lang="cs-CZ" dirty="0" smtClean="0"/>
              <a:t>Příklad:</a:t>
            </a:r>
          </a:p>
          <a:p>
            <a:pPr marL="365760" lvl="1" indent="0">
              <a:buNone/>
            </a:pPr>
            <a:r>
              <a:rPr lang="cs-CZ" dirty="0" smtClean="0"/>
              <a:t>C dur je bez předznamenání, hledáme stupnici, která má jedno béčko → c d e </a:t>
            </a:r>
            <a:r>
              <a:rPr lang="cs-CZ" b="1" dirty="0" smtClean="0">
                <a:solidFill>
                  <a:schemeClr val="accent1"/>
                </a:solidFill>
              </a:rPr>
              <a:t>f</a:t>
            </a:r>
            <a:r>
              <a:rPr lang="cs-CZ" dirty="0" smtClean="0"/>
              <a:t> g a h c (na 4. stupni C dur začíná stupnice F dur, která má 1 béčko)</a:t>
            </a:r>
          </a:p>
          <a:p>
            <a:r>
              <a:rPr lang="cs-CZ" dirty="0" smtClean="0"/>
              <a:t>aby bylo dodrženo pořadí půltónů (3.- 4.,7.-8. st.), v nové stupnici vždy </a:t>
            </a:r>
            <a:r>
              <a:rPr lang="cs-CZ" b="1" dirty="0" smtClean="0">
                <a:solidFill>
                  <a:schemeClr val="accent1"/>
                </a:solidFill>
              </a:rPr>
              <a:t>snižujeme </a:t>
            </a:r>
            <a:r>
              <a:rPr lang="cs-CZ" b="1" dirty="0">
                <a:solidFill>
                  <a:schemeClr val="accent1"/>
                </a:solidFill>
              </a:rPr>
              <a:t>4</a:t>
            </a:r>
            <a:r>
              <a:rPr lang="cs-CZ" b="1" dirty="0" smtClean="0">
                <a:solidFill>
                  <a:schemeClr val="accent1"/>
                </a:solidFill>
              </a:rPr>
              <a:t>. stupeň </a:t>
            </a:r>
          </a:p>
          <a:p>
            <a:pPr lvl="1"/>
            <a:r>
              <a:rPr lang="cs-CZ" dirty="0" smtClean="0"/>
              <a:t>Příklad: </a:t>
            </a:r>
          </a:p>
          <a:p>
            <a:pPr marL="365760" lvl="1" indent="0">
              <a:buNone/>
            </a:pPr>
            <a:r>
              <a:rPr lang="cs-CZ" dirty="0" smtClean="0"/>
              <a:t>F dur: f g a </a:t>
            </a:r>
            <a:r>
              <a:rPr lang="cs-CZ" b="1" dirty="0" smtClean="0">
                <a:solidFill>
                  <a:schemeClr val="accent1"/>
                </a:solidFill>
              </a:rPr>
              <a:t>b (hes)</a:t>
            </a:r>
            <a:r>
              <a:rPr lang="cs-CZ" dirty="0" smtClean="0"/>
              <a:t> c d e f</a:t>
            </a:r>
          </a:p>
          <a:p>
            <a:pPr marL="36576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8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Odvozování dur stupnic v praxi</a:t>
            </a:r>
            <a:endParaRPr lang="cs-CZ" dirty="0"/>
          </a:p>
        </p:txBody>
      </p:sp>
      <p:pic>
        <p:nvPicPr>
          <p:cNvPr id="5" name="Zástupný symbol pro obsah 4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35" y="1878054"/>
            <a:ext cx="8520422" cy="3932056"/>
          </a:xfrm>
        </p:spPr>
      </p:pic>
    </p:spTree>
    <p:extLst>
      <p:ext uri="{BB962C8B-B14F-4D97-AF65-F5344CB8AC3E}">
        <p14:creationId xmlns:p14="http://schemas.microsoft.com/office/powerpoint/2010/main" val="28073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Předznamenání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předznamenání stupnic a tónin píšeme souhrnně na začátku každého řádku not v pořadí </a:t>
            </a:r>
            <a:r>
              <a:rPr lang="cs-CZ" dirty="0" smtClean="0"/>
              <a:t>béček </a:t>
            </a:r>
            <a:r>
              <a:rPr lang="cs-CZ" dirty="0"/>
              <a:t>tak, jak jdou za </a:t>
            </a:r>
            <a:r>
              <a:rPr lang="cs-CZ" dirty="0" smtClean="0"/>
              <a:t>sebou</a:t>
            </a:r>
          </a:p>
          <a:p>
            <a:pPr lvl="0"/>
            <a:r>
              <a:rPr lang="cs-CZ" dirty="0" smtClean="0"/>
              <a:t>C dur – bez předznamenání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F dur – 1 béčko (bé)</a:t>
            </a:r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241010"/>
            <a:ext cx="7087590" cy="771633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00" y="5157192"/>
            <a:ext cx="6992326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46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cs-CZ" dirty="0"/>
              <a:t>B</a:t>
            </a:r>
            <a:r>
              <a:rPr lang="cs-CZ" dirty="0" smtClean="0"/>
              <a:t> dur – 2 béčka (bé, es)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Es dur – 3 béčka (bé, es, as)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As dur – 4 béčka (bé, es, as, des)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92" y="1988840"/>
            <a:ext cx="6973274" cy="752580"/>
          </a:xfrm>
          <a:prstGeom prst="rect">
            <a:avLst/>
          </a:prstGeom>
        </p:spPr>
      </p:pic>
      <p:pic>
        <p:nvPicPr>
          <p:cNvPr id="8" name="Obrázek 7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92" y="3717032"/>
            <a:ext cx="6954221" cy="724001"/>
          </a:xfrm>
          <a:prstGeom prst="rect">
            <a:avLst/>
          </a:prstGeom>
        </p:spPr>
      </p:pic>
      <p:pic>
        <p:nvPicPr>
          <p:cNvPr id="9" name="Obrázek 8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92" y="5373216"/>
            <a:ext cx="7030432" cy="72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4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es dur - 5 </a:t>
            </a:r>
            <a:r>
              <a:rPr lang="cs-CZ" dirty="0"/>
              <a:t>béček (</a:t>
            </a:r>
            <a:r>
              <a:rPr lang="cs-CZ" dirty="0" smtClean="0"/>
              <a:t>bé, </a:t>
            </a:r>
            <a:r>
              <a:rPr lang="cs-CZ" dirty="0"/>
              <a:t>es, as, des, </a:t>
            </a:r>
            <a:r>
              <a:rPr lang="cs-CZ" dirty="0" smtClean="0"/>
              <a:t>ges)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Ges dur – 6  </a:t>
            </a:r>
            <a:r>
              <a:rPr lang="cs-CZ" dirty="0"/>
              <a:t>béček (</a:t>
            </a:r>
            <a:r>
              <a:rPr lang="cs-CZ" dirty="0" smtClean="0"/>
              <a:t>bé, </a:t>
            </a:r>
            <a:r>
              <a:rPr lang="cs-CZ" dirty="0"/>
              <a:t>es, as, des, ges, </a:t>
            </a:r>
            <a:r>
              <a:rPr lang="cs-CZ" dirty="0" smtClean="0"/>
              <a:t>ces)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Ces dur - 7 béček </a:t>
            </a:r>
            <a:r>
              <a:rPr lang="cs-CZ" smtClean="0"/>
              <a:t>(bé, </a:t>
            </a:r>
            <a:r>
              <a:rPr lang="cs-CZ" dirty="0" smtClean="0"/>
              <a:t>es, as, des, ges, ces, fes)</a:t>
            </a:r>
            <a:endParaRPr lang="cs-CZ" dirty="0"/>
          </a:p>
          <a:p>
            <a:endParaRPr lang="cs-CZ" dirty="0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08" y="5301208"/>
            <a:ext cx="7097116" cy="666843"/>
          </a:xfrm>
          <a:prstGeom prst="rect">
            <a:avLst/>
          </a:prstGeom>
        </p:spPr>
      </p:pic>
      <p:pic>
        <p:nvPicPr>
          <p:cNvPr id="8" name="Obrázek 7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69" y="3898063"/>
            <a:ext cx="6992326" cy="743054"/>
          </a:xfrm>
          <a:prstGeom prst="rect">
            <a:avLst/>
          </a:prstGeom>
        </p:spPr>
      </p:pic>
      <p:pic>
        <p:nvPicPr>
          <p:cNvPr id="9" name="Obrázek 8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42" y="2253682"/>
            <a:ext cx="7011379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5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 smtClean="0"/>
              <a:t>Nezapomeňte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r>
              <a:rPr lang="cs-CZ" dirty="0" smtClean="0"/>
              <a:t>pořadí béček </a:t>
            </a:r>
            <a:r>
              <a:rPr lang="cs-CZ" dirty="0"/>
              <a:t>ve stupnicích je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>
                <a:solidFill>
                  <a:schemeClr val="accent1"/>
                </a:solidFill>
              </a:rPr>
              <a:t>b, es, as, des, ges, ces, fes</a:t>
            </a:r>
          </a:p>
          <a:p>
            <a:pPr lvl="0"/>
            <a:r>
              <a:rPr lang="cs-CZ" dirty="0"/>
              <a:t>p</a:t>
            </a:r>
            <a:r>
              <a:rPr lang="cs-CZ" dirty="0" smtClean="0"/>
              <a:t>ořadí durových stupnic s béčky zachycuje </a:t>
            </a:r>
            <a:r>
              <a:rPr lang="cs-CZ" dirty="0"/>
              <a:t>tzv. </a:t>
            </a:r>
            <a:r>
              <a:rPr lang="cs-CZ" dirty="0" smtClean="0"/>
              <a:t>kvartový kruh (stupnice se staví </a:t>
            </a:r>
            <a:r>
              <a:rPr lang="cs-CZ" b="1" dirty="0" smtClean="0">
                <a:solidFill>
                  <a:schemeClr val="accent1"/>
                </a:solidFill>
              </a:rPr>
              <a:t>na 4. stupni </a:t>
            </a:r>
            <a:r>
              <a:rPr lang="cs-CZ" dirty="0" smtClean="0"/>
              <a:t>- kvarta)</a:t>
            </a:r>
          </a:p>
          <a:p>
            <a:pPr lvl="6"/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546" y="3143248"/>
            <a:ext cx="3428361" cy="344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7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urové stupnice s křížk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Durové stupnice s křížky</Template>
  <TotalTime>109</TotalTime>
  <Words>424</Words>
  <Application>Microsoft Office PowerPoint</Application>
  <PresentationFormat>Předvádění na obrazovce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Durové stupnice s křížky</vt:lpstr>
      <vt:lpstr>Prezentace aplikace PowerPoint</vt:lpstr>
      <vt:lpstr>Durové stupnice s béčky</vt:lpstr>
      <vt:lpstr>Durové stupnice</vt:lpstr>
      <vt:lpstr>Odvozování durových stupnic s béčky</vt:lpstr>
      <vt:lpstr>Odvozování dur stupnic v praxi</vt:lpstr>
      <vt:lpstr>Předznamenání</vt:lpstr>
      <vt:lpstr>Prezentace aplikace PowerPoint</vt:lpstr>
      <vt:lpstr>Prezentace aplikace PowerPoint</vt:lpstr>
      <vt:lpstr>Nezapomeňte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Durové stupnice s béčky</dc:title>
  <dc:creator>Alena Tichá</dc:creator>
  <cp:lastModifiedBy>hanakova</cp:lastModifiedBy>
  <cp:revision>19</cp:revision>
  <dcterms:created xsi:type="dcterms:W3CDTF">2013-09-09T11:53:24Z</dcterms:created>
  <dcterms:modified xsi:type="dcterms:W3CDTF">2014-05-07T14:24:10Z</dcterms:modified>
</cp:coreProperties>
</file>