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8" r:id="rId3"/>
    <p:sldId id="257" r:id="rId4"/>
    <p:sldId id="262" r:id="rId5"/>
    <p:sldId id="264" r:id="rId6"/>
    <p:sldId id="271" r:id="rId7"/>
    <p:sldId id="270" r:id="rId8"/>
    <p:sldId id="272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76015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Intervaly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700" b="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nterval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prima, sekunda, tercie, kvarta, kvinta, sexta, septima, oktáva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668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intervaly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80468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= vzdálenost mezi dvěma tóny (c – g, c – e)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prima  sekunda tercie  kvarta kvinta  sexta  septima oktáva</a:t>
            </a:r>
          </a:p>
          <a:p>
            <a:pPr marL="365760" lvl="1" indent="0">
              <a:buNone/>
            </a:pPr>
            <a:endParaRPr lang="cs-CZ" sz="2000" dirty="0"/>
          </a:p>
          <a:p>
            <a:pPr marL="365760" lvl="1" indent="0">
              <a:buNone/>
            </a:pPr>
            <a:endParaRPr lang="cs-CZ" sz="2000" dirty="0"/>
          </a:p>
          <a:p>
            <a:pPr marL="365760" lvl="1" indent="0">
              <a:buNone/>
            </a:pPr>
            <a:r>
              <a:rPr lang="cs-CZ" sz="2000" dirty="0" smtClean="0"/>
              <a:t>1             2           3             4          5            6            7          8</a:t>
            </a:r>
          </a:p>
          <a:p>
            <a:pPr lvl="1"/>
            <a:r>
              <a:rPr lang="cs-CZ" sz="2000" dirty="0" smtClean="0"/>
              <a:t>zkráceně se značí pouze čísly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98869"/>
            <a:ext cx="8352928" cy="75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intervalů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Intervaly dělíme na: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čisté:</a:t>
            </a:r>
          </a:p>
          <a:p>
            <a:pPr>
              <a:buNone/>
            </a:pPr>
            <a:r>
              <a:rPr lang="cs-CZ" dirty="0" smtClean="0"/>
              <a:t>    prima</a:t>
            </a:r>
            <a:r>
              <a:rPr lang="cs-CZ" dirty="0"/>
              <a:t>, kvarta, kvinta, </a:t>
            </a:r>
            <a:r>
              <a:rPr lang="cs-CZ" dirty="0" smtClean="0"/>
              <a:t>oktáva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velké (malé):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/>
              <a:t>sekunda, tercie, sexta, </a:t>
            </a:r>
            <a:r>
              <a:rPr lang="cs-CZ" dirty="0" smtClean="0"/>
              <a:t>septima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3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zápisu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melodicky (zní za sebou – píšeme vedle sebe)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harmonicky </a:t>
            </a:r>
            <a:r>
              <a:rPr lang="cs-CZ" dirty="0"/>
              <a:t>(zní současně – zapisujeme nad sebe</a:t>
            </a:r>
            <a:r>
              <a:rPr lang="cs-CZ" dirty="0" smtClean="0"/>
              <a:t>)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81128"/>
            <a:ext cx="8064896" cy="905800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91" y="2348880"/>
            <a:ext cx="8064896" cy="87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Uspořádání intervalů v dur a moll stupnicích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C dur</a:t>
            </a:r>
            <a:r>
              <a:rPr lang="cs-CZ" dirty="0" smtClean="0"/>
              <a:t>: </a:t>
            </a:r>
            <a:r>
              <a:rPr lang="cs-CZ" dirty="0"/>
              <a:t>c</a:t>
            </a:r>
            <a:r>
              <a:rPr lang="cs-CZ" dirty="0">
                <a:latin typeface="Times New Roman"/>
                <a:cs typeface="Times New Roman"/>
              </a:rPr>
              <a:t>¹ </a:t>
            </a:r>
            <a:r>
              <a:rPr lang="cs-CZ" dirty="0" smtClean="0"/>
              <a:t> d e f g a </a:t>
            </a:r>
            <a:r>
              <a:rPr lang="cs-CZ" dirty="0"/>
              <a:t>h c</a:t>
            </a:r>
            <a:r>
              <a:rPr lang="cs-CZ" dirty="0">
                <a:latin typeface="Times New Roman"/>
                <a:cs typeface="Times New Roman"/>
              </a:rPr>
              <a:t>²</a:t>
            </a:r>
            <a:r>
              <a:rPr lang="cs-CZ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/>
              <a:t>c</a:t>
            </a:r>
            <a:r>
              <a:rPr lang="cs-CZ" dirty="0">
                <a:latin typeface="Times New Roman"/>
                <a:cs typeface="Times New Roman"/>
              </a:rPr>
              <a:t>¹ </a:t>
            </a:r>
            <a:r>
              <a:rPr lang="cs-CZ" dirty="0" smtClean="0"/>
              <a:t> – </a:t>
            </a:r>
            <a:r>
              <a:rPr lang="cs-CZ" dirty="0"/>
              <a:t>c</a:t>
            </a:r>
            <a:r>
              <a:rPr lang="cs-CZ" dirty="0">
                <a:latin typeface="Times New Roman"/>
                <a:cs typeface="Times New Roman"/>
              </a:rPr>
              <a:t>¹</a:t>
            </a:r>
            <a:r>
              <a:rPr lang="cs-CZ" dirty="0" smtClean="0"/>
              <a:t>  (č 1)</a:t>
            </a:r>
          </a:p>
          <a:p>
            <a:pPr>
              <a:buNone/>
            </a:pPr>
            <a:r>
              <a:rPr lang="cs-CZ" dirty="0" smtClean="0"/>
              <a:t>c  –  d   (v 2)</a:t>
            </a:r>
          </a:p>
          <a:p>
            <a:pPr>
              <a:buNone/>
            </a:pPr>
            <a:r>
              <a:rPr lang="cs-CZ" dirty="0" smtClean="0"/>
              <a:t>c  –  e   (v 3)</a:t>
            </a:r>
          </a:p>
          <a:p>
            <a:pPr>
              <a:buNone/>
            </a:pPr>
            <a:r>
              <a:rPr lang="cs-CZ" dirty="0" smtClean="0"/>
              <a:t>c  –  f    (č 4)</a:t>
            </a:r>
          </a:p>
          <a:p>
            <a:pPr>
              <a:buNone/>
            </a:pPr>
            <a:r>
              <a:rPr lang="cs-CZ" dirty="0" smtClean="0"/>
              <a:t>c  –  g   (č 5)</a:t>
            </a:r>
          </a:p>
          <a:p>
            <a:pPr>
              <a:buNone/>
            </a:pPr>
            <a:r>
              <a:rPr lang="cs-CZ" dirty="0" smtClean="0"/>
              <a:t>c  –  a   (v 6)</a:t>
            </a:r>
          </a:p>
          <a:p>
            <a:pPr>
              <a:buNone/>
            </a:pPr>
            <a:r>
              <a:rPr lang="cs-CZ" dirty="0" smtClean="0"/>
              <a:t>c  –  h   (v 7)</a:t>
            </a:r>
          </a:p>
          <a:p>
            <a:pPr>
              <a:buNone/>
            </a:pPr>
            <a:r>
              <a:rPr lang="cs-CZ" dirty="0" smtClean="0"/>
              <a:t>c</a:t>
            </a:r>
            <a:r>
              <a:rPr lang="cs-CZ" dirty="0" smtClean="0">
                <a:latin typeface="Times New Roman"/>
                <a:cs typeface="Times New Roman"/>
              </a:rPr>
              <a:t>¹</a:t>
            </a:r>
            <a:r>
              <a:rPr lang="cs-CZ" dirty="0" smtClean="0"/>
              <a:t> – c</a:t>
            </a:r>
            <a:r>
              <a:rPr lang="cs-CZ" dirty="0" smtClean="0">
                <a:latin typeface="Times New Roman"/>
                <a:cs typeface="Times New Roman"/>
              </a:rPr>
              <a:t>²</a:t>
            </a:r>
            <a:r>
              <a:rPr lang="cs-CZ" dirty="0" smtClean="0"/>
              <a:t>   (č 8)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a moll</a:t>
            </a:r>
            <a:r>
              <a:rPr lang="cs-CZ" dirty="0" smtClean="0"/>
              <a:t>: </a:t>
            </a:r>
            <a:r>
              <a:rPr lang="cs-CZ" dirty="0"/>
              <a:t>a</a:t>
            </a:r>
            <a:r>
              <a:rPr lang="cs-CZ" dirty="0">
                <a:latin typeface="Times New Roman"/>
                <a:cs typeface="Times New Roman"/>
              </a:rPr>
              <a:t>¹ </a:t>
            </a:r>
            <a:r>
              <a:rPr lang="cs-CZ" dirty="0" smtClean="0"/>
              <a:t> h c d e f </a:t>
            </a:r>
            <a:r>
              <a:rPr lang="cs-CZ" dirty="0"/>
              <a:t>g a</a:t>
            </a:r>
            <a:r>
              <a:rPr lang="cs-CZ" dirty="0">
                <a:latin typeface="Times New Roman"/>
                <a:cs typeface="Times New Roman"/>
              </a:rPr>
              <a:t>² </a:t>
            </a:r>
            <a:endParaRPr lang="cs-CZ" dirty="0" smtClean="0"/>
          </a:p>
          <a:p>
            <a:pPr>
              <a:buNone/>
            </a:pPr>
            <a:r>
              <a:rPr lang="cs-CZ" dirty="0"/>
              <a:t>a</a:t>
            </a:r>
            <a:r>
              <a:rPr lang="cs-CZ" dirty="0">
                <a:latin typeface="Times New Roman"/>
                <a:cs typeface="Times New Roman"/>
              </a:rPr>
              <a:t>¹</a:t>
            </a:r>
            <a:r>
              <a:rPr lang="cs-CZ" dirty="0" smtClean="0"/>
              <a:t> – </a:t>
            </a:r>
            <a:r>
              <a:rPr lang="cs-CZ" dirty="0"/>
              <a:t>a</a:t>
            </a:r>
            <a:r>
              <a:rPr lang="cs-CZ" dirty="0">
                <a:latin typeface="Times New Roman"/>
                <a:cs typeface="Times New Roman"/>
              </a:rPr>
              <a:t>¹</a:t>
            </a:r>
            <a:r>
              <a:rPr lang="cs-CZ" dirty="0" smtClean="0"/>
              <a:t> (č 1)</a:t>
            </a:r>
          </a:p>
          <a:p>
            <a:pPr>
              <a:buNone/>
            </a:pPr>
            <a:r>
              <a:rPr lang="cs-CZ" dirty="0" smtClean="0"/>
              <a:t>a  – h  (v 2)</a:t>
            </a:r>
          </a:p>
          <a:p>
            <a:pPr>
              <a:buNone/>
            </a:pPr>
            <a:r>
              <a:rPr lang="cs-CZ" dirty="0" smtClean="0"/>
              <a:t>a  – c  (m 3)</a:t>
            </a:r>
          </a:p>
          <a:p>
            <a:pPr>
              <a:buNone/>
            </a:pPr>
            <a:r>
              <a:rPr lang="cs-CZ" dirty="0" smtClean="0"/>
              <a:t>a  – d  (č 4)</a:t>
            </a:r>
          </a:p>
          <a:p>
            <a:pPr>
              <a:buNone/>
            </a:pPr>
            <a:r>
              <a:rPr lang="cs-CZ" dirty="0" smtClean="0"/>
              <a:t>a  – e  (č 5)</a:t>
            </a:r>
          </a:p>
          <a:p>
            <a:pPr>
              <a:buNone/>
            </a:pPr>
            <a:r>
              <a:rPr lang="cs-CZ" dirty="0" smtClean="0"/>
              <a:t>a  – f   (m 6)</a:t>
            </a:r>
          </a:p>
          <a:p>
            <a:pPr>
              <a:buNone/>
            </a:pPr>
            <a:r>
              <a:rPr lang="cs-CZ" dirty="0" smtClean="0"/>
              <a:t>a  – g  (m 7)</a:t>
            </a:r>
          </a:p>
          <a:p>
            <a:pPr>
              <a:buNone/>
            </a:pPr>
            <a:r>
              <a:rPr lang="cs-CZ" dirty="0" smtClean="0"/>
              <a:t>a</a:t>
            </a:r>
            <a:r>
              <a:rPr lang="cs-CZ" dirty="0" smtClean="0">
                <a:latin typeface="Times New Roman"/>
                <a:cs typeface="Times New Roman"/>
              </a:rPr>
              <a:t>¹</a:t>
            </a:r>
            <a:r>
              <a:rPr lang="cs-CZ" dirty="0" smtClean="0"/>
              <a:t> – a</a:t>
            </a:r>
            <a:r>
              <a:rPr lang="cs-CZ" dirty="0" smtClean="0">
                <a:latin typeface="Times New Roman"/>
                <a:cs typeface="Times New Roman"/>
              </a:rPr>
              <a:t>²</a:t>
            </a:r>
            <a:r>
              <a:rPr lang="cs-CZ" dirty="0" smtClean="0"/>
              <a:t> (č 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intervalů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základních intervalů můžeme vytvořit odvozené intervaly (zmenšené, zvětšené)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Čisté intervaly </a:t>
            </a:r>
            <a:r>
              <a:rPr lang="cs-CZ" dirty="0" smtClean="0"/>
              <a:t>(prima, kvarta, kvinta, oktáva)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ohou být:</a:t>
            </a:r>
          </a:p>
          <a:p>
            <a:r>
              <a:rPr lang="cs-CZ" dirty="0" smtClean="0"/>
              <a:t>zvětšené 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cs-CZ" dirty="0"/>
              <a:t>c – </a:t>
            </a:r>
            <a:r>
              <a:rPr lang="cs-CZ" dirty="0" smtClean="0"/>
              <a:t>f </a:t>
            </a:r>
            <a:r>
              <a:rPr lang="cs-CZ" dirty="0"/>
              <a:t>(č </a:t>
            </a:r>
            <a:r>
              <a:rPr lang="cs-CZ" dirty="0" smtClean="0"/>
              <a:t>4) </a:t>
            </a:r>
            <a:r>
              <a:rPr lang="cs-CZ" dirty="0"/>
              <a:t>→ c – </a:t>
            </a:r>
            <a:r>
              <a:rPr lang="cs-CZ" dirty="0" smtClean="0"/>
              <a:t>fis </a:t>
            </a:r>
            <a:r>
              <a:rPr lang="cs-CZ" dirty="0"/>
              <a:t>(</a:t>
            </a:r>
            <a:r>
              <a:rPr lang="cs-CZ" dirty="0" err="1"/>
              <a:t>zv</a:t>
            </a:r>
            <a:r>
              <a:rPr lang="cs-CZ" dirty="0"/>
              <a:t> </a:t>
            </a:r>
            <a:r>
              <a:rPr lang="cs-CZ" dirty="0" smtClean="0"/>
              <a:t>4)</a:t>
            </a:r>
            <a:endParaRPr lang="cs-CZ" dirty="0"/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cs-CZ" dirty="0" smtClean="0"/>
              <a:t>c </a:t>
            </a:r>
            <a:r>
              <a:rPr lang="cs-CZ" dirty="0"/>
              <a:t>– g (č 5) → c – gis </a:t>
            </a:r>
            <a:r>
              <a:rPr lang="cs-CZ" dirty="0" smtClean="0"/>
              <a:t>(</a:t>
            </a:r>
            <a:r>
              <a:rPr lang="cs-CZ" dirty="0" err="1" smtClean="0"/>
              <a:t>zv</a:t>
            </a:r>
            <a:r>
              <a:rPr lang="cs-CZ" dirty="0" smtClean="0"/>
              <a:t> 5)</a:t>
            </a:r>
          </a:p>
          <a:p>
            <a:r>
              <a:rPr lang="cs-CZ" dirty="0" smtClean="0"/>
              <a:t>zmenšené</a:t>
            </a:r>
            <a:endParaRPr lang="cs-CZ" dirty="0"/>
          </a:p>
          <a:p>
            <a:pPr marL="274320" lv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cs-CZ" dirty="0"/>
              <a:t>c – </a:t>
            </a:r>
            <a:r>
              <a:rPr lang="cs-CZ" dirty="0" smtClean="0"/>
              <a:t>f </a:t>
            </a:r>
            <a:r>
              <a:rPr lang="cs-CZ" dirty="0"/>
              <a:t>(č </a:t>
            </a:r>
            <a:r>
              <a:rPr lang="cs-CZ" dirty="0" smtClean="0"/>
              <a:t>4) </a:t>
            </a:r>
            <a:r>
              <a:rPr lang="cs-CZ" dirty="0"/>
              <a:t>→ c – </a:t>
            </a:r>
            <a:r>
              <a:rPr lang="cs-CZ" dirty="0" smtClean="0"/>
              <a:t>fes </a:t>
            </a:r>
            <a:r>
              <a:rPr lang="cs-CZ" dirty="0"/>
              <a:t>(</a:t>
            </a:r>
            <a:r>
              <a:rPr lang="cs-CZ" dirty="0" err="1" smtClean="0"/>
              <a:t>zm</a:t>
            </a:r>
            <a:r>
              <a:rPr lang="cs-CZ" dirty="0" smtClean="0"/>
              <a:t> 4)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 </a:t>
            </a:r>
            <a:r>
              <a:rPr lang="cs-CZ" dirty="0"/>
              <a:t>– g (č 5) → </a:t>
            </a:r>
            <a:r>
              <a:rPr lang="cs-CZ" dirty="0" smtClean="0"/>
              <a:t>c </a:t>
            </a:r>
            <a:r>
              <a:rPr lang="cs-CZ" dirty="0"/>
              <a:t>– ges (</a:t>
            </a:r>
            <a:r>
              <a:rPr lang="cs-CZ" dirty="0" err="1"/>
              <a:t>zm</a:t>
            </a:r>
            <a:r>
              <a:rPr lang="cs-CZ" dirty="0"/>
              <a:t> 5)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Velké </a:t>
            </a:r>
            <a:r>
              <a:rPr lang="cs-CZ" b="1" dirty="0"/>
              <a:t>intervaly </a:t>
            </a:r>
            <a:r>
              <a:rPr lang="cs-CZ" dirty="0"/>
              <a:t>(sekunda, tercie, sexta, septima)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mohou </a:t>
            </a:r>
            <a:r>
              <a:rPr lang="cs-CZ" dirty="0"/>
              <a:t>být:</a:t>
            </a:r>
          </a:p>
          <a:p>
            <a:r>
              <a:rPr lang="cs-CZ" dirty="0"/>
              <a:t>zvětšené 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cs-CZ" dirty="0"/>
              <a:t>c – d (v 2 ) → c – dis (</a:t>
            </a:r>
            <a:r>
              <a:rPr lang="cs-CZ" dirty="0" err="1"/>
              <a:t>zv</a:t>
            </a:r>
            <a:r>
              <a:rPr lang="cs-CZ" dirty="0"/>
              <a:t> 2)</a:t>
            </a: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cs-CZ" dirty="0" smtClean="0"/>
              <a:t>c </a:t>
            </a:r>
            <a:r>
              <a:rPr lang="cs-CZ" dirty="0"/>
              <a:t>– </a:t>
            </a:r>
            <a:r>
              <a:rPr lang="cs-CZ" dirty="0" smtClean="0"/>
              <a:t>e (v 3 ) </a:t>
            </a:r>
            <a:r>
              <a:rPr lang="cs-CZ" dirty="0"/>
              <a:t>→ c – </a:t>
            </a:r>
            <a:r>
              <a:rPr lang="cs-CZ" dirty="0" smtClean="0"/>
              <a:t>eis (</a:t>
            </a:r>
            <a:r>
              <a:rPr lang="cs-CZ" dirty="0" err="1" smtClean="0"/>
              <a:t>zv</a:t>
            </a:r>
            <a:r>
              <a:rPr lang="cs-CZ" dirty="0" smtClean="0"/>
              <a:t> 3)</a:t>
            </a:r>
          </a:p>
          <a:p>
            <a:r>
              <a:rPr lang="cs-CZ" dirty="0" smtClean="0"/>
              <a:t>pokud je zmenšíme, vznikne malý interval</a:t>
            </a:r>
          </a:p>
          <a:p>
            <a:pPr marL="274320" lv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cs-CZ" dirty="0"/>
              <a:t>c – d (v 2 ) → c – </a:t>
            </a:r>
            <a:r>
              <a:rPr lang="cs-CZ" dirty="0" smtClean="0"/>
              <a:t>des (</a:t>
            </a:r>
            <a:r>
              <a:rPr lang="cs-CZ" dirty="0"/>
              <a:t>m</a:t>
            </a:r>
            <a:r>
              <a:rPr lang="cs-CZ" dirty="0" smtClean="0"/>
              <a:t> </a:t>
            </a:r>
            <a:r>
              <a:rPr lang="cs-CZ" dirty="0"/>
              <a:t>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c </a:t>
            </a:r>
            <a:r>
              <a:rPr lang="cs-CZ" sz="2100" dirty="0"/>
              <a:t>– </a:t>
            </a:r>
            <a:r>
              <a:rPr lang="cs-CZ" sz="2100" dirty="0" smtClean="0"/>
              <a:t>e (v 3) </a:t>
            </a:r>
            <a:r>
              <a:rPr lang="cs-CZ" sz="2100" dirty="0"/>
              <a:t>→ c – </a:t>
            </a:r>
            <a:r>
              <a:rPr lang="cs-CZ" sz="2100" dirty="0" smtClean="0"/>
              <a:t>es (m 3)</a:t>
            </a:r>
            <a:endParaRPr lang="cs-CZ" sz="2100" dirty="0"/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Malé </a:t>
            </a:r>
            <a:r>
              <a:rPr lang="cs-CZ" b="1" dirty="0" smtClean="0"/>
              <a:t>intervaly</a:t>
            </a:r>
          </a:p>
          <a:p>
            <a:r>
              <a:rPr lang="cs-CZ" dirty="0" smtClean="0"/>
              <a:t>mohou </a:t>
            </a:r>
            <a:r>
              <a:rPr lang="cs-CZ" dirty="0"/>
              <a:t>být pouze </a:t>
            </a:r>
            <a:r>
              <a:rPr lang="cs-CZ" dirty="0" smtClean="0"/>
              <a:t>zmenšené</a:t>
            </a:r>
          </a:p>
          <a:p>
            <a:pPr marL="274320" lvl="1">
              <a:spcBef>
                <a:spcPts val="600"/>
              </a:spcBef>
              <a:buSzPct val="70000"/>
              <a:buFont typeface="Arial" panose="020B0604020202020204" pitchFamily="34" charset="0"/>
              <a:buChar char="•"/>
            </a:pPr>
            <a:r>
              <a:rPr lang="cs-CZ" dirty="0"/>
              <a:t>c – </a:t>
            </a:r>
            <a:r>
              <a:rPr lang="cs-CZ" dirty="0" smtClean="0"/>
              <a:t>des (m </a:t>
            </a:r>
            <a:r>
              <a:rPr lang="cs-CZ" dirty="0"/>
              <a:t>2 ) → c – </a:t>
            </a:r>
            <a:r>
              <a:rPr lang="cs-CZ" dirty="0" smtClean="0"/>
              <a:t>deses </a:t>
            </a:r>
            <a:r>
              <a:rPr lang="cs-CZ" dirty="0"/>
              <a:t>(</a:t>
            </a:r>
            <a:r>
              <a:rPr lang="cs-CZ" dirty="0" err="1" smtClean="0"/>
              <a:t>zm</a:t>
            </a:r>
            <a:r>
              <a:rPr lang="cs-CZ" dirty="0" smtClean="0"/>
              <a:t> </a:t>
            </a:r>
            <a:r>
              <a:rPr lang="cs-CZ" dirty="0"/>
              <a:t>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100" dirty="0" smtClean="0"/>
              <a:t>c </a:t>
            </a:r>
            <a:r>
              <a:rPr lang="cs-CZ" sz="2100" dirty="0"/>
              <a:t>– </a:t>
            </a:r>
            <a:r>
              <a:rPr lang="cs-CZ" sz="2100" dirty="0" smtClean="0"/>
              <a:t>es (m </a:t>
            </a:r>
            <a:r>
              <a:rPr lang="cs-CZ" sz="2100" dirty="0"/>
              <a:t>3) → c – </a:t>
            </a:r>
            <a:r>
              <a:rPr lang="cs-CZ" sz="2100" dirty="0" smtClean="0"/>
              <a:t>eses (</a:t>
            </a:r>
            <a:r>
              <a:rPr lang="cs-CZ" sz="2100" dirty="0" err="1" smtClean="0"/>
              <a:t>zm</a:t>
            </a:r>
            <a:r>
              <a:rPr lang="cs-CZ" sz="2100" dirty="0" smtClean="0"/>
              <a:t> </a:t>
            </a:r>
            <a:r>
              <a:rPr lang="cs-CZ" sz="2100" dirty="0"/>
              <a:t>3)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4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Dostupný </a:t>
            </a:r>
            <a:r>
              <a:rPr lang="cs-CZ" dirty="0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0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pnice a tónin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Stupnice a tónina</Template>
  <TotalTime>155</TotalTime>
  <Words>560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Stupnice a tónina</vt:lpstr>
      <vt:lpstr>Prezentace aplikace PowerPoint</vt:lpstr>
      <vt:lpstr>intervaly</vt:lpstr>
      <vt:lpstr>Interval</vt:lpstr>
      <vt:lpstr>Dělení intervalů</vt:lpstr>
      <vt:lpstr>Způsob zápisu</vt:lpstr>
      <vt:lpstr>Uspořádání intervalů v dur a moll stupnicích</vt:lpstr>
      <vt:lpstr>Odvozování intervalů</vt:lpstr>
      <vt:lpstr>Prezentace aplikace PowerPoint</vt:lpstr>
      <vt:lpstr>Zdroje:</vt:lpstr>
    </vt:vector>
  </TitlesOfParts>
  <Company>GJO 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češtiny</dc:creator>
  <cp:lastModifiedBy>hanakova</cp:lastModifiedBy>
  <cp:revision>22</cp:revision>
  <dcterms:created xsi:type="dcterms:W3CDTF">2013-11-28T09:32:17Z</dcterms:created>
  <dcterms:modified xsi:type="dcterms:W3CDTF">2014-05-07T14:23:34Z</dcterms:modified>
</cp:coreProperties>
</file>