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7" r:id="rId4"/>
    <p:sldId id="269" r:id="rId5"/>
    <p:sldId id="270" r:id="rId6"/>
    <p:sldId id="274" r:id="rId7"/>
    <p:sldId id="271" r:id="rId8"/>
    <p:sldId id="273" r:id="rId9"/>
    <p:sldId id="275" r:id="rId10"/>
    <p:sldId id="276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>
      <p:cViewPr varScale="1">
        <p:scale>
          <a:sx n="64" d="100"/>
          <a:sy n="64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9DBAEF-5FC4-47E1-B123-ED4DA0F28FCC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tmp"/><Relationship Id="rId4" Type="http://schemas.openxmlformats.org/officeDocument/2006/relationships/image" Target="../media/image14.tm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8216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Kvintakordy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akord, kvintakord, obraty</a:t>
                      </a:r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kvintakordu, sextakord, kvartsextakord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18.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11. 2013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083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859216" cy="570924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E dur – e gis h	gis h e		    h e gis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 dur – h dis fis	dis fis h	    fis h dis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Fis dur – fis ais cis</a:t>
            </a:r>
            <a:r>
              <a:rPr lang="cs-CZ" dirty="0"/>
              <a:t>	 </a:t>
            </a:r>
            <a:r>
              <a:rPr lang="cs-CZ" dirty="0" smtClean="0"/>
              <a:t>  ais cis fis	     cis fis ais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Cis -  cis eis gis	eis gis cis	gis cis eis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7344816" cy="695422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64904"/>
            <a:ext cx="7344816" cy="704948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18152"/>
            <a:ext cx="7344816" cy="609685"/>
          </a:xfrm>
          <a:prstGeom prst="rect">
            <a:avLst/>
          </a:prstGeom>
        </p:spPr>
      </p:pic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301208"/>
            <a:ext cx="7344816" cy="65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27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Notové zápisy jsou vlastním dílem autora. </a:t>
            </a:r>
            <a:r>
              <a:rPr lang="cs-CZ" dirty="0" smtClean="0"/>
              <a:t>Jsou </a:t>
            </a:r>
            <a:r>
              <a:rPr lang="cs-CZ" dirty="0"/>
              <a:t>provedeny pomocí freeware programu </a:t>
            </a:r>
            <a:r>
              <a:rPr lang="cs-CZ" dirty="0" smtClean="0"/>
              <a:t> </a:t>
            </a:r>
            <a:r>
              <a:rPr lang="cs-CZ" dirty="0" err="1" smtClean="0"/>
              <a:t>MuseScore</a:t>
            </a:r>
            <a:r>
              <a:rPr lang="cs-CZ" dirty="0"/>
              <a:t>. </a:t>
            </a:r>
            <a:r>
              <a:rPr lang="cs-CZ" smtClean="0"/>
              <a:t>Dostupný </a:t>
            </a:r>
            <a:r>
              <a:rPr lang="cs-CZ" smtClean="0"/>
              <a:t>na </a:t>
            </a:r>
            <a:r>
              <a:rPr lang="cs-CZ" dirty="0"/>
              <a:t>www:</a:t>
            </a:r>
          </a:p>
          <a:p>
            <a:pPr marL="0" indent="0">
              <a:buNone/>
            </a:pPr>
            <a:r>
              <a:rPr lang="cs-CZ" dirty="0" smtClean="0"/>
              <a:t>   &lt; </a:t>
            </a:r>
            <a:r>
              <a:rPr lang="cs-CZ" dirty="0">
                <a:hlinkClick r:id="rId2"/>
              </a:rPr>
              <a:t>http://musescore.com/</a:t>
            </a:r>
            <a:r>
              <a:rPr lang="cs-CZ" dirty="0"/>
              <a:t>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Kvintakord a obraty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Akord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 marL="0" lvl="0" indent="0">
              <a:buNone/>
            </a:pPr>
            <a:r>
              <a:rPr lang="cs-CZ" dirty="0" smtClean="0"/>
              <a:t>= souzvuk </a:t>
            </a:r>
            <a:r>
              <a:rPr lang="cs-CZ" dirty="0"/>
              <a:t>nejméně tří tónů různé </a:t>
            </a:r>
            <a:r>
              <a:rPr lang="cs-CZ" dirty="0" smtClean="0"/>
              <a:t>výšky</a:t>
            </a:r>
          </a:p>
          <a:p>
            <a:pPr marL="0" lvl="0" indent="0">
              <a:buNone/>
            </a:pPr>
            <a:endParaRPr lang="cs-CZ" sz="2000" dirty="0"/>
          </a:p>
          <a:p>
            <a:pPr lvl="0"/>
            <a:r>
              <a:rPr lang="cs-CZ" dirty="0" smtClean="0"/>
              <a:t>akordy třídíme podle:</a:t>
            </a:r>
            <a:endParaRPr lang="cs-CZ" sz="2000" dirty="0"/>
          </a:p>
          <a:p>
            <a:pPr lvl="1"/>
            <a:r>
              <a:rPr lang="cs-CZ" sz="2400" dirty="0" smtClean="0"/>
              <a:t>počtu </a:t>
            </a:r>
            <a:r>
              <a:rPr lang="cs-CZ" sz="2400" dirty="0"/>
              <a:t>tónů (trojzvuky, čtyřzvuky, </a:t>
            </a:r>
            <a:r>
              <a:rPr lang="cs-CZ" sz="2400" dirty="0" smtClean="0"/>
              <a:t>pětizvuky…)</a:t>
            </a:r>
            <a:endParaRPr lang="cs-CZ" sz="2000" dirty="0"/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odle </a:t>
            </a:r>
            <a:r>
              <a:rPr lang="cs-CZ" sz="2400" dirty="0"/>
              <a:t>stavby – akordy složené z tercií nebo kvart</a:t>
            </a:r>
            <a:endParaRPr lang="cs-CZ" sz="2000" dirty="0"/>
          </a:p>
          <a:p>
            <a:endParaRPr lang="cs-CZ" dirty="0" smtClean="0"/>
          </a:p>
          <a:p>
            <a:r>
              <a:rPr lang="cs-CZ" dirty="0" smtClean="0"/>
              <a:t>rozlišujeme základní tvar akordu a jeho </a:t>
            </a:r>
            <a:r>
              <a:rPr lang="cs-CZ" dirty="0"/>
              <a:t>obraty</a:t>
            </a:r>
          </a:p>
        </p:txBody>
      </p:sp>
    </p:spTree>
    <p:extLst>
      <p:ext uri="{BB962C8B-B14F-4D97-AF65-F5344CB8AC3E}">
        <p14:creationId xmlns:p14="http://schemas.microsoft.com/office/powerpoint/2010/main" val="243599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KVINTAKORD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60998" cy="4873752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j</a:t>
            </a:r>
            <a:r>
              <a:rPr lang="cs-CZ" dirty="0" smtClean="0"/>
              <a:t>e akord postavený na 1., 3. a 5. stupni ze stupnice</a:t>
            </a:r>
          </a:p>
          <a:p>
            <a:pPr lvl="0"/>
            <a:r>
              <a:rPr lang="cs-CZ" dirty="0" smtClean="0"/>
              <a:t>skládá se ze </a:t>
            </a:r>
            <a:r>
              <a:rPr lang="cs-CZ" dirty="0"/>
              <a:t>2 </a:t>
            </a:r>
            <a:r>
              <a:rPr lang="cs-CZ" dirty="0" smtClean="0"/>
              <a:t>tercií nad sebou</a:t>
            </a:r>
            <a:endParaRPr lang="cs-CZ" dirty="0"/>
          </a:p>
          <a:p>
            <a:pPr lvl="0"/>
            <a:r>
              <a:rPr lang="cs-CZ" dirty="0"/>
              <a:t>ke stavbě </a:t>
            </a:r>
            <a:r>
              <a:rPr lang="cs-CZ" dirty="0" smtClean="0"/>
              <a:t>používáme malé (M) </a:t>
            </a:r>
            <a:r>
              <a:rPr lang="cs-CZ"/>
              <a:t>a </a:t>
            </a:r>
            <a:r>
              <a:rPr lang="cs-CZ" smtClean="0"/>
              <a:t>velké (V)</a:t>
            </a:r>
            <a:r>
              <a:rPr lang="cs-CZ" dirty="0"/>
              <a:t> tercie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urový </a:t>
            </a:r>
            <a:r>
              <a:rPr lang="cs-CZ" dirty="0"/>
              <a:t>kvintakord - V3 a M3 (c e g)</a:t>
            </a:r>
          </a:p>
          <a:p>
            <a:r>
              <a:rPr lang="cs-CZ" dirty="0" smtClean="0"/>
              <a:t>mollový </a:t>
            </a:r>
            <a:r>
              <a:rPr lang="cs-CZ" dirty="0"/>
              <a:t>kvintakord - M3 a V3 (c es g)</a:t>
            </a:r>
          </a:p>
          <a:p>
            <a:r>
              <a:rPr lang="cs-CZ" dirty="0" smtClean="0"/>
              <a:t>zvětšený </a:t>
            </a:r>
            <a:r>
              <a:rPr lang="cs-CZ" dirty="0"/>
              <a:t>kvintakord – V3 a V3 (c e gis)</a:t>
            </a:r>
          </a:p>
          <a:p>
            <a:r>
              <a:rPr lang="cs-CZ" dirty="0" smtClean="0"/>
              <a:t>zmenšený </a:t>
            </a:r>
            <a:r>
              <a:rPr lang="cs-CZ" dirty="0"/>
              <a:t>kvintakord – M3 a M3 (c es </a:t>
            </a:r>
            <a:r>
              <a:rPr lang="cs-CZ" dirty="0" smtClean="0"/>
              <a:t>ges)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34" y="3068960"/>
            <a:ext cx="7776864" cy="93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Durový kvintakord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 lvl="0"/>
            <a:r>
              <a:rPr lang="cs-CZ" dirty="0" smtClean="0"/>
              <a:t>základní tvar kvintakordu – 1., 3. a 5. stupeň </a:t>
            </a:r>
          </a:p>
          <a:p>
            <a:pPr marL="0" lvl="0" indent="0">
              <a:buNone/>
            </a:pPr>
            <a:r>
              <a:rPr lang="cs-CZ" dirty="0" smtClean="0"/>
              <a:t>C dur</a:t>
            </a:r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 smtClean="0"/>
              <a:t>	c        d        e        f         g        a       h        c  	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000" dirty="0" smtClean="0"/>
              <a:t>1.                 </a:t>
            </a:r>
            <a:r>
              <a:rPr lang="cs-CZ" sz="2000" dirty="0"/>
              <a:t> </a:t>
            </a:r>
            <a:r>
              <a:rPr lang="cs-CZ" sz="2000" dirty="0" smtClean="0"/>
              <a:t>   3.                     5.</a:t>
            </a:r>
          </a:p>
          <a:p>
            <a:r>
              <a:rPr lang="cs-CZ" dirty="0" smtClean="0"/>
              <a:t>  mezi 1. a 5. stupněm - interval kvinty → kvintakord</a:t>
            </a:r>
          </a:p>
          <a:p>
            <a:endParaRPr lang="cs-CZ" dirty="0"/>
          </a:p>
          <a:p>
            <a:pPr lvl="6"/>
            <a:endParaRPr lang="cs-CZ" dirty="0" smtClean="0"/>
          </a:p>
          <a:p>
            <a:pPr marL="1828800" lvl="6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sz="2000" dirty="0" smtClean="0"/>
              <a:t>kvinta</a:t>
            </a:r>
          </a:p>
        </p:txBody>
      </p:sp>
      <p:pic>
        <p:nvPicPr>
          <p:cNvPr id="9" name="Obrázek 8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54" y="2529012"/>
            <a:ext cx="7283446" cy="800212"/>
          </a:xfrm>
          <a:prstGeom prst="rect">
            <a:avLst/>
          </a:prstGeom>
        </p:spPr>
      </p:pic>
      <p:sp>
        <p:nvSpPr>
          <p:cNvPr id="10" name="Ovál 9"/>
          <p:cNvSpPr/>
          <p:nvPr/>
        </p:nvSpPr>
        <p:spPr>
          <a:xfrm>
            <a:off x="1403648" y="2609144"/>
            <a:ext cx="43204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2944238" y="2544598"/>
            <a:ext cx="43204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4650905" y="2504532"/>
            <a:ext cx="43204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93" y="4941168"/>
            <a:ext cx="1413759" cy="1095050"/>
          </a:xfrm>
          <a:prstGeom prst="rect">
            <a:avLst/>
          </a:prstGeom>
        </p:spPr>
      </p:pic>
      <p:cxnSp>
        <p:nvCxnSpPr>
          <p:cNvPr id="15" name="Přímá spojnice 14"/>
          <p:cNvCxnSpPr/>
          <p:nvPr/>
        </p:nvCxnSpPr>
        <p:spPr>
          <a:xfrm flipV="1">
            <a:off x="1979712" y="5589240"/>
            <a:ext cx="57606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051720" y="5538966"/>
            <a:ext cx="504056" cy="5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4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496944" cy="50611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obrat vznikne </a:t>
            </a:r>
            <a:r>
              <a:rPr lang="cs-CZ" dirty="0"/>
              <a:t>převedením základního tónu o oktávu </a:t>
            </a:r>
            <a:r>
              <a:rPr lang="cs-CZ" dirty="0" smtClean="0"/>
              <a:t>výš</a:t>
            </a:r>
          </a:p>
          <a:p>
            <a:r>
              <a:rPr lang="cs-CZ" dirty="0" smtClean="0"/>
              <a:t>kvintakord </a:t>
            </a:r>
            <a:r>
              <a:rPr lang="cs-CZ" dirty="0"/>
              <a:t>má dva obraty </a:t>
            </a:r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SEXTAKORD</a:t>
            </a:r>
          </a:p>
          <a:p>
            <a:pPr marL="0" lvl="0" indent="0">
              <a:buNone/>
            </a:pPr>
            <a:r>
              <a:rPr lang="cs-CZ" dirty="0" smtClean="0"/>
              <a:t>1. obrat</a:t>
            </a:r>
          </a:p>
          <a:p>
            <a:pPr lvl="0"/>
            <a:r>
              <a:rPr lang="cs-CZ" dirty="0" smtClean="0"/>
              <a:t>vznikne převedením základního tónu </a:t>
            </a:r>
            <a:r>
              <a:rPr lang="cs-CZ" dirty="0"/>
              <a:t>o oktávu výš </a:t>
            </a:r>
            <a:r>
              <a:rPr lang="cs-CZ" dirty="0" smtClean="0"/>
              <a:t>(e </a:t>
            </a:r>
            <a:r>
              <a:rPr lang="cs-CZ" dirty="0"/>
              <a:t>g </a:t>
            </a:r>
            <a:r>
              <a:rPr lang="cs-CZ" dirty="0" smtClean="0"/>
              <a:t>c)</a:t>
            </a:r>
          </a:p>
          <a:p>
            <a:pPr lvl="0"/>
            <a:r>
              <a:rPr lang="cs-CZ" dirty="0" smtClean="0"/>
              <a:t>1. a 3. </a:t>
            </a:r>
            <a:r>
              <a:rPr lang="cs-CZ" dirty="0"/>
              <a:t>tón je interval sexty </a:t>
            </a:r>
            <a:r>
              <a:rPr lang="cs-CZ" dirty="0" smtClean="0"/>
              <a:t>→ sextakord</a:t>
            </a:r>
          </a:p>
          <a:p>
            <a:pPr marL="365760" lvl="1" indent="0">
              <a:buNone/>
            </a:pPr>
            <a:r>
              <a:rPr lang="cs-CZ" dirty="0" smtClean="0"/>
              <a:t>					        	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731520" lvl="2" indent="0">
              <a:buNone/>
            </a:pPr>
            <a:r>
              <a:rPr lang="cs-CZ" dirty="0"/>
              <a:t>	</a:t>
            </a:r>
            <a:r>
              <a:rPr lang="cs-CZ" dirty="0" smtClean="0"/>
              <a:t>   </a:t>
            </a:r>
            <a:r>
              <a:rPr lang="cs-CZ" sz="2400" dirty="0" smtClean="0"/>
              <a:t>c e g			       e g c	 sexta (e – c)</a:t>
            </a:r>
            <a:endParaRPr lang="cs-CZ" sz="2400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02" y="4638222"/>
            <a:ext cx="7078063" cy="1038370"/>
          </a:xfrm>
          <a:prstGeom prst="rect">
            <a:avLst/>
          </a:prstGeom>
        </p:spPr>
      </p:pic>
      <p:cxnSp>
        <p:nvCxnSpPr>
          <p:cNvPr id="5" name="Přímá spojnice se šipkou 4"/>
          <p:cNvCxnSpPr/>
          <p:nvPr/>
        </p:nvCxnSpPr>
        <p:spPr>
          <a:xfrm flipV="1">
            <a:off x="2024600" y="5095969"/>
            <a:ext cx="2342015" cy="4479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004048" y="5099873"/>
            <a:ext cx="792000" cy="72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004048" y="5452568"/>
            <a:ext cx="792000" cy="3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280920" cy="506117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KVARTSEXTAKORD</a:t>
            </a:r>
          </a:p>
          <a:p>
            <a:pPr marL="0" indent="0">
              <a:buNone/>
            </a:pPr>
            <a:r>
              <a:rPr lang="cs-CZ" dirty="0"/>
              <a:t>2. obrat</a:t>
            </a:r>
          </a:p>
          <a:p>
            <a:pPr lvl="0"/>
            <a:r>
              <a:rPr lang="cs-CZ" dirty="0"/>
              <a:t>v</a:t>
            </a:r>
            <a:r>
              <a:rPr lang="cs-CZ" dirty="0" smtClean="0"/>
              <a:t>znikne přeložením </a:t>
            </a:r>
            <a:r>
              <a:rPr lang="cs-CZ" dirty="0"/>
              <a:t>spodního tónu sextakordu o oktávu výš </a:t>
            </a:r>
            <a:r>
              <a:rPr lang="cs-CZ" dirty="0" smtClean="0"/>
              <a:t>(g </a:t>
            </a:r>
            <a:r>
              <a:rPr lang="cs-CZ" dirty="0"/>
              <a:t>c </a:t>
            </a:r>
            <a:r>
              <a:rPr lang="cs-CZ" dirty="0" smtClean="0"/>
              <a:t>e)</a:t>
            </a:r>
          </a:p>
          <a:p>
            <a:pPr lvl="0"/>
            <a:r>
              <a:rPr lang="cs-CZ" dirty="0" smtClean="0"/>
              <a:t>1. a 2. </a:t>
            </a:r>
            <a:r>
              <a:rPr lang="cs-CZ" dirty="0"/>
              <a:t>tón je interval </a:t>
            </a:r>
            <a:r>
              <a:rPr lang="cs-CZ" dirty="0" smtClean="0"/>
              <a:t>kvarty, 1. </a:t>
            </a:r>
            <a:r>
              <a:rPr lang="cs-CZ" dirty="0"/>
              <a:t>a </a:t>
            </a:r>
            <a:r>
              <a:rPr lang="cs-CZ" dirty="0" smtClean="0"/>
              <a:t>3. </a:t>
            </a:r>
            <a:r>
              <a:rPr lang="cs-CZ" dirty="0"/>
              <a:t>tón je interval sexty </a:t>
            </a:r>
            <a:r>
              <a:rPr lang="cs-CZ" dirty="0" smtClean="0"/>
              <a:t>→ kvartsextakord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 smtClean="0"/>
              <a:t>						sexta (g – e)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      e g c		          g c e	kvarta (g – c)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97" y="4609403"/>
            <a:ext cx="7135221" cy="1066949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V="1">
            <a:off x="2339752" y="4926853"/>
            <a:ext cx="2376264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5220072" y="4365105"/>
            <a:ext cx="648072" cy="9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5220072" y="4365104"/>
            <a:ext cx="648072" cy="496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5292080" y="5142877"/>
            <a:ext cx="720080" cy="662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5220072" y="5358901"/>
            <a:ext cx="792088" cy="446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2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Kvintakord a obraty - souhrn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8003233" cy="4873752"/>
          </a:xfrm>
        </p:spPr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vintakord je akord postavený na </a:t>
            </a:r>
            <a:r>
              <a:rPr lang="cs-CZ" b="1" dirty="0" smtClean="0"/>
              <a:t>1., 3. a 5. stupni </a:t>
            </a:r>
            <a:r>
              <a:rPr lang="cs-CZ" dirty="0" smtClean="0"/>
              <a:t>ve stupnici</a:t>
            </a:r>
          </a:p>
          <a:p>
            <a:r>
              <a:rPr lang="cs-CZ" dirty="0" smtClean="0"/>
              <a:t>obrat kvintakordu vznikne </a:t>
            </a:r>
            <a:r>
              <a:rPr lang="cs-CZ" b="1" dirty="0" smtClean="0"/>
              <a:t>převedením</a:t>
            </a:r>
            <a:r>
              <a:rPr lang="cs-CZ" dirty="0" smtClean="0"/>
              <a:t> základního tónu </a:t>
            </a:r>
            <a:r>
              <a:rPr lang="cs-CZ" b="1" dirty="0" smtClean="0"/>
              <a:t>o oktávu výš</a:t>
            </a:r>
          </a:p>
          <a:p>
            <a:pPr marL="0" indent="0">
              <a:buNone/>
            </a:pPr>
            <a:r>
              <a:rPr lang="cs-CZ" dirty="0" smtClean="0"/>
              <a:t>C dur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 e g		e g c		g c e		c e g	</a:t>
            </a:r>
          </a:p>
          <a:p>
            <a:pPr marL="0" indent="0">
              <a:buNone/>
            </a:pPr>
            <a:r>
              <a:rPr lang="cs-CZ" sz="2000" dirty="0" smtClean="0"/>
              <a:t>        </a:t>
            </a:r>
            <a:r>
              <a:rPr lang="cs-CZ" sz="2100" dirty="0" smtClean="0"/>
              <a:t>kvintakord       sextakord</a:t>
            </a:r>
            <a:r>
              <a:rPr lang="cs-CZ" sz="2100" dirty="0"/>
              <a:t> </a:t>
            </a:r>
            <a:r>
              <a:rPr lang="cs-CZ" sz="2100" dirty="0" smtClean="0"/>
              <a:t>      kvartsextakord	kvintakord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09" y="3665826"/>
            <a:ext cx="8136905" cy="834555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V="1">
            <a:off x="1331640" y="4044260"/>
            <a:ext cx="1397705" cy="3172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3203848" y="3942780"/>
            <a:ext cx="1188132" cy="28064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4945182" y="3857404"/>
            <a:ext cx="1368152" cy="3454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73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Kvintakordy v dur stupnicích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G dur – g h d	h d g		d g 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 dur – d fis a	fis a d		   a d fis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 dur – a cis d	cis d a		   d a cis</a:t>
            </a:r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7135221" cy="943107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04" y="3775850"/>
            <a:ext cx="7116169" cy="790685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04" y="5445224"/>
            <a:ext cx="6992326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6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urové stupnice s křížky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Durové stupnice s křížky</Template>
  <TotalTime>151</TotalTime>
  <Words>323</Words>
  <Application>Microsoft Office PowerPoint</Application>
  <PresentationFormat>Předvádění na obrazovce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Durové stupnice s křížky</vt:lpstr>
      <vt:lpstr>Prezentace aplikace PowerPoint</vt:lpstr>
      <vt:lpstr>Kvintakord a obraty</vt:lpstr>
      <vt:lpstr>Akord </vt:lpstr>
      <vt:lpstr>KVINTAKORD</vt:lpstr>
      <vt:lpstr>Durový kvintakord</vt:lpstr>
      <vt:lpstr>Obraty</vt:lpstr>
      <vt:lpstr>Prezentace aplikace PowerPoint</vt:lpstr>
      <vt:lpstr>Kvintakord a obraty - souhrn</vt:lpstr>
      <vt:lpstr>Kvintakordy v dur stupnicích</vt:lpstr>
      <vt:lpstr>Prezentace aplikace PowerPoint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Tichá</dc:creator>
  <cp:lastModifiedBy>hanakova</cp:lastModifiedBy>
  <cp:revision>23</cp:revision>
  <dcterms:created xsi:type="dcterms:W3CDTF">2013-11-12T19:55:06Z</dcterms:created>
  <dcterms:modified xsi:type="dcterms:W3CDTF">2014-05-07T14:22:39Z</dcterms:modified>
</cp:coreProperties>
</file>