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4" r:id="rId2"/>
    <p:sldId id="285" r:id="rId3"/>
    <p:sldId id="286" r:id="rId4"/>
    <p:sldId id="282" r:id="rId5"/>
    <p:sldId id="267" r:id="rId6"/>
    <p:sldId id="265" r:id="rId7"/>
    <p:sldId id="266" r:id="rId8"/>
    <p:sldId id="271" r:id="rId9"/>
    <p:sldId id="27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>
        <p:scale>
          <a:sx n="100" d="100"/>
          <a:sy n="100" d="100"/>
        </p:scale>
        <p:origin x="-294" y="14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139480B-11C3-488E-A0A3-0654F3248080}" type="datetimeFigureOut">
              <a:rPr lang="cs-CZ" smtClean="0"/>
              <a:t>7.5.2014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9D07CCE-D6FC-4006-BBDC-DD3B79F91EE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tmp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Eighth_note.gif?uselang=cs" TargetMode="External"/><Relationship Id="rId7" Type="http://schemas.openxmlformats.org/officeDocument/2006/relationships/hyperlink" Target="http://musescore.com/" TargetMode="External"/><Relationship Id="rId2" Type="http://schemas.openxmlformats.org/officeDocument/2006/relationships/hyperlink" Target="http://commons.wikimedia.org/wiki/File:Quarter_note.gif?uselang=c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mmons.wikimedia.org/wiki/File:Eighth_rest.gif?uselang=cs" TargetMode="External"/><Relationship Id="rId5" Type="http://schemas.openxmlformats.org/officeDocument/2006/relationships/hyperlink" Target="http://commons.wikimedia.org/wiki/File:Quarter_rest.gif?uselang=cs" TargetMode="External"/><Relationship Id="rId4" Type="http://schemas.openxmlformats.org/officeDocument/2006/relationships/hyperlink" Target="http://commons.wikimedia.org/wiki/File:Sixteenth_note.gif?uselang=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919208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Označení způsobu hry, dělení a prodlužování not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výchova,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Hudební nauka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Prezentace s výkladem a vlastním notovým materiálem 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legato</a:t>
                      </a:r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staccato</a:t>
                      </a:r>
                      <a:r>
                        <a:rPr lang="cs-CZ" sz="17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tečka </a:t>
                      </a:r>
                      <a:r>
                        <a:rPr lang="cs-CZ" sz="17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 noty, ligatura, koruna, repetice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Alena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Tichá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13.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11. 2013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60954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Označení různého způsobu </a:t>
            </a:r>
            <a:r>
              <a:rPr lang="cs-CZ" dirty="0" smtClean="0"/>
              <a:t>zpěvu </a:t>
            </a:r>
            <a:r>
              <a:rPr lang="cs-CZ" dirty="0"/>
              <a:t>a </a:t>
            </a:r>
            <a:r>
              <a:rPr lang="cs-CZ" dirty="0" smtClean="0"/>
              <a:t>hry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Dělení a prodlužování </a:t>
            </a:r>
            <a:r>
              <a:rPr lang="cs-CZ" dirty="0" smtClean="0"/>
              <a:t>not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658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Obrázek 2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924958"/>
            <a:ext cx="6954221" cy="85737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1143000"/>
          </a:xfrm>
        </p:spPr>
        <p:txBody>
          <a:bodyPr/>
          <a:lstStyle/>
          <a:p>
            <a:r>
              <a:rPr lang="cs-CZ" dirty="0" smtClean="0"/>
              <a:t>Označení různého způsobu zpěvu a hry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87208" cy="487375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</a:t>
            </a:r>
            <a:r>
              <a:rPr lang="cs-CZ" dirty="0" smtClean="0"/>
              <a:t>egato</a:t>
            </a:r>
          </a:p>
          <a:p>
            <a:pPr lvl="1"/>
            <a:r>
              <a:rPr lang="cs-CZ" dirty="0" smtClean="0"/>
              <a:t>vázaně</a:t>
            </a:r>
            <a:r>
              <a:rPr lang="cs-CZ" dirty="0"/>
              <a:t>, značí se obloučkem spojujícím noty různé výšky</a:t>
            </a:r>
          </a:p>
          <a:p>
            <a:r>
              <a:rPr lang="cs-CZ" dirty="0"/>
              <a:t>s</a:t>
            </a:r>
            <a:r>
              <a:rPr lang="cs-CZ" dirty="0" smtClean="0"/>
              <a:t>taccato </a:t>
            </a:r>
          </a:p>
          <a:p>
            <a:pPr lvl="1"/>
            <a:r>
              <a:rPr lang="cs-CZ" dirty="0" smtClean="0"/>
              <a:t>krátce</a:t>
            </a:r>
            <a:r>
              <a:rPr lang="cs-CZ" dirty="0"/>
              <a:t>, </a:t>
            </a:r>
            <a:r>
              <a:rPr lang="cs-CZ" dirty="0" err="1"/>
              <a:t>oddělovaně</a:t>
            </a:r>
            <a:r>
              <a:rPr lang="cs-CZ" dirty="0"/>
              <a:t>, značí se tečkou nad nebo pod </a:t>
            </a:r>
            <a:r>
              <a:rPr lang="cs-CZ" dirty="0" smtClean="0"/>
              <a:t>notou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ortamento</a:t>
            </a:r>
          </a:p>
          <a:p>
            <a:pPr lvl="1"/>
            <a:r>
              <a:rPr lang="cs-CZ" dirty="0" smtClean="0"/>
              <a:t>střed </a:t>
            </a:r>
            <a:r>
              <a:rPr lang="cs-CZ" dirty="0"/>
              <a:t>mezi legatem a </a:t>
            </a:r>
            <a:r>
              <a:rPr lang="cs-CZ" dirty="0" smtClean="0"/>
              <a:t>staccatem</a:t>
            </a:r>
          </a:p>
          <a:p>
            <a:pPr lvl="1"/>
            <a:r>
              <a:rPr lang="cs-CZ" dirty="0" smtClean="0"/>
              <a:t>označení </a:t>
            </a:r>
            <a:r>
              <a:rPr lang="cs-CZ" dirty="0"/>
              <a:t>– vodorovné čárky nebo tečky </a:t>
            </a:r>
            <a:r>
              <a:rPr lang="cs-CZ" dirty="0" smtClean="0"/>
              <a:t>pod obloučkem</a:t>
            </a:r>
          </a:p>
          <a:p>
            <a:pPr lvl="1"/>
            <a:endParaRPr lang="cs-CZ" dirty="0" smtClean="0"/>
          </a:p>
          <a:p>
            <a:pPr marL="2103120" lvl="7" indent="0">
              <a:buNone/>
            </a:pPr>
            <a:r>
              <a:rPr lang="cs-CZ" sz="1800" cap="none" dirty="0" smtClean="0"/>
              <a:t>důraz		  	odsazení	</a:t>
            </a:r>
            <a:r>
              <a:rPr lang="cs-CZ" sz="1800" cap="none" dirty="0"/>
              <a:t> </a:t>
            </a:r>
            <a:r>
              <a:rPr lang="cs-CZ" sz="1800" cap="none" dirty="0" smtClean="0"/>
              <a:t>      portamento</a:t>
            </a:r>
          </a:p>
          <a:p>
            <a:pPr lvl="7"/>
            <a:endParaRPr lang="cs-CZ" dirty="0"/>
          </a:p>
          <a:p>
            <a:pPr lvl="7"/>
            <a:endParaRPr lang="cs-CZ" dirty="0" smtClean="0"/>
          </a:p>
          <a:p>
            <a:pPr lvl="7"/>
            <a:endParaRPr lang="cs-CZ" dirty="0"/>
          </a:p>
          <a:p>
            <a:pPr lvl="7"/>
            <a:endParaRPr lang="cs-CZ" dirty="0" smtClean="0"/>
          </a:p>
          <a:p>
            <a:pPr marL="2103120" lvl="7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		</a:t>
            </a:r>
          </a:p>
          <a:p>
            <a:pPr marL="0" indent="0">
              <a:buNone/>
            </a:pPr>
            <a:r>
              <a:rPr lang="cs-CZ" sz="2000" dirty="0"/>
              <a:t>	</a:t>
            </a:r>
            <a:r>
              <a:rPr lang="cs-CZ" sz="2000" dirty="0" smtClean="0"/>
              <a:t>	</a:t>
            </a:r>
            <a:r>
              <a:rPr lang="cs-CZ" sz="1800" dirty="0" smtClean="0"/>
              <a:t>legato			staccato</a:t>
            </a:r>
            <a:endParaRPr lang="cs-CZ" sz="1800" dirty="0"/>
          </a:p>
        </p:txBody>
      </p:sp>
      <p:cxnSp>
        <p:nvCxnSpPr>
          <p:cNvPr id="6" name="Přímá spojnice 5"/>
          <p:cNvCxnSpPr/>
          <p:nvPr/>
        </p:nvCxnSpPr>
        <p:spPr>
          <a:xfrm>
            <a:off x="1979712" y="5661248"/>
            <a:ext cx="648072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 flipH="1">
            <a:off x="2627784" y="5661248"/>
            <a:ext cx="936104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4932040" y="5589240"/>
            <a:ext cx="360040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5292080" y="5661248"/>
            <a:ext cx="432048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 flipV="1">
            <a:off x="6444208" y="4725144"/>
            <a:ext cx="360040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 flipH="1" flipV="1">
            <a:off x="6804248" y="4725144"/>
            <a:ext cx="504056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ál 16"/>
          <p:cNvSpPr/>
          <p:nvPr/>
        </p:nvSpPr>
        <p:spPr>
          <a:xfrm>
            <a:off x="2483768" y="4905164"/>
            <a:ext cx="216024" cy="32403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5076056" y="5027916"/>
            <a:ext cx="216024" cy="324036"/>
          </a:xfrm>
          <a:prstGeom prst="ellipse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2627784" y="4581128"/>
            <a:ext cx="21602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21"/>
          <p:cNvCxnSpPr/>
          <p:nvPr/>
        </p:nvCxnSpPr>
        <p:spPr>
          <a:xfrm flipV="1">
            <a:off x="5256076" y="4612661"/>
            <a:ext cx="252028" cy="3027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697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ravidelný způsob dělení – na dvě</a:t>
            </a:r>
          </a:p>
          <a:p>
            <a:r>
              <a:rPr lang="cs-CZ" dirty="0" smtClean="0"/>
              <a:t>trojité dělení – na tři stejné díly – triola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n</a:t>
            </a:r>
            <a:r>
              <a:rPr lang="cs-CZ" dirty="0" smtClean="0"/>
              <a:t>epravidelné dělení - kvartola (4 </a:t>
            </a:r>
            <a:r>
              <a:rPr lang="cs-CZ" dirty="0"/>
              <a:t>stejné </a:t>
            </a:r>
            <a:r>
              <a:rPr lang="cs-CZ" dirty="0" smtClean="0"/>
              <a:t>délky), </a:t>
            </a:r>
            <a:r>
              <a:rPr lang="cs-CZ" dirty="0"/>
              <a:t>kvintola (</a:t>
            </a:r>
            <a:r>
              <a:rPr lang="cs-CZ" dirty="0" smtClean="0"/>
              <a:t>5), sextola (6), septola (7), </a:t>
            </a:r>
            <a:r>
              <a:rPr lang="cs-CZ" dirty="0" err="1" smtClean="0"/>
              <a:t>oktola</a:t>
            </a:r>
            <a:r>
              <a:rPr lang="cs-CZ" dirty="0" smtClean="0"/>
              <a:t> (8)</a:t>
            </a:r>
          </a:p>
          <a:p>
            <a:pPr lvl="1"/>
            <a:r>
              <a:rPr lang="cs-CZ" dirty="0" smtClean="0"/>
              <a:t>označují </a:t>
            </a:r>
            <a:r>
              <a:rPr lang="cs-CZ" dirty="0"/>
              <a:t>se číslem nad trámcem nebo nad svorkou</a:t>
            </a:r>
          </a:p>
          <a:p>
            <a:pPr lvl="1"/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027748"/>
            <a:ext cx="8321121" cy="828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16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Prodlužování not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199" y="1600200"/>
            <a:ext cx="8219257" cy="4873752"/>
          </a:xfrm>
        </p:spPr>
        <p:txBody>
          <a:bodyPr/>
          <a:lstStyle/>
          <a:p>
            <a:r>
              <a:rPr lang="cs-CZ" dirty="0" smtClean="0"/>
              <a:t>Tečkou</a:t>
            </a:r>
          </a:p>
          <a:p>
            <a:pPr lvl="1"/>
            <a:r>
              <a:rPr lang="cs-CZ" dirty="0" smtClean="0"/>
              <a:t>píše se vpravo u noty        · =	+  	</a:t>
            </a:r>
            <a:r>
              <a:rPr lang="cs-CZ" sz="1600" dirty="0" smtClean="0"/>
              <a:t>(obr. 1, obr. 2)</a:t>
            </a:r>
          </a:p>
          <a:p>
            <a:pPr lvl="1"/>
            <a:r>
              <a:rPr lang="cs-CZ" dirty="0" smtClean="0"/>
              <a:t>prodlužuje notu o polovinu její hodnoty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dvě tečky – polovina + čtvrtina	  · · =     +      +      </a:t>
            </a:r>
            <a:r>
              <a:rPr lang="cs-CZ" sz="1600" dirty="0" smtClean="0"/>
              <a:t>(obr. 1, 2, 3)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můžeme prodloužit i pomlku tečkou 	· =      +    </a:t>
            </a:r>
            <a:r>
              <a:rPr lang="cs-CZ" sz="1600" dirty="0" smtClean="0"/>
              <a:t>(obr. </a:t>
            </a:r>
            <a:r>
              <a:rPr lang="cs-CZ" sz="1600" smtClean="0"/>
              <a:t>4, 5)</a:t>
            </a:r>
            <a:endParaRPr lang="cs-CZ" sz="1600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1251" y="1844824"/>
            <a:ext cx="285750" cy="59055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996952"/>
            <a:ext cx="285750" cy="59055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173" y="1863793"/>
            <a:ext cx="285750" cy="59055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145" y="2996952"/>
            <a:ext cx="285750" cy="590550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863793"/>
            <a:ext cx="285750" cy="59055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310" y="2996952"/>
            <a:ext cx="285750" cy="5905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996952"/>
            <a:ext cx="285750" cy="59055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2713" y="3933056"/>
            <a:ext cx="285750" cy="590550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892" y="3933056"/>
            <a:ext cx="285750" cy="590550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3946382"/>
            <a:ext cx="285750" cy="590550"/>
          </a:xfrm>
          <a:prstGeom prst="rect">
            <a:avLst/>
          </a:prstGeom>
        </p:spPr>
      </p:pic>
      <p:pic>
        <p:nvPicPr>
          <p:cNvPr id="14" name="Obrázek 13" descr="Výřez obrazovky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97" y="4725144"/>
            <a:ext cx="8210808" cy="78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97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Ligaturou</a:t>
            </a:r>
          </a:p>
          <a:p>
            <a:pPr marL="0" indent="0">
              <a:buNone/>
            </a:pPr>
            <a:endParaRPr lang="cs-CZ" dirty="0" smtClean="0"/>
          </a:p>
          <a:p>
            <a:pPr lvl="1"/>
            <a:r>
              <a:rPr lang="cs-CZ" dirty="0"/>
              <a:t>s</a:t>
            </a:r>
            <a:r>
              <a:rPr lang="cs-CZ" dirty="0" smtClean="0"/>
              <a:t>pojení 2 nebo více not stejné výšky obloučkem</a:t>
            </a:r>
          </a:p>
          <a:p>
            <a:pPr lvl="1"/>
            <a:r>
              <a:rPr lang="cs-CZ" dirty="0" smtClean="0"/>
              <a:t>může spojovat noty libovolných hodnot</a:t>
            </a:r>
          </a:p>
          <a:p>
            <a:pPr lvl="1"/>
            <a:r>
              <a:rPr lang="cs-CZ" dirty="0"/>
              <a:t>u</a:t>
            </a:r>
            <a:r>
              <a:rPr lang="cs-CZ" dirty="0" smtClean="0"/>
              <a:t>platňuje se zejm. při prodloužení přes taktové čáry</a:t>
            </a:r>
          </a:p>
          <a:p>
            <a:endParaRPr lang="cs-CZ" dirty="0" smtClean="0"/>
          </a:p>
        </p:txBody>
      </p:sp>
      <p:pic>
        <p:nvPicPr>
          <p:cNvPr id="15" name="Obrázek 1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90" y="3967295"/>
            <a:ext cx="8063966" cy="758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2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Korunou</a:t>
            </a:r>
          </a:p>
          <a:p>
            <a:pPr lvl="1"/>
            <a:r>
              <a:rPr lang="cs-CZ" dirty="0"/>
              <a:t>píše se nad nebo pod notou nebo pomlkou </a:t>
            </a:r>
            <a:endParaRPr lang="cs-CZ" dirty="0" smtClean="0"/>
          </a:p>
          <a:p>
            <a:pPr lvl="1"/>
            <a:r>
              <a:rPr lang="cs-CZ" dirty="0"/>
              <a:t>v</a:t>
            </a:r>
            <a:r>
              <a:rPr lang="cs-CZ" dirty="0" smtClean="0"/>
              <a:t>ětšinou se píše na konci části skladeb nebo na konci skladby</a:t>
            </a:r>
            <a:endParaRPr lang="cs-CZ" dirty="0"/>
          </a:p>
          <a:p>
            <a:pPr lvl="1"/>
            <a:r>
              <a:rPr lang="cs-CZ" dirty="0"/>
              <a:t>délku prodloužení určuje interpret dle svého </a:t>
            </a:r>
            <a:r>
              <a:rPr lang="cs-CZ" dirty="0" smtClean="0"/>
              <a:t>cítění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905" y="3964720"/>
            <a:ext cx="8208912" cy="83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46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cs-CZ" dirty="0" smtClean="0"/>
              <a:t>Repetice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715200" cy="5133184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</a:t>
            </a:r>
            <a:r>
              <a:rPr lang="cs-CZ" dirty="0" smtClean="0"/>
              <a:t>značuje opakování úseku mezi dvěma repeticemi</a:t>
            </a:r>
          </a:p>
          <a:p>
            <a:r>
              <a:rPr lang="cs-CZ" dirty="0"/>
              <a:t>z</a:t>
            </a:r>
            <a:r>
              <a:rPr lang="cs-CZ" dirty="0" smtClean="0"/>
              <a:t>načí se dvojitou taktovou čárou </a:t>
            </a:r>
            <a:r>
              <a:rPr lang="cs-CZ" dirty="0"/>
              <a:t>s dvojtečkou 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pokud má opakovaná část jiný závěr, užívá se označení 1.prima volta, 2. sekunda volta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pokud je na konci značka Da capo al Fine, opakuje se skladba zpravidla od začátku až po značku Fine</a:t>
            </a:r>
            <a:endParaRPr lang="cs-CZ" dirty="0"/>
          </a:p>
        </p:txBody>
      </p:sp>
      <p:pic>
        <p:nvPicPr>
          <p:cNvPr id="5" name="Obrázek 4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28" y="2348880"/>
            <a:ext cx="7992888" cy="824233"/>
          </a:xfrm>
          <a:prstGeom prst="rect">
            <a:avLst/>
          </a:prstGeom>
        </p:spPr>
      </p:pic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828" y="4317900"/>
            <a:ext cx="7992888" cy="877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2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dirty="0" smtClean="0"/>
              <a:t>Zdroje a obrazový materiál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75240" cy="5400600"/>
          </a:xfrm>
        </p:spPr>
        <p:txBody>
          <a:bodyPr>
            <a:noAutofit/>
          </a:bodyPr>
          <a:lstStyle/>
          <a:p>
            <a:r>
              <a:rPr lang="cs-CZ" sz="1400" dirty="0" smtClean="0"/>
              <a:t>ZENKL, Luděk. </a:t>
            </a:r>
            <a:r>
              <a:rPr lang="cs-CZ" sz="1400" dirty="0" smtClean="0"/>
              <a:t> </a:t>
            </a:r>
            <a:r>
              <a:rPr lang="cs-CZ" sz="1400" i="1" dirty="0" smtClean="0"/>
              <a:t>ABC </a:t>
            </a:r>
            <a:r>
              <a:rPr lang="cs-CZ" sz="1400" i="1" dirty="0" smtClean="0"/>
              <a:t>hudební nauky</a:t>
            </a:r>
            <a:r>
              <a:rPr lang="cs-CZ" sz="1400" dirty="0" smtClean="0"/>
              <a:t>. 6. vyd. Praha: </a:t>
            </a:r>
            <a:r>
              <a:rPr lang="cs-CZ" sz="1400" dirty="0" err="1" smtClean="0"/>
              <a:t>Editio</a:t>
            </a:r>
            <a:r>
              <a:rPr lang="cs-CZ" sz="1400" dirty="0" smtClean="0"/>
              <a:t> Supraphon, 1991, 197 s. ABC (</a:t>
            </a:r>
            <a:r>
              <a:rPr lang="cs-CZ" sz="1400" dirty="0" err="1" smtClean="0"/>
              <a:t>Editio</a:t>
            </a:r>
            <a:r>
              <a:rPr lang="cs-CZ" sz="1400" dirty="0" smtClean="0"/>
              <a:t> Supraphon). ISBN 80-705-8284-7.</a:t>
            </a:r>
          </a:p>
          <a:p>
            <a:endParaRPr lang="cs-CZ" sz="1400" dirty="0" smtClean="0"/>
          </a:p>
          <a:p>
            <a:r>
              <a:rPr lang="cs-CZ" sz="1400" dirty="0" smtClean="0"/>
              <a:t>Obr. 1: nota čtvrťová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u="sng" dirty="0" smtClean="0">
                <a:hlinkClick r:id="rId2"/>
              </a:rPr>
              <a:t>http://commons.wikimedia.org/wiki/File:Quarter_note.gif?uselang=cs</a:t>
            </a:r>
            <a:endParaRPr lang="cs-CZ" sz="1400" dirty="0" smtClean="0"/>
          </a:p>
          <a:p>
            <a:r>
              <a:rPr lang="cs-CZ" sz="1400" dirty="0" smtClean="0"/>
              <a:t>Obr. 2: nota osminová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 smtClean="0"/>
              <a:t>&lt;</a:t>
            </a:r>
            <a:r>
              <a:rPr lang="cs-CZ" sz="1400" u="sng" dirty="0" smtClean="0">
                <a:hlinkClick r:id="rId3"/>
              </a:rPr>
              <a:t>http://commons.wikimedia.org/wiki/</a:t>
            </a:r>
            <a:r>
              <a:rPr lang="cs-CZ" sz="1400" u="sng" dirty="0" err="1" smtClean="0">
                <a:hlinkClick r:id="rId3"/>
              </a:rPr>
              <a:t>File:Eighth_note.gif?uselang</a:t>
            </a:r>
            <a:r>
              <a:rPr lang="cs-CZ" sz="1400" u="sng" dirty="0" smtClean="0">
                <a:hlinkClick r:id="rId3"/>
              </a:rPr>
              <a:t>=</a:t>
            </a:r>
            <a:r>
              <a:rPr lang="cs-CZ" sz="1400" u="sng" dirty="0" err="1" smtClean="0">
                <a:hlinkClick r:id="rId3"/>
              </a:rPr>
              <a:t>cs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Obr. 3: nota šestnáctinová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 smtClean="0"/>
              <a:t>&lt;</a:t>
            </a:r>
            <a:r>
              <a:rPr lang="cs-CZ" sz="1400" u="sng" dirty="0" smtClean="0">
                <a:hlinkClick r:id="rId4"/>
              </a:rPr>
              <a:t>http://commons.wikimedia.org/wiki/</a:t>
            </a:r>
            <a:r>
              <a:rPr lang="cs-CZ" sz="1400" u="sng" dirty="0" err="1" smtClean="0">
                <a:hlinkClick r:id="rId4"/>
              </a:rPr>
              <a:t>File:Sixteenth_note.gif?uselang</a:t>
            </a:r>
            <a:r>
              <a:rPr lang="cs-CZ" sz="1400" u="sng" dirty="0" smtClean="0">
                <a:hlinkClick r:id="rId4"/>
              </a:rPr>
              <a:t>=</a:t>
            </a:r>
            <a:r>
              <a:rPr lang="cs-CZ" sz="1400" u="sng" dirty="0" err="1" smtClean="0">
                <a:hlinkClick r:id="rId4"/>
              </a:rPr>
              <a:t>cs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Obr. 4: pomlka čtvrťová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 smtClean="0"/>
              <a:t>&lt;</a:t>
            </a:r>
            <a:r>
              <a:rPr lang="cs-CZ" sz="1400" u="sng" dirty="0" smtClean="0">
                <a:hlinkClick r:id="rId5"/>
              </a:rPr>
              <a:t>http://commons.wikimedia.org/wiki/</a:t>
            </a:r>
            <a:r>
              <a:rPr lang="cs-CZ" sz="1400" u="sng" dirty="0" err="1" smtClean="0">
                <a:hlinkClick r:id="rId5"/>
              </a:rPr>
              <a:t>File:Quarter_rest.gif?uselang</a:t>
            </a:r>
            <a:r>
              <a:rPr lang="cs-CZ" sz="1400" u="sng" dirty="0" smtClean="0">
                <a:hlinkClick r:id="rId5"/>
              </a:rPr>
              <a:t>=</a:t>
            </a:r>
            <a:r>
              <a:rPr lang="cs-CZ" sz="1400" u="sng" dirty="0" err="1" smtClean="0">
                <a:hlinkClick r:id="rId5"/>
              </a:rPr>
              <a:t>cs</a:t>
            </a:r>
            <a:r>
              <a:rPr lang="cs-CZ" sz="1400" dirty="0" smtClean="0"/>
              <a:t>&gt;</a:t>
            </a:r>
          </a:p>
          <a:p>
            <a:r>
              <a:rPr lang="cs-CZ" sz="1400" dirty="0" smtClean="0"/>
              <a:t>Obr. 5: pomlka osminová [cit. 2013-09-08]. Dostupný pod licencí Public </a:t>
            </a:r>
            <a:r>
              <a:rPr lang="cs-CZ" sz="1400" dirty="0" err="1" smtClean="0"/>
              <a:t>domain</a:t>
            </a:r>
            <a:r>
              <a:rPr lang="cs-CZ" sz="1400" dirty="0" smtClean="0"/>
              <a:t> na WWW: </a:t>
            </a:r>
          </a:p>
          <a:p>
            <a:r>
              <a:rPr lang="cs-CZ" sz="1400" dirty="0"/>
              <a:t>&lt; </a:t>
            </a:r>
            <a:r>
              <a:rPr lang="cs-CZ" sz="1400" u="sng" dirty="0" smtClean="0">
                <a:hlinkClick r:id="rId6"/>
              </a:rPr>
              <a:t>http://commons.wikimedia.org/wiki/</a:t>
            </a:r>
            <a:r>
              <a:rPr lang="cs-CZ" sz="1400" u="sng" dirty="0" err="1" smtClean="0">
                <a:hlinkClick r:id="rId6"/>
              </a:rPr>
              <a:t>File:Eighth_rest.gif?uselang</a:t>
            </a:r>
            <a:r>
              <a:rPr lang="cs-CZ" sz="1400" u="sng" dirty="0" smtClean="0">
                <a:hlinkClick r:id="rId6"/>
              </a:rPr>
              <a:t>=</a:t>
            </a:r>
            <a:r>
              <a:rPr lang="cs-CZ" sz="1400" u="sng" dirty="0" err="1" smtClean="0">
                <a:hlinkClick r:id="rId6"/>
              </a:rPr>
              <a:t>cs</a:t>
            </a:r>
            <a:r>
              <a:rPr lang="cs-CZ" sz="1400" dirty="0"/>
              <a:t>&gt;</a:t>
            </a:r>
          </a:p>
          <a:p>
            <a:endParaRPr lang="cs-CZ" sz="1400" dirty="0" smtClean="0"/>
          </a:p>
          <a:p>
            <a:r>
              <a:rPr lang="cs-CZ" sz="1400" dirty="0" smtClean="0"/>
              <a:t>Notové zápisy jsou vlastním dílem autora. Jsou provedeny pomocí freeware programu </a:t>
            </a:r>
            <a:r>
              <a:rPr lang="cs-CZ" sz="1400" dirty="0" err="1" smtClean="0"/>
              <a:t>MuseScore</a:t>
            </a:r>
            <a:r>
              <a:rPr lang="cs-CZ" sz="1400" dirty="0" smtClean="0"/>
              <a:t>. Dostupný </a:t>
            </a:r>
            <a:r>
              <a:rPr lang="cs-CZ" sz="1400" dirty="0" smtClean="0"/>
              <a:t>na </a:t>
            </a:r>
            <a:r>
              <a:rPr lang="cs-CZ" sz="1400" dirty="0" smtClean="0"/>
              <a:t>www:</a:t>
            </a:r>
          </a:p>
          <a:p>
            <a:r>
              <a:rPr lang="cs-CZ" sz="1400" dirty="0"/>
              <a:t>&lt; </a:t>
            </a:r>
            <a:r>
              <a:rPr lang="cs-CZ" sz="1400" dirty="0">
                <a:hlinkClick r:id="rId7"/>
              </a:rPr>
              <a:t>http://musescore.com</a:t>
            </a:r>
            <a:r>
              <a:rPr lang="cs-CZ" sz="1400" dirty="0" smtClean="0">
                <a:hlinkClick r:id="rId7"/>
              </a:rPr>
              <a:t>/</a:t>
            </a:r>
            <a:r>
              <a:rPr lang="cs-CZ" sz="1400" dirty="0" smtClean="0"/>
              <a:t>&gt;</a:t>
            </a:r>
          </a:p>
          <a:p>
            <a:endParaRPr lang="cs-CZ" sz="1400" dirty="0" smtClean="0"/>
          </a:p>
        </p:txBody>
      </p:sp>
    </p:spTree>
    <p:extLst>
      <p:ext uri="{BB962C8B-B14F-4D97-AF65-F5344CB8AC3E}">
        <p14:creationId xmlns:p14="http://schemas.microsoft.com/office/powerpoint/2010/main" val="99474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otopi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notopis</Template>
  <TotalTime>72</TotalTime>
  <Words>461</Words>
  <Application>Microsoft Office PowerPoint</Application>
  <PresentationFormat>Předvádění na obrazovce (4:3)</PresentationFormat>
  <Paragraphs>89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notopis</vt:lpstr>
      <vt:lpstr>Prezentace aplikace PowerPoint</vt:lpstr>
      <vt:lpstr>Označení různého způsobu zpěvu a hry  Dělení a prodlužování not</vt:lpstr>
      <vt:lpstr>Označení různého způsobu zpěvu a hry</vt:lpstr>
      <vt:lpstr>Dělení not</vt:lpstr>
      <vt:lpstr>Prodlužování not</vt:lpstr>
      <vt:lpstr>Prezentace aplikace PowerPoint</vt:lpstr>
      <vt:lpstr>Prezentace aplikace PowerPoint</vt:lpstr>
      <vt:lpstr>Repetice</vt:lpstr>
      <vt:lpstr>Zdroje a obrazový materiál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 Tichá</dc:creator>
  <cp:lastModifiedBy>hanakova</cp:lastModifiedBy>
  <cp:revision>11</cp:revision>
  <dcterms:created xsi:type="dcterms:W3CDTF">2013-09-27T10:13:31Z</dcterms:created>
  <dcterms:modified xsi:type="dcterms:W3CDTF">2014-05-07T14:21:48Z</dcterms:modified>
</cp:coreProperties>
</file>