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usescor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333391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Durové stupnice s křížky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durové stupnice, křížek, půltón, na 5. stupni, zvýšený 7. stupeň</a:t>
                      </a:r>
                      <a:endParaRPr lang="cs-CZ" sz="17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23.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10. 2013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083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ZENKL,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Notové zápisy jsou vlastním dílem autora. Jsou provedeny pomocí freeware programu </a:t>
            </a:r>
            <a:r>
              <a:rPr lang="cs-CZ" dirty="0" err="1"/>
              <a:t>MuseScore</a:t>
            </a:r>
            <a:r>
              <a:rPr lang="cs-CZ" dirty="0"/>
              <a:t>. </a:t>
            </a:r>
            <a:r>
              <a:rPr lang="cs-CZ" dirty="0" smtClean="0"/>
              <a:t>Na </a:t>
            </a:r>
            <a:r>
              <a:rPr lang="cs-CZ" dirty="0"/>
              <a:t>www:</a:t>
            </a:r>
          </a:p>
          <a:p>
            <a:pPr marL="0" indent="0">
              <a:buNone/>
            </a:pPr>
            <a:r>
              <a:rPr lang="cs-CZ" dirty="0" smtClean="0"/>
              <a:t>   &lt; </a:t>
            </a:r>
            <a:r>
              <a:rPr lang="cs-CZ" dirty="0">
                <a:hlinkClick r:id="rId2"/>
              </a:rPr>
              <a:t>http://musescore.com/</a:t>
            </a:r>
            <a:r>
              <a:rPr lang="cs-CZ" dirty="0"/>
              <a:t>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Durové stupnice s křížky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Durové stupnice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mají půltón mezi 3. - 4. a 7. - 8. stupněm</a:t>
            </a:r>
          </a:p>
          <a:p>
            <a:r>
              <a:rPr lang="cs-CZ" dirty="0"/>
              <a:t>od mollových stupnic se liší velkou tercií</a:t>
            </a:r>
          </a:p>
          <a:p>
            <a:r>
              <a:rPr lang="cs-CZ" dirty="0"/>
              <a:t>název stupnice zapisujeme </a:t>
            </a:r>
            <a:r>
              <a:rPr lang="cs-CZ" b="1" dirty="0" smtClean="0"/>
              <a:t>velkými</a:t>
            </a:r>
            <a:r>
              <a:rPr lang="cs-CZ" dirty="0" smtClean="0"/>
              <a:t> </a:t>
            </a:r>
            <a:r>
              <a:rPr lang="cs-CZ" dirty="0"/>
              <a:t>písmeny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základní stupnicí je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C dur </a:t>
            </a:r>
            <a:r>
              <a:rPr lang="cs-CZ" dirty="0"/>
              <a:t>(půltóny: e-f a h-c</a:t>
            </a:r>
            <a:r>
              <a:rPr lang="cs-CZ" dirty="0" smtClean="0"/>
              <a:t>),</a:t>
            </a:r>
          </a:p>
          <a:p>
            <a:pPr lvl="1"/>
            <a:r>
              <a:rPr lang="cs-CZ" dirty="0" smtClean="0"/>
              <a:t>nemá žádné předznamenání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1800" dirty="0" smtClean="0"/>
              <a:t>            1.         2.          3.         4.          5.         6.         7.         8.      </a:t>
            </a:r>
            <a:endParaRPr lang="cs-CZ" sz="1800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0" y="4640233"/>
            <a:ext cx="7087590" cy="771633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 flipV="1">
            <a:off x="2915816" y="4293096"/>
            <a:ext cx="360040" cy="347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 flipV="1">
            <a:off x="3275856" y="4293096"/>
            <a:ext cx="432048" cy="347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6084168" y="4293096"/>
            <a:ext cx="288032" cy="347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 flipV="1">
            <a:off x="6372200" y="4293096"/>
            <a:ext cx="432048" cy="347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1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r>
              <a:rPr lang="cs-CZ" dirty="0" smtClean="0"/>
              <a:t>Odvozování durových </a:t>
            </a:r>
            <a:r>
              <a:rPr lang="cs-CZ" smtClean="0"/>
              <a:t>stupnic s křížky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5256584"/>
          </a:xfrm>
        </p:spPr>
        <p:txBody>
          <a:bodyPr/>
          <a:lstStyle/>
          <a:p>
            <a:pPr lvl="0"/>
            <a:r>
              <a:rPr lang="cs-CZ" dirty="0" smtClean="0"/>
              <a:t>novou stupnici stavíme </a:t>
            </a:r>
            <a:r>
              <a:rPr lang="cs-CZ" dirty="0"/>
              <a:t>vždy na 5. </a:t>
            </a:r>
            <a:r>
              <a:rPr lang="cs-CZ" dirty="0" smtClean="0"/>
              <a:t>stupni předešlé stupnice</a:t>
            </a:r>
          </a:p>
          <a:p>
            <a:pPr lvl="1"/>
            <a:r>
              <a:rPr lang="cs-CZ" dirty="0" smtClean="0"/>
              <a:t>Příklad:</a:t>
            </a:r>
          </a:p>
          <a:p>
            <a:pPr marL="365760" lvl="1" indent="0">
              <a:buNone/>
            </a:pPr>
            <a:r>
              <a:rPr lang="cs-CZ" dirty="0" smtClean="0"/>
              <a:t>C dur je bez předznamenání, hledáme stupnici, která má jeden křížek → c d e f </a:t>
            </a:r>
            <a:r>
              <a:rPr lang="cs-CZ" b="1" dirty="0" smtClean="0">
                <a:solidFill>
                  <a:schemeClr val="accent1"/>
                </a:solidFill>
              </a:rPr>
              <a:t>g</a:t>
            </a:r>
            <a:r>
              <a:rPr lang="cs-CZ" dirty="0" smtClean="0"/>
              <a:t> a h c (na 5. stupni C dur začíná stupnice G dur, která má 1 křížek)</a:t>
            </a:r>
          </a:p>
          <a:p>
            <a:r>
              <a:rPr lang="cs-CZ" dirty="0" smtClean="0"/>
              <a:t>aby bylo dodrženo pořadí půltónů (3.-4., 7.- 8.st), v nové stupnici vždy </a:t>
            </a:r>
            <a:r>
              <a:rPr lang="cs-CZ" b="1" dirty="0" smtClean="0">
                <a:solidFill>
                  <a:schemeClr val="accent1"/>
                </a:solidFill>
              </a:rPr>
              <a:t>zvyšujeme 7</a:t>
            </a:r>
            <a:r>
              <a:rPr lang="cs-CZ" b="1" dirty="0">
                <a:solidFill>
                  <a:schemeClr val="accent1"/>
                </a:solidFill>
              </a:rPr>
              <a:t>. </a:t>
            </a:r>
            <a:r>
              <a:rPr lang="cs-CZ" b="1" dirty="0" smtClean="0">
                <a:solidFill>
                  <a:schemeClr val="accent1"/>
                </a:solidFill>
              </a:rPr>
              <a:t>stupeň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Příklad: </a:t>
            </a:r>
          </a:p>
          <a:p>
            <a:pPr marL="365760" lvl="1" indent="0">
              <a:buNone/>
            </a:pPr>
            <a:r>
              <a:rPr lang="cs-CZ" dirty="0" smtClean="0"/>
              <a:t>G dur: g a h c d e </a:t>
            </a:r>
            <a:r>
              <a:rPr lang="cs-CZ" b="1" dirty="0" smtClean="0">
                <a:solidFill>
                  <a:schemeClr val="accent1"/>
                </a:solidFill>
              </a:rPr>
              <a:t>fis</a:t>
            </a:r>
            <a:r>
              <a:rPr lang="cs-CZ" dirty="0" smtClean="0"/>
              <a:t> g</a:t>
            </a:r>
          </a:p>
          <a:p>
            <a:pPr marL="36576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8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Odvozování dur stupnic v praxi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8428121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Předznamenání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předznamenání stupnic a tónin píšeme souhrnně na začátku každého řádku not v pořadí křížků tak, jak jdou za </a:t>
            </a:r>
            <a:r>
              <a:rPr lang="cs-CZ" dirty="0" smtClean="0"/>
              <a:t>sebou</a:t>
            </a:r>
          </a:p>
          <a:p>
            <a:pPr lvl="0"/>
            <a:r>
              <a:rPr lang="cs-CZ" dirty="0" smtClean="0"/>
              <a:t>C dur – bez předznamenání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G dur – 1 křížek (fis)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106197"/>
            <a:ext cx="7030432" cy="762106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41010"/>
            <a:ext cx="7087590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cs-CZ" dirty="0" smtClean="0"/>
              <a:t>D dur – 2 křížky (fis, cis)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 dur – 3 křížky (fis, cis, gis)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 dur – 4 křížky (fis, cis, gis, dis)</a:t>
            </a:r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65" y="1988840"/>
            <a:ext cx="7030432" cy="714475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17032"/>
            <a:ext cx="7030432" cy="819264"/>
          </a:xfrm>
          <a:prstGeom prst="rect">
            <a:avLst/>
          </a:prstGeom>
        </p:spPr>
      </p:pic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92" y="5445224"/>
            <a:ext cx="7011379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84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 dur - 5 křížků </a:t>
            </a:r>
            <a:r>
              <a:rPr lang="cs-CZ" dirty="0"/>
              <a:t>(fis, cis, gis, </a:t>
            </a:r>
            <a:r>
              <a:rPr lang="cs-CZ" dirty="0" smtClean="0"/>
              <a:t>dis, ais)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Fis dur – 6  </a:t>
            </a:r>
            <a:r>
              <a:rPr lang="cs-CZ" dirty="0"/>
              <a:t>křížků (fis, cis, gis, dis, </a:t>
            </a:r>
            <a:r>
              <a:rPr lang="cs-CZ" dirty="0" smtClean="0"/>
              <a:t>ais, eis)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Cis dur - 7 </a:t>
            </a:r>
            <a:r>
              <a:rPr lang="cs-CZ" dirty="0"/>
              <a:t>křížků (fis, cis, gis, dis, </a:t>
            </a:r>
            <a:r>
              <a:rPr lang="cs-CZ" dirty="0" smtClean="0"/>
              <a:t>ais, eis, his)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08" y="2204864"/>
            <a:ext cx="7011379" cy="714475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2" y="5301208"/>
            <a:ext cx="6992326" cy="657317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2" y="3951204"/>
            <a:ext cx="7001853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 smtClean="0"/>
              <a:t>Nezapomeňte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r>
              <a:rPr lang="cs-CZ" dirty="0" smtClean="0"/>
              <a:t>pořadí </a:t>
            </a:r>
            <a:r>
              <a:rPr lang="cs-CZ" dirty="0"/>
              <a:t>křížků ve stupnicích je</a:t>
            </a:r>
            <a:r>
              <a:rPr lang="cs-CZ" dirty="0" smtClean="0"/>
              <a:t>:</a:t>
            </a:r>
          </a:p>
          <a:p>
            <a:pPr lvl="1"/>
            <a:r>
              <a:rPr lang="cs-CZ" b="1" dirty="0">
                <a:solidFill>
                  <a:schemeClr val="accent1"/>
                </a:solidFill>
              </a:rPr>
              <a:t>f</a:t>
            </a:r>
            <a:r>
              <a:rPr lang="cs-CZ" b="1" dirty="0" smtClean="0">
                <a:solidFill>
                  <a:schemeClr val="accent1"/>
                </a:solidFill>
              </a:rPr>
              <a:t>is, cis, gis, dis, ais, eis, his</a:t>
            </a:r>
          </a:p>
          <a:p>
            <a:pPr lvl="0"/>
            <a:r>
              <a:rPr lang="cs-CZ" dirty="0" smtClean="0"/>
              <a:t>pořadí durových stupnic s křížky zachycuje tzv. kvintový kruh (stupnice se staví </a:t>
            </a:r>
            <a:r>
              <a:rPr lang="cs-CZ" b="1" dirty="0" smtClean="0">
                <a:solidFill>
                  <a:schemeClr val="accent1"/>
                </a:solidFill>
              </a:rPr>
              <a:t>na 5. stupni </a:t>
            </a:r>
            <a:r>
              <a:rPr lang="cs-CZ" dirty="0" smtClean="0"/>
              <a:t>–kvinta)</a:t>
            </a:r>
          </a:p>
          <a:p>
            <a:pPr lvl="6"/>
            <a:endParaRPr lang="cs-CZ" dirty="0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212976"/>
            <a:ext cx="2878082" cy="322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431</Words>
  <Application>Microsoft Office PowerPoint</Application>
  <PresentationFormat>Předvádění na obrazovce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Prezentace aplikace PowerPoint</vt:lpstr>
      <vt:lpstr>Durové stupnice s křížky</vt:lpstr>
      <vt:lpstr>Durové stupnice</vt:lpstr>
      <vt:lpstr>Odvozování durových stupnic s křížky</vt:lpstr>
      <vt:lpstr>Odvozování dur stupnic v praxi</vt:lpstr>
      <vt:lpstr>Předznamenání</vt:lpstr>
      <vt:lpstr>Prezentace aplikace PowerPoint</vt:lpstr>
      <vt:lpstr>Prezentace aplikace PowerPoint</vt:lpstr>
      <vt:lpstr>Nezapomeňte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Durové stupnice s křížky</dc:title>
  <dc:creator>Alena Tichá</dc:creator>
  <cp:lastModifiedBy>hanakova</cp:lastModifiedBy>
  <cp:revision>20</cp:revision>
  <dcterms:created xsi:type="dcterms:W3CDTF">2013-09-09T10:48:07Z</dcterms:created>
  <dcterms:modified xsi:type="dcterms:W3CDTF">2014-05-07T14:20:43Z</dcterms:modified>
</cp:coreProperties>
</file>