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56" r:id="rId3"/>
    <p:sldId id="257" r:id="rId4"/>
    <p:sldId id="258" r:id="rId5"/>
    <p:sldId id="262" r:id="rId6"/>
    <p:sldId id="259" r:id="rId7"/>
    <p:sldId id="260" r:id="rId8"/>
    <p:sldId id="261" r:id="rId9"/>
    <p:sldId id="263" r:id="rId10"/>
    <p:sldId id="266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3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D9DBAEF-5FC4-47E1-B123-ED4DA0F28FCC}" type="datetimeFigureOut">
              <a:rPr lang="cs-CZ" smtClean="0"/>
              <a:t>7.5.2014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30191EE-ED7C-41D0-AB08-A7D191E3D60F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DBAEF-5FC4-47E1-B123-ED4DA0F28FCC}" type="datetimeFigureOut">
              <a:rPr lang="cs-CZ" smtClean="0"/>
              <a:t>7.5.2014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191EE-ED7C-41D0-AB08-A7D191E3D60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DBAEF-5FC4-47E1-B123-ED4DA0F28FCC}" type="datetimeFigureOut">
              <a:rPr lang="cs-CZ" smtClean="0"/>
              <a:t>7.5.2014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191EE-ED7C-41D0-AB08-A7D191E3D60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D9DBAEF-5FC4-47E1-B123-ED4DA0F28FCC}" type="datetimeFigureOut">
              <a:rPr lang="cs-CZ" smtClean="0"/>
              <a:t>7.5.2014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30191EE-ED7C-41D0-AB08-A7D191E3D60F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D9DBAEF-5FC4-47E1-B123-ED4DA0F28FCC}" type="datetimeFigureOut">
              <a:rPr lang="cs-CZ" smtClean="0"/>
              <a:t>7.5.2014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30191EE-ED7C-41D0-AB08-A7D191E3D60F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DBAEF-5FC4-47E1-B123-ED4DA0F28FCC}" type="datetimeFigureOut">
              <a:rPr lang="cs-CZ" smtClean="0"/>
              <a:t>7.5.2014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191EE-ED7C-41D0-AB08-A7D191E3D60F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DBAEF-5FC4-47E1-B123-ED4DA0F28FCC}" type="datetimeFigureOut">
              <a:rPr lang="cs-CZ" smtClean="0"/>
              <a:t>7.5.2014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191EE-ED7C-41D0-AB08-A7D191E3D60F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D9DBAEF-5FC4-47E1-B123-ED4DA0F28FCC}" type="datetimeFigureOut">
              <a:rPr lang="cs-CZ" smtClean="0"/>
              <a:t>7.5.2014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30191EE-ED7C-41D0-AB08-A7D191E3D60F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DBAEF-5FC4-47E1-B123-ED4DA0F28FCC}" type="datetimeFigureOut">
              <a:rPr lang="cs-CZ" smtClean="0"/>
              <a:t>7.5.2014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191EE-ED7C-41D0-AB08-A7D191E3D60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D9DBAEF-5FC4-47E1-B123-ED4DA0F28FCC}" type="datetimeFigureOut">
              <a:rPr lang="cs-CZ" smtClean="0"/>
              <a:t>7.5.2014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30191EE-ED7C-41D0-AB08-A7D191E3D60F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D9DBAEF-5FC4-47E1-B123-ED4DA0F28FCC}" type="datetimeFigureOut">
              <a:rPr lang="cs-CZ" smtClean="0"/>
              <a:t>7.5.2014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30191EE-ED7C-41D0-AB08-A7D191E3D60F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D9DBAEF-5FC4-47E1-B123-ED4DA0F28FCC}" type="datetimeFigureOut">
              <a:rPr lang="cs-CZ" smtClean="0"/>
              <a:t>7.5.2014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30191EE-ED7C-41D0-AB08-A7D191E3D60F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musescore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mp"/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tm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tmp"/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tmp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8333391"/>
              </p:ext>
            </p:extLst>
          </p:nvPr>
        </p:nvGraphicFramePr>
        <p:xfrm>
          <a:off x="413284" y="1704114"/>
          <a:ext cx="8280920" cy="49846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Durové stupnice s křížky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Hudební výchova, 1. ročník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Hudební nauka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Prezentace s výkladem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durové stupnice, křížek, půltón, na 5. stupni, zvýšený 7. stupeň</a:t>
                      </a:r>
                      <a:endParaRPr lang="cs-CZ" sz="17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Mgr. Alena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Tichá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23.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10. 2013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8748464" cy="154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408316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ZENKL, Luděk. </a:t>
            </a:r>
            <a:r>
              <a:rPr lang="cs-CZ" i="1" dirty="0"/>
              <a:t>ABC hudební nauky</a:t>
            </a:r>
            <a:r>
              <a:rPr lang="cs-CZ" dirty="0"/>
              <a:t>. 6. vyd. Praha: </a:t>
            </a:r>
            <a:r>
              <a:rPr lang="cs-CZ" dirty="0" err="1"/>
              <a:t>Editio</a:t>
            </a:r>
            <a:r>
              <a:rPr lang="cs-CZ" dirty="0"/>
              <a:t> Supraphon, 1991, 197 s. ABC (</a:t>
            </a:r>
            <a:r>
              <a:rPr lang="cs-CZ" dirty="0" err="1"/>
              <a:t>Editio</a:t>
            </a:r>
            <a:r>
              <a:rPr lang="cs-CZ" dirty="0"/>
              <a:t> Supraphon). ISBN 80-705-8284-7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dirty="0"/>
              <a:t>Notové zápisy jsou vlastním dílem autora. Jsou provedeny pomocí freeware programu </a:t>
            </a:r>
            <a:r>
              <a:rPr lang="cs-CZ" dirty="0" err="1"/>
              <a:t>MuseScore</a:t>
            </a:r>
            <a:r>
              <a:rPr lang="cs-CZ" dirty="0"/>
              <a:t>. </a:t>
            </a:r>
            <a:r>
              <a:rPr lang="cs-CZ" dirty="0" smtClean="0"/>
              <a:t>Na </a:t>
            </a:r>
            <a:r>
              <a:rPr lang="cs-CZ" dirty="0"/>
              <a:t>www:</a:t>
            </a:r>
          </a:p>
          <a:p>
            <a:pPr marL="0" indent="0">
              <a:buNone/>
            </a:pPr>
            <a:r>
              <a:rPr lang="cs-CZ" dirty="0" smtClean="0"/>
              <a:t>   &lt; </a:t>
            </a:r>
            <a:r>
              <a:rPr lang="cs-CZ" dirty="0">
                <a:hlinkClick r:id="rId2"/>
              </a:rPr>
              <a:t>http://musescore.com/</a:t>
            </a:r>
            <a:r>
              <a:rPr lang="cs-CZ" dirty="0"/>
              <a:t>&gt;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5463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Durové stupnice s křížky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605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Durové stupnice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mají půltón mezi 3. - 4. a 7. - 8. stupněm</a:t>
            </a:r>
          </a:p>
          <a:p>
            <a:r>
              <a:rPr lang="cs-CZ" dirty="0"/>
              <a:t>od mollových stupnic se liší velkou tercií</a:t>
            </a:r>
          </a:p>
          <a:p>
            <a:r>
              <a:rPr lang="cs-CZ" dirty="0"/>
              <a:t>název stupnice zapisujeme </a:t>
            </a:r>
            <a:r>
              <a:rPr lang="cs-CZ" b="1" dirty="0" smtClean="0"/>
              <a:t>velkými</a:t>
            </a:r>
            <a:r>
              <a:rPr lang="cs-CZ" dirty="0" smtClean="0"/>
              <a:t> </a:t>
            </a:r>
            <a:r>
              <a:rPr lang="cs-CZ" dirty="0"/>
              <a:t>písmeny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základní stupnicí je 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C dur </a:t>
            </a:r>
            <a:r>
              <a:rPr lang="cs-CZ" dirty="0"/>
              <a:t>(půltóny: e-f a h-c</a:t>
            </a:r>
            <a:r>
              <a:rPr lang="cs-CZ" dirty="0" smtClean="0"/>
              <a:t>),</a:t>
            </a:r>
          </a:p>
          <a:p>
            <a:pPr lvl="1"/>
            <a:r>
              <a:rPr lang="cs-CZ" dirty="0" smtClean="0"/>
              <a:t>nemá žádné předznamenání</a:t>
            </a:r>
            <a:endParaRPr lang="cs-CZ" dirty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r>
              <a:rPr lang="cs-CZ" sz="1800" dirty="0" smtClean="0"/>
              <a:t>            1.         2.          3.         4.          5.         6.         7.         8.      </a:t>
            </a:r>
            <a:endParaRPr lang="cs-CZ" sz="1800" dirty="0"/>
          </a:p>
        </p:txBody>
      </p:sp>
      <p:pic>
        <p:nvPicPr>
          <p:cNvPr id="4" name="Obrázek 3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800" y="4640233"/>
            <a:ext cx="7087590" cy="771633"/>
          </a:xfrm>
          <a:prstGeom prst="rect">
            <a:avLst/>
          </a:prstGeom>
        </p:spPr>
      </p:pic>
      <p:cxnSp>
        <p:nvCxnSpPr>
          <p:cNvPr id="6" name="Přímá spojnice 5"/>
          <p:cNvCxnSpPr/>
          <p:nvPr/>
        </p:nvCxnSpPr>
        <p:spPr>
          <a:xfrm flipV="1">
            <a:off x="2915816" y="4293096"/>
            <a:ext cx="360040" cy="3471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 flipH="1" flipV="1">
            <a:off x="3275856" y="4293096"/>
            <a:ext cx="432048" cy="3471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 flipV="1">
            <a:off x="6084168" y="4293096"/>
            <a:ext cx="288032" cy="3471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 flipH="1" flipV="1">
            <a:off x="6372200" y="4293096"/>
            <a:ext cx="432048" cy="3471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5157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59216" cy="1143000"/>
          </a:xfrm>
        </p:spPr>
        <p:txBody>
          <a:bodyPr/>
          <a:lstStyle/>
          <a:p>
            <a:r>
              <a:rPr lang="cs-CZ" dirty="0" smtClean="0"/>
              <a:t>Odvozování durových </a:t>
            </a:r>
            <a:r>
              <a:rPr lang="cs-CZ" smtClean="0"/>
              <a:t>stupnic s křížky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484784"/>
            <a:ext cx="7467600" cy="5256584"/>
          </a:xfrm>
        </p:spPr>
        <p:txBody>
          <a:bodyPr/>
          <a:lstStyle/>
          <a:p>
            <a:pPr lvl="0"/>
            <a:r>
              <a:rPr lang="cs-CZ" dirty="0" smtClean="0"/>
              <a:t>novou stupnici stavíme </a:t>
            </a:r>
            <a:r>
              <a:rPr lang="cs-CZ" dirty="0"/>
              <a:t>vždy na 5. </a:t>
            </a:r>
            <a:r>
              <a:rPr lang="cs-CZ" dirty="0" smtClean="0"/>
              <a:t>stupni předešlé stupnice</a:t>
            </a:r>
          </a:p>
          <a:p>
            <a:pPr lvl="1"/>
            <a:r>
              <a:rPr lang="cs-CZ" dirty="0" smtClean="0"/>
              <a:t>Příklad:</a:t>
            </a:r>
          </a:p>
          <a:p>
            <a:pPr marL="365760" lvl="1" indent="0">
              <a:buNone/>
            </a:pPr>
            <a:r>
              <a:rPr lang="cs-CZ" dirty="0" smtClean="0"/>
              <a:t>C dur je bez předznamenání, hledáme stupnici, která má jeden křížek → c d e f </a:t>
            </a:r>
            <a:r>
              <a:rPr lang="cs-CZ" b="1" dirty="0" smtClean="0">
                <a:solidFill>
                  <a:schemeClr val="accent1"/>
                </a:solidFill>
              </a:rPr>
              <a:t>g</a:t>
            </a:r>
            <a:r>
              <a:rPr lang="cs-CZ" dirty="0" smtClean="0"/>
              <a:t> a h c (na 5. stupni C dur začíná stupnice G dur, která má 1 křížek)</a:t>
            </a:r>
          </a:p>
          <a:p>
            <a:r>
              <a:rPr lang="cs-CZ" dirty="0" smtClean="0"/>
              <a:t>aby bylo dodrženo pořadí půltónů (3.-4., 7.- 8.st), v nové stupnici vždy </a:t>
            </a:r>
            <a:r>
              <a:rPr lang="cs-CZ" b="1" dirty="0" smtClean="0">
                <a:solidFill>
                  <a:schemeClr val="accent1"/>
                </a:solidFill>
              </a:rPr>
              <a:t>zvyšujeme 7</a:t>
            </a:r>
            <a:r>
              <a:rPr lang="cs-CZ" b="1" dirty="0">
                <a:solidFill>
                  <a:schemeClr val="accent1"/>
                </a:solidFill>
              </a:rPr>
              <a:t>. </a:t>
            </a:r>
            <a:r>
              <a:rPr lang="cs-CZ" b="1" dirty="0" smtClean="0">
                <a:solidFill>
                  <a:schemeClr val="accent1"/>
                </a:solidFill>
              </a:rPr>
              <a:t>stupeň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Příklad: </a:t>
            </a:r>
          </a:p>
          <a:p>
            <a:pPr marL="365760" lvl="1" indent="0">
              <a:buNone/>
            </a:pPr>
            <a:r>
              <a:rPr lang="cs-CZ" dirty="0" smtClean="0"/>
              <a:t>G dur: g a h c d e </a:t>
            </a:r>
            <a:r>
              <a:rPr lang="cs-CZ" b="1" dirty="0" smtClean="0">
                <a:solidFill>
                  <a:schemeClr val="accent1"/>
                </a:solidFill>
              </a:rPr>
              <a:t>fis</a:t>
            </a:r>
            <a:r>
              <a:rPr lang="cs-CZ" dirty="0" smtClean="0"/>
              <a:t> g</a:t>
            </a:r>
          </a:p>
          <a:p>
            <a:pPr marL="365760" lvl="1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0828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Odvozování dur stupnic v praxi</a:t>
            </a:r>
            <a:endParaRPr lang="cs-CZ" dirty="0"/>
          </a:p>
        </p:txBody>
      </p:sp>
      <p:pic>
        <p:nvPicPr>
          <p:cNvPr id="4" name="Zástupný symbol pro obsah 3" descr="Výřez obrazovky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916832"/>
            <a:ext cx="8428121" cy="3672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7388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Předznamenání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dirty="0"/>
              <a:t>předznamenání stupnic a tónin píšeme souhrnně na začátku každého řádku not v pořadí křížků tak, jak jdou za </a:t>
            </a:r>
            <a:r>
              <a:rPr lang="cs-CZ" dirty="0" smtClean="0"/>
              <a:t>sebou</a:t>
            </a:r>
          </a:p>
          <a:p>
            <a:pPr lvl="0"/>
            <a:r>
              <a:rPr lang="cs-CZ" dirty="0" smtClean="0"/>
              <a:t>C dur – bez předznamenání</a:t>
            </a:r>
          </a:p>
          <a:p>
            <a:pPr lvl="0"/>
            <a:endParaRPr lang="cs-CZ" dirty="0" smtClean="0"/>
          </a:p>
          <a:p>
            <a:pPr lvl="0"/>
            <a:endParaRPr lang="cs-CZ" dirty="0" smtClean="0"/>
          </a:p>
          <a:p>
            <a:pPr lvl="0"/>
            <a:endParaRPr lang="cs-CZ" dirty="0" smtClean="0"/>
          </a:p>
          <a:p>
            <a:pPr lvl="0"/>
            <a:r>
              <a:rPr lang="cs-CZ" dirty="0" smtClean="0"/>
              <a:t>G dur – 1 křížek (fis)</a:t>
            </a:r>
            <a:endParaRPr lang="cs-CZ" dirty="0"/>
          </a:p>
        </p:txBody>
      </p:sp>
      <p:pic>
        <p:nvPicPr>
          <p:cNvPr id="4" name="Obrázek 3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5106197"/>
            <a:ext cx="7030432" cy="762106"/>
          </a:xfrm>
          <a:prstGeom prst="rect">
            <a:avLst/>
          </a:prstGeom>
        </p:spPr>
      </p:pic>
      <p:pic>
        <p:nvPicPr>
          <p:cNvPr id="5" name="Obrázek 4" descr="Výřez obrazovky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3241010"/>
            <a:ext cx="7087590" cy="771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4465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7467600" cy="5133184"/>
          </a:xfrm>
        </p:spPr>
        <p:txBody>
          <a:bodyPr/>
          <a:lstStyle/>
          <a:p>
            <a:r>
              <a:rPr lang="cs-CZ" dirty="0" smtClean="0"/>
              <a:t>D dur – 2 křížky (fis, cis)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A dur – 3 křížky (fis, cis, gis)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E dur – 4 křížky (fis, cis, gis, dis)</a:t>
            </a:r>
            <a:endParaRPr lang="cs-CZ" dirty="0"/>
          </a:p>
        </p:txBody>
      </p:sp>
      <p:pic>
        <p:nvPicPr>
          <p:cNvPr id="5" name="Obrázek 4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965" y="1988840"/>
            <a:ext cx="7030432" cy="714475"/>
          </a:xfrm>
          <a:prstGeom prst="rect">
            <a:avLst/>
          </a:prstGeom>
        </p:spPr>
      </p:pic>
      <p:pic>
        <p:nvPicPr>
          <p:cNvPr id="6" name="Obrázek 5" descr="Výřez obrazovky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3717032"/>
            <a:ext cx="7030432" cy="819264"/>
          </a:xfrm>
          <a:prstGeom prst="rect">
            <a:avLst/>
          </a:prstGeom>
        </p:spPr>
      </p:pic>
      <p:pic>
        <p:nvPicPr>
          <p:cNvPr id="7" name="Obrázek 6" descr="Výřez obrazovky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992" y="5445224"/>
            <a:ext cx="7011379" cy="695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5842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H dur - 5 křížků </a:t>
            </a:r>
            <a:r>
              <a:rPr lang="cs-CZ" dirty="0"/>
              <a:t>(fis, cis, gis, </a:t>
            </a:r>
            <a:r>
              <a:rPr lang="cs-CZ" dirty="0" smtClean="0"/>
              <a:t>dis, ais)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Fis dur – 6  </a:t>
            </a:r>
            <a:r>
              <a:rPr lang="cs-CZ" dirty="0"/>
              <a:t>křížků (fis, cis, gis, dis, </a:t>
            </a:r>
            <a:r>
              <a:rPr lang="cs-CZ" dirty="0" smtClean="0"/>
              <a:t>ais, eis)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Cis dur - 7 </a:t>
            </a:r>
            <a:r>
              <a:rPr lang="cs-CZ" dirty="0"/>
              <a:t>křížků (fis, cis, gis, dis, </a:t>
            </a:r>
            <a:r>
              <a:rPr lang="cs-CZ" dirty="0" smtClean="0"/>
              <a:t>ais, eis, his)</a:t>
            </a:r>
            <a:endParaRPr lang="cs-CZ" dirty="0"/>
          </a:p>
          <a:p>
            <a:endParaRPr lang="cs-CZ" dirty="0"/>
          </a:p>
        </p:txBody>
      </p:sp>
      <p:pic>
        <p:nvPicPr>
          <p:cNvPr id="4" name="Obrázek 3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08" y="2204864"/>
            <a:ext cx="7011379" cy="714475"/>
          </a:xfrm>
          <a:prstGeom prst="rect">
            <a:avLst/>
          </a:prstGeom>
        </p:spPr>
      </p:pic>
      <p:pic>
        <p:nvPicPr>
          <p:cNvPr id="5" name="Obrázek 4" descr="Výřez obrazovky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972" y="5301208"/>
            <a:ext cx="6992326" cy="657317"/>
          </a:xfrm>
          <a:prstGeom prst="rect">
            <a:avLst/>
          </a:prstGeom>
        </p:spPr>
      </p:pic>
      <p:pic>
        <p:nvPicPr>
          <p:cNvPr id="6" name="Obrázek 5" descr="Výřez obrazovky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972" y="3951204"/>
            <a:ext cx="7001853" cy="581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015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94122"/>
          </a:xfrm>
        </p:spPr>
        <p:txBody>
          <a:bodyPr/>
          <a:lstStyle/>
          <a:p>
            <a:r>
              <a:rPr lang="cs-CZ" dirty="0" smtClean="0"/>
              <a:t>Nezapomeňte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7467600" cy="5061176"/>
          </a:xfrm>
        </p:spPr>
        <p:txBody>
          <a:bodyPr/>
          <a:lstStyle/>
          <a:p>
            <a:r>
              <a:rPr lang="cs-CZ" dirty="0" smtClean="0"/>
              <a:t>pořadí </a:t>
            </a:r>
            <a:r>
              <a:rPr lang="cs-CZ" dirty="0"/>
              <a:t>křížků ve stupnicích je</a:t>
            </a:r>
            <a:r>
              <a:rPr lang="cs-CZ" dirty="0" smtClean="0"/>
              <a:t>:</a:t>
            </a:r>
          </a:p>
          <a:p>
            <a:pPr lvl="1"/>
            <a:r>
              <a:rPr lang="cs-CZ" b="1" dirty="0">
                <a:solidFill>
                  <a:schemeClr val="accent1"/>
                </a:solidFill>
              </a:rPr>
              <a:t>f</a:t>
            </a:r>
            <a:r>
              <a:rPr lang="cs-CZ" b="1" dirty="0" smtClean="0">
                <a:solidFill>
                  <a:schemeClr val="accent1"/>
                </a:solidFill>
              </a:rPr>
              <a:t>is, cis, gis, dis, ais, eis, his</a:t>
            </a:r>
          </a:p>
          <a:p>
            <a:pPr lvl="0"/>
            <a:r>
              <a:rPr lang="cs-CZ" dirty="0" smtClean="0"/>
              <a:t>pořadí durových stupnic s křížky zachycuje tzv. kvintový kruh (stupnice se staví </a:t>
            </a:r>
            <a:r>
              <a:rPr lang="cs-CZ" b="1" dirty="0" smtClean="0">
                <a:solidFill>
                  <a:schemeClr val="accent1"/>
                </a:solidFill>
              </a:rPr>
              <a:t>na 5. stupni </a:t>
            </a:r>
            <a:r>
              <a:rPr lang="cs-CZ" dirty="0" smtClean="0"/>
              <a:t>–kvinta)</a:t>
            </a:r>
          </a:p>
          <a:p>
            <a:pPr lvl="6"/>
            <a:endParaRPr lang="cs-CZ" dirty="0"/>
          </a:p>
        </p:txBody>
      </p:sp>
      <p:pic>
        <p:nvPicPr>
          <p:cNvPr id="7" name="Obrázek 6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3212976"/>
            <a:ext cx="2878082" cy="3223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8761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150</TotalTime>
  <Words>431</Words>
  <Application>Microsoft Office PowerPoint</Application>
  <PresentationFormat>Předvádění na obrazovce (4:3)</PresentationFormat>
  <Paragraphs>71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Arkýř</vt:lpstr>
      <vt:lpstr>Prezentace aplikace PowerPoint</vt:lpstr>
      <vt:lpstr>Durové stupnice s křížky</vt:lpstr>
      <vt:lpstr>Durové stupnice</vt:lpstr>
      <vt:lpstr>Odvozování durových stupnic s křížky</vt:lpstr>
      <vt:lpstr>Odvozování dur stupnic v praxi</vt:lpstr>
      <vt:lpstr>Předznamenání</vt:lpstr>
      <vt:lpstr>Prezentace aplikace PowerPoint</vt:lpstr>
      <vt:lpstr>Prezentace aplikace PowerPoint</vt:lpstr>
      <vt:lpstr>Nezapomeňte</vt:lpstr>
      <vt:lpstr>Zdroje: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Durové stupnice s křížky</dc:title>
  <dc:creator>Alena Tichá</dc:creator>
  <cp:lastModifiedBy>hanakova</cp:lastModifiedBy>
  <cp:revision>20</cp:revision>
  <dcterms:created xsi:type="dcterms:W3CDTF">2013-09-09T10:48:07Z</dcterms:created>
  <dcterms:modified xsi:type="dcterms:W3CDTF">2014-05-07T14:20:43Z</dcterms:modified>
</cp:coreProperties>
</file>