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7" r:id="rId2"/>
    <p:sldId id="268" r:id="rId3"/>
    <p:sldId id="257" r:id="rId4"/>
    <p:sldId id="264" r:id="rId5"/>
    <p:sldId id="262" r:id="rId6"/>
    <p:sldId id="258" r:id="rId7"/>
    <p:sldId id="260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1F57DF-4DAF-4FC0-A2DE-692F93FCCED9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202970-A1FB-472A-8986-5F00C2EC7DC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956867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Stupnice a tónina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durové stupnice, mollové stupnice, půltóny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23.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10. 2013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668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Stupnice a tónina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 stoupající nebo klesající řada po sobě jdoucích tónů v rozmezí oktávy</a:t>
            </a:r>
          </a:p>
          <a:p>
            <a:r>
              <a:rPr lang="cs-CZ" dirty="0" smtClean="0"/>
              <a:t>je uspořádána podle určitých pravidel (viz níže)</a:t>
            </a:r>
          </a:p>
          <a:p>
            <a:pPr lvl="0"/>
            <a:r>
              <a:rPr lang="cs-CZ" dirty="0"/>
              <a:t>stupnici můžeme utvořit od kteréhokoliv </a:t>
            </a:r>
            <a:r>
              <a:rPr lang="cs-CZ" dirty="0" smtClean="0"/>
              <a:t>tónu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užívají se však jen </a:t>
            </a:r>
            <a:r>
              <a:rPr lang="cs-CZ" dirty="0" smtClean="0"/>
              <a:t>stupnice</a:t>
            </a:r>
            <a:r>
              <a:rPr lang="cs-CZ" dirty="0"/>
              <a:t>, ve </a:t>
            </a:r>
            <a:r>
              <a:rPr lang="cs-CZ" dirty="0" smtClean="0"/>
              <a:t>kterých se </a:t>
            </a:r>
            <a:r>
              <a:rPr lang="cs-CZ" dirty="0"/>
              <a:t>uplatňují </a:t>
            </a:r>
            <a:r>
              <a:rPr lang="cs-CZ" dirty="0" smtClean="0"/>
              <a:t>tóny </a:t>
            </a:r>
            <a:r>
              <a:rPr lang="cs-CZ" dirty="0"/>
              <a:t>nejvýš </a:t>
            </a:r>
            <a:r>
              <a:rPr lang="cs-CZ" dirty="0" smtClean="0"/>
              <a:t>dvakrát snížené </a:t>
            </a:r>
            <a:r>
              <a:rPr lang="cs-CZ" dirty="0"/>
              <a:t>nebo </a:t>
            </a:r>
            <a:r>
              <a:rPr lang="cs-CZ" dirty="0" smtClean="0"/>
              <a:t>zvýšené (fisis, </a:t>
            </a:r>
            <a:r>
              <a:rPr lang="cs-CZ" dirty="0" err="1" smtClean="0"/>
              <a:t>asas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výchozí </a:t>
            </a:r>
            <a:r>
              <a:rPr lang="cs-CZ" dirty="0"/>
              <a:t>tón stupnice je základním tónem stupnice </a:t>
            </a:r>
            <a:r>
              <a:rPr lang="cs-CZ" dirty="0" smtClean="0"/>
              <a:t>– stupnice se tak jmenuje podle </a:t>
            </a:r>
            <a:r>
              <a:rPr lang="cs-CZ" dirty="0"/>
              <a:t>něj</a:t>
            </a:r>
          </a:p>
          <a:p>
            <a:pPr lvl="0"/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3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Tónina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volné pořadí tónů stupnice v hudbě, </a:t>
            </a:r>
            <a:r>
              <a:rPr lang="cs-CZ" dirty="0" smtClean="0"/>
              <a:t>např. v</a:t>
            </a:r>
            <a:r>
              <a:rPr lang="cs-CZ" dirty="0"/>
              <a:t> melodii nebo i ve vícehlasé </a:t>
            </a:r>
            <a:r>
              <a:rPr lang="cs-CZ" dirty="0" smtClean="0"/>
              <a:t>skladbě</a:t>
            </a:r>
          </a:p>
          <a:p>
            <a:r>
              <a:rPr lang="cs-CZ" dirty="0" smtClean="0"/>
              <a:t>v</a:t>
            </a:r>
            <a:r>
              <a:rPr lang="cs-CZ" dirty="0"/>
              <a:t> určité melodii se </a:t>
            </a:r>
            <a:r>
              <a:rPr lang="cs-CZ" dirty="0" smtClean="0"/>
              <a:t>nemusí </a:t>
            </a:r>
            <a:r>
              <a:rPr lang="cs-CZ" dirty="0"/>
              <a:t>vyskytovat všechny tóny příslušné </a:t>
            </a:r>
            <a:r>
              <a:rPr lang="cs-CZ" dirty="0" smtClean="0"/>
              <a:t>stupnice </a:t>
            </a:r>
          </a:p>
          <a:p>
            <a:pPr lvl="0"/>
            <a:r>
              <a:rPr lang="cs-CZ" dirty="0"/>
              <a:t>stupnice a tónina – mají společný základní </a:t>
            </a:r>
            <a:r>
              <a:rPr lang="cs-CZ" dirty="0" smtClean="0"/>
              <a:t>tón podle </a:t>
            </a:r>
            <a:r>
              <a:rPr lang="cs-CZ" dirty="0"/>
              <a:t>něho se také </a:t>
            </a:r>
            <a:r>
              <a:rPr lang="cs-CZ" dirty="0" smtClean="0"/>
              <a:t>stupnice a tóniny </a:t>
            </a:r>
            <a:r>
              <a:rPr lang="cs-CZ" dirty="0"/>
              <a:t>jmenují 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Příklad:</a:t>
            </a:r>
          </a:p>
          <a:p>
            <a:pPr marL="0" lvl="0" indent="0">
              <a:buNone/>
            </a:pPr>
            <a:r>
              <a:rPr lang="cs-CZ" dirty="0" smtClean="0"/>
              <a:t>Ovčáci čtveráci </a:t>
            </a:r>
          </a:p>
          <a:p>
            <a:pPr lvl="0">
              <a:buFontTx/>
              <a:buChar char="-"/>
            </a:pPr>
            <a:r>
              <a:rPr lang="cs-CZ" dirty="0" smtClean="0"/>
              <a:t>píseň je v tónině C dur</a:t>
            </a:r>
          </a:p>
          <a:p>
            <a:pPr lvl="0">
              <a:buFontTx/>
              <a:buChar char="-"/>
            </a:pPr>
            <a:r>
              <a:rPr lang="cs-CZ" dirty="0" smtClean="0"/>
              <a:t>ze </a:t>
            </a:r>
            <a:r>
              <a:rPr lang="cs-CZ" dirty="0"/>
              <a:t>stupnice C dur</a:t>
            </a:r>
            <a:r>
              <a:rPr lang="cs-CZ" dirty="0" smtClean="0"/>
              <a:t> obsahuje tóny c, d, e, f, 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8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stupnic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tupnice dělíme </a:t>
            </a:r>
          </a:p>
          <a:p>
            <a:r>
              <a:rPr lang="cs-CZ" dirty="0" smtClean="0"/>
              <a:t>na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durové</a:t>
            </a:r>
            <a:r>
              <a:rPr lang="cs-CZ" dirty="0" smtClean="0"/>
              <a:t>,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mollové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dirty="0" smtClean="0"/>
              <a:t>staré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církevní</a:t>
            </a:r>
            <a:r>
              <a:rPr lang="cs-CZ" dirty="0" smtClean="0"/>
              <a:t> stupnice </a:t>
            </a:r>
          </a:p>
          <a:p>
            <a:pPr lvl="1"/>
            <a:r>
              <a:rPr lang="cs-CZ" dirty="0" smtClean="0"/>
              <a:t>dórská </a:t>
            </a:r>
            <a:r>
              <a:rPr lang="cs-CZ" dirty="0"/>
              <a:t>– </a:t>
            </a:r>
            <a:r>
              <a:rPr lang="cs-CZ" dirty="0" smtClean="0"/>
              <a:t>d, frygická </a:t>
            </a:r>
            <a:r>
              <a:rPr lang="cs-CZ" dirty="0"/>
              <a:t>– </a:t>
            </a:r>
            <a:r>
              <a:rPr lang="cs-CZ" dirty="0" smtClean="0"/>
              <a:t>e, lydická </a:t>
            </a:r>
            <a:r>
              <a:rPr lang="cs-CZ" dirty="0"/>
              <a:t>– </a:t>
            </a:r>
            <a:r>
              <a:rPr lang="cs-CZ" dirty="0" smtClean="0"/>
              <a:t>f, </a:t>
            </a:r>
            <a:r>
              <a:rPr lang="cs-CZ" dirty="0" err="1" smtClean="0"/>
              <a:t>mixolydická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g, aiolská </a:t>
            </a:r>
            <a:r>
              <a:rPr lang="cs-CZ" dirty="0"/>
              <a:t>– </a:t>
            </a:r>
            <a:r>
              <a:rPr lang="cs-CZ" dirty="0" smtClean="0"/>
              <a:t>a, jónská </a:t>
            </a:r>
            <a:r>
              <a:rPr lang="cs-CZ" dirty="0"/>
              <a:t>– </a:t>
            </a:r>
            <a:r>
              <a:rPr lang="cs-CZ" dirty="0" smtClean="0"/>
              <a:t>c</a:t>
            </a:r>
          </a:p>
          <a:p>
            <a:r>
              <a:rPr lang="cs-CZ" dirty="0"/>
              <a:t>z</a:t>
            </a:r>
            <a:r>
              <a:rPr lang="cs-CZ" dirty="0" smtClean="0"/>
              <a:t>vláštní stupnice </a:t>
            </a:r>
          </a:p>
          <a:p>
            <a:pPr lvl="1"/>
            <a:r>
              <a:rPr lang="cs-CZ" dirty="0" smtClean="0"/>
              <a:t>pentatonika, chromatická stupnice, cikánská stupnice, celotónová stupnice</a:t>
            </a:r>
          </a:p>
          <a:p>
            <a:endParaRPr lang="cs-CZ" dirty="0" smtClean="0"/>
          </a:p>
          <a:p>
            <a:r>
              <a:rPr lang="cs-CZ" dirty="0" smtClean="0"/>
              <a:t>liší se od sebe postavením půltónů</a:t>
            </a:r>
          </a:p>
          <a:p>
            <a:r>
              <a:rPr lang="cs-CZ" dirty="0" smtClean="0"/>
              <a:t>pro rozpoznání charakteru stupnice -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tónorodu</a:t>
            </a:r>
            <a:r>
              <a:rPr lang="cs-CZ" dirty="0"/>
              <a:t> -</a:t>
            </a:r>
            <a:r>
              <a:rPr lang="cs-CZ" dirty="0" smtClean="0"/>
              <a:t> je důležitý 3. stupeň </a:t>
            </a:r>
          </a:p>
          <a:p>
            <a:pPr marL="0" indent="0">
              <a:buNone/>
            </a:pPr>
            <a:r>
              <a:rPr lang="cs-CZ" dirty="0" smtClean="0"/>
              <a:t>    (dur – velká tercie, moll – malá tercie)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3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Stupnice DUR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mají půltón mezi 3. - 4. a 7. - 8. stupněm</a:t>
            </a:r>
          </a:p>
          <a:p>
            <a:r>
              <a:rPr lang="cs-CZ" dirty="0" smtClean="0"/>
              <a:t>od mollových stupnic se liší velkou tercií</a:t>
            </a:r>
          </a:p>
          <a:p>
            <a:r>
              <a:rPr lang="cs-CZ" dirty="0"/>
              <a:t>n</a:t>
            </a:r>
            <a:r>
              <a:rPr lang="cs-CZ" dirty="0" smtClean="0"/>
              <a:t>ázev stupnice zapisujeme </a:t>
            </a:r>
            <a:r>
              <a:rPr lang="cs-CZ" b="1" dirty="0" smtClean="0"/>
              <a:t>velkými</a:t>
            </a:r>
            <a:r>
              <a:rPr lang="cs-CZ" dirty="0" smtClean="0"/>
              <a:t> písmeny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základní stupnicí je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 dur </a:t>
            </a:r>
            <a:r>
              <a:rPr lang="cs-CZ" dirty="0" smtClean="0"/>
              <a:t>(půltóny: e-f a h-c)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</a:t>
            </a:r>
            <a:r>
              <a:rPr lang="cs-CZ" sz="1800" dirty="0"/>
              <a:t>1.         2.          3.         4.          5.         6.         7.         8.      </a:t>
            </a:r>
            <a:endParaRPr lang="cs-CZ" sz="1800" dirty="0" smtClean="0"/>
          </a:p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221088"/>
            <a:ext cx="7087590" cy="771633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915816" y="3861048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 flipV="1">
            <a:off x="3275856" y="386104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6084168" y="3861048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 flipV="1">
            <a:off x="6444208" y="386104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8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Stupnice moll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mají půltón mezi 2. - 3. a 5. - 6. stupněm</a:t>
            </a:r>
          </a:p>
          <a:p>
            <a:r>
              <a:rPr lang="cs-CZ" dirty="0" smtClean="0"/>
              <a:t>od durových stupnic se liší malou tercií</a:t>
            </a:r>
          </a:p>
          <a:p>
            <a:r>
              <a:rPr lang="cs-CZ" dirty="0" smtClean="0"/>
              <a:t>název stupnice zapisujeme </a:t>
            </a:r>
            <a:r>
              <a:rPr lang="cs-CZ" b="1" dirty="0" smtClean="0"/>
              <a:t>malými</a:t>
            </a:r>
            <a:r>
              <a:rPr lang="cs-CZ" dirty="0" smtClean="0"/>
              <a:t> písmeny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základní stupnicí je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a moll </a:t>
            </a:r>
            <a:r>
              <a:rPr lang="cs-CZ" dirty="0" smtClean="0"/>
              <a:t>(půltóny: h-c a e-f)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smtClean="0"/>
              <a:t>             1</a:t>
            </a:r>
            <a:r>
              <a:rPr lang="cs-CZ" sz="1800" dirty="0"/>
              <a:t>.         2.          3.         4.          5.         6.         7.         8.      </a:t>
            </a:r>
            <a:endParaRPr lang="cs-CZ" sz="1800" dirty="0" smtClean="0"/>
          </a:p>
          <a:p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93096"/>
            <a:ext cx="7030432" cy="771633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312934" y="3918667"/>
            <a:ext cx="360040" cy="338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 flipV="1">
            <a:off x="2672974" y="3908722"/>
            <a:ext cx="360040" cy="338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572000" y="3920407"/>
            <a:ext cx="360040" cy="338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 flipV="1">
            <a:off x="4932040" y="3913016"/>
            <a:ext cx="432048" cy="338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33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Notové zápisy jsou vlastním dílem autora. Jsou provedeny pomocí freeware programu </a:t>
            </a:r>
            <a:r>
              <a:rPr lang="cs-CZ" dirty="0" err="1"/>
              <a:t>MuseScore</a:t>
            </a:r>
            <a:r>
              <a:rPr lang="cs-CZ" dirty="0"/>
              <a:t>. </a:t>
            </a:r>
            <a:r>
              <a:rPr lang="cs-CZ" dirty="0" smtClean="0"/>
              <a:t>Na </a:t>
            </a:r>
            <a:r>
              <a:rPr lang="cs-CZ" dirty="0"/>
              <a:t>www:</a:t>
            </a:r>
          </a:p>
          <a:p>
            <a:pPr marL="0" indent="0">
              <a:buNone/>
            </a:pPr>
            <a:r>
              <a:rPr lang="cs-CZ" dirty="0" smtClean="0"/>
              <a:t>   &lt; </a:t>
            </a:r>
            <a:r>
              <a:rPr lang="cs-CZ" dirty="0">
                <a:hlinkClick r:id="rId2"/>
              </a:rPr>
              <a:t>http://musescore.com/</a:t>
            </a:r>
            <a:r>
              <a:rPr lang="cs-CZ" dirty="0"/>
              <a:t>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00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382</Words>
  <Application>Microsoft Office PowerPoint</Application>
  <PresentationFormat>Předvádění na obrazovce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Prezentace aplikace PowerPoint</vt:lpstr>
      <vt:lpstr>Stupnice a tónina</vt:lpstr>
      <vt:lpstr>Stupnice</vt:lpstr>
      <vt:lpstr>Tónina</vt:lpstr>
      <vt:lpstr>Dělení stupnic</vt:lpstr>
      <vt:lpstr>Stupnice DUR</vt:lpstr>
      <vt:lpstr>Stupnice moll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Stupnice a tónina</dc:title>
  <dc:creator>Alena Tichá</dc:creator>
  <cp:lastModifiedBy>hanakova</cp:lastModifiedBy>
  <cp:revision>15</cp:revision>
  <dcterms:created xsi:type="dcterms:W3CDTF">2013-09-09T09:21:12Z</dcterms:created>
  <dcterms:modified xsi:type="dcterms:W3CDTF">2014-05-07T14:19:17Z</dcterms:modified>
</cp:coreProperties>
</file>