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9DBAEF-5FC4-47E1-B123-ED4DA0F28FCC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0191EE-ED7C-41D0-AB08-A7D191E3D6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77793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Mollové stupnice s béčky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sexta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mollové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stupnice, béčko, půltón, na 4. stupni, snížený 6. stupeň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21.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10. 2013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0336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Dostupný pod licencí </a:t>
            </a:r>
            <a:r>
              <a:rPr lang="en-US" dirty="0"/>
              <a:t>Download for free </a:t>
            </a:r>
            <a:r>
              <a:rPr lang="cs-CZ" dirty="0"/>
              <a:t>na www:</a:t>
            </a:r>
          </a:p>
          <a:p>
            <a:pPr marL="0" indent="0">
              <a:buNone/>
            </a:pPr>
            <a:r>
              <a:rPr lang="cs-CZ" dirty="0"/>
              <a:t>   &lt;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hlinkClick r:id="rId2"/>
              </a:rPr>
              <a:t>http://musescore.com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smtClean="0"/>
              <a:t>&gt;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11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Mollové stupnice s béčky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Mollové stupnice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mají půltón mezi </a:t>
            </a:r>
            <a:r>
              <a:rPr lang="cs-CZ" dirty="0" smtClean="0"/>
              <a:t>2. </a:t>
            </a:r>
            <a:r>
              <a:rPr lang="cs-CZ" dirty="0"/>
              <a:t>- </a:t>
            </a:r>
            <a:r>
              <a:rPr lang="cs-CZ" dirty="0" smtClean="0"/>
              <a:t>3. </a:t>
            </a:r>
            <a:r>
              <a:rPr lang="cs-CZ" dirty="0"/>
              <a:t>a </a:t>
            </a:r>
            <a:r>
              <a:rPr lang="cs-CZ" dirty="0" smtClean="0"/>
              <a:t>5. </a:t>
            </a:r>
            <a:r>
              <a:rPr lang="cs-CZ" dirty="0"/>
              <a:t>- </a:t>
            </a:r>
            <a:r>
              <a:rPr lang="cs-CZ" dirty="0" smtClean="0"/>
              <a:t>6. </a:t>
            </a:r>
            <a:r>
              <a:rPr lang="cs-CZ" dirty="0"/>
              <a:t>stupněm</a:t>
            </a:r>
          </a:p>
          <a:p>
            <a:r>
              <a:rPr lang="cs-CZ" dirty="0"/>
              <a:t>od </a:t>
            </a:r>
            <a:r>
              <a:rPr lang="cs-CZ" dirty="0" smtClean="0"/>
              <a:t>durových </a:t>
            </a:r>
            <a:r>
              <a:rPr lang="cs-CZ" dirty="0"/>
              <a:t>stupnic se liší </a:t>
            </a:r>
            <a:r>
              <a:rPr lang="cs-CZ" dirty="0" smtClean="0"/>
              <a:t>malou </a:t>
            </a:r>
            <a:r>
              <a:rPr lang="cs-CZ" dirty="0"/>
              <a:t>tercií</a:t>
            </a:r>
          </a:p>
          <a:p>
            <a:r>
              <a:rPr lang="cs-CZ" dirty="0"/>
              <a:t>název stupnice zapisujeme </a:t>
            </a:r>
            <a:r>
              <a:rPr lang="cs-CZ" dirty="0" smtClean="0"/>
              <a:t>malými </a:t>
            </a:r>
            <a:r>
              <a:rPr lang="cs-CZ" dirty="0"/>
              <a:t>písmeny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základní stupnicí je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a moll </a:t>
            </a:r>
            <a:r>
              <a:rPr lang="cs-CZ" dirty="0"/>
              <a:t>(půltóny: e-f a h-c</a:t>
            </a:r>
            <a:r>
              <a:rPr lang="cs-CZ" dirty="0" smtClean="0"/>
              <a:t>),</a:t>
            </a:r>
          </a:p>
          <a:p>
            <a:pPr lvl="1"/>
            <a:r>
              <a:rPr lang="cs-CZ" dirty="0" smtClean="0"/>
              <a:t>nemá žádné předznamenání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marL="365760" lvl="1" indent="0">
              <a:buNone/>
            </a:pPr>
            <a:r>
              <a:rPr lang="cs-CZ" sz="1800" smtClean="0"/>
              <a:t>       1.         </a:t>
            </a:r>
            <a:r>
              <a:rPr lang="cs-CZ" sz="1800" dirty="0"/>
              <a:t>2.          3.         4.          5.         6.         7.         8.     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3" y="4581128"/>
            <a:ext cx="7030432" cy="762106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267744" y="436510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2627784" y="436510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644008" y="436510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5004048" y="4365104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1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994122"/>
          </a:xfrm>
        </p:spPr>
        <p:txBody>
          <a:bodyPr/>
          <a:lstStyle/>
          <a:p>
            <a:r>
              <a:rPr lang="cs-CZ" dirty="0" smtClean="0"/>
              <a:t>Odvozování mollových stupnic s béčky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571184" cy="5256584"/>
          </a:xfrm>
        </p:spPr>
        <p:txBody>
          <a:bodyPr/>
          <a:lstStyle/>
          <a:p>
            <a:pPr lvl="0"/>
            <a:r>
              <a:rPr lang="cs-CZ" dirty="0" smtClean="0"/>
              <a:t>novou stupnici stavíme </a:t>
            </a:r>
            <a:r>
              <a:rPr lang="cs-CZ" dirty="0"/>
              <a:t>vždy na </a:t>
            </a:r>
            <a:r>
              <a:rPr lang="cs-CZ" dirty="0" smtClean="0"/>
              <a:t>4. stupni předešlé stupnice</a:t>
            </a:r>
          </a:p>
          <a:p>
            <a:pPr lvl="1"/>
            <a:r>
              <a:rPr lang="cs-CZ" dirty="0" smtClean="0"/>
              <a:t>Příklad:</a:t>
            </a:r>
          </a:p>
          <a:p>
            <a:pPr marL="365760" lvl="1" indent="0">
              <a:buNone/>
            </a:pPr>
            <a:r>
              <a:rPr lang="cs-CZ" dirty="0"/>
              <a:t>a</a:t>
            </a:r>
            <a:r>
              <a:rPr lang="cs-CZ" dirty="0" smtClean="0"/>
              <a:t> moll je bez předznamenání, hledáme stupnici, která má jedno béčko  → a h c </a:t>
            </a:r>
            <a:r>
              <a:rPr lang="cs-CZ" b="1" dirty="0" smtClean="0">
                <a:solidFill>
                  <a:schemeClr val="accent1"/>
                </a:solidFill>
              </a:rPr>
              <a:t>d</a:t>
            </a:r>
            <a:r>
              <a:rPr lang="cs-CZ" dirty="0" smtClean="0"/>
              <a:t> e f g a (na 4. stupni a moll začíná stupnice d moll, která má 1 béčko)</a:t>
            </a:r>
          </a:p>
          <a:p>
            <a:r>
              <a:rPr lang="cs-CZ" dirty="0" smtClean="0"/>
              <a:t>aby bylo dodrženo pořadí půltónů (2.-3., 5.- 6.st), v nové stupnici vždy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snižujeme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. stupeň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cs-CZ" dirty="0" smtClean="0"/>
              <a:t>Příklad: </a:t>
            </a:r>
          </a:p>
          <a:p>
            <a:pPr marL="365760" lvl="1" indent="0">
              <a:buNone/>
            </a:pPr>
            <a:r>
              <a:rPr lang="cs-CZ" dirty="0" smtClean="0"/>
              <a:t>d moll: d e f g a </a:t>
            </a:r>
            <a:r>
              <a:rPr lang="cs-CZ" b="1" dirty="0" smtClean="0">
                <a:solidFill>
                  <a:schemeClr val="accent1"/>
                </a:solidFill>
              </a:rPr>
              <a:t>b</a:t>
            </a:r>
            <a:r>
              <a:rPr lang="cs-CZ" dirty="0" smtClean="0"/>
              <a:t> c d </a:t>
            </a:r>
          </a:p>
          <a:p>
            <a:pPr marL="36576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8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Odvozování moll stupnic s béčky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186237" y="4032249"/>
            <a:ext cx="9526" cy="9526"/>
          </a:xfr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18" y="1345002"/>
            <a:ext cx="8269983" cy="435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Předznamenání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předznamenání stupnic a tónin píšeme souhrnně na začátku každého řádku not v pořadí křížků tak, jak jdou za </a:t>
            </a:r>
            <a:r>
              <a:rPr lang="cs-CZ" dirty="0" smtClean="0"/>
              <a:t>sebou</a:t>
            </a:r>
          </a:p>
          <a:p>
            <a:pPr lvl="0"/>
            <a:r>
              <a:rPr lang="cs-CZ" dirty="0"/>
              <a:t>a</a:t>
            </a:r>
            <a:r>
              <a:rPr lang="cs-CZ" dirty="0" smtClean="0"/>
              <a:t> moll – bez předznamenání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d moll – 1 béčko (bé)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41010"/>
            <a:ext cx="7087590" cy="771633"/>
          </a:xfrm>
          <a:prstGeom prst="rect">
            <a:avLst/>
          </a:prstGeom>
        </p:spPr>
      </p:pic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45" y="5229200"/>
            <a:ext cx="7020905" cy="75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4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cs-CZ" dirty="0"/>
              <a:t>g</a:t>
            </a:r>
            <a:r>
              <a:rPr lang="cs-CZ" dirty="0" smtClean="0"/>
              <a:t> moll – 2 béčka (bé, es)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 </a:t>
            </a:r>
            <a:r>
              <a:rPr lang="cs-CZ" dirty="0"/>
              <a:t>moll– </a:t>
            </a:r>
            <a:r>
              <a:rPr lang="cs-CZ" dirty="0" smtClean="0"/>
              <a:t>3 béčka (bé, es, </a:t>
            </a:r>
            <a:r>
              <a:rPr lang="cs-CZ" dirty="0"/>
              <a:t>a</a:t>
            </a:r>
            <a:r>
              <a:rPr lang="cs-CZ" dirty="0" smtClean="0"/>
              <a:t>s)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/>
              <a:t>f</a:t>
            </a:r>
            <a:r>
              <a:rPr lang="cs-CZ" dirty="0" smtClean="0"/>
              <a:t> </a:t>
            </a:r>
            <a:r>
              <a:rPr lang="cs-CZ" dirty="0"/>
              <a:t>moll– </a:t>
            </a:r>
            <a:r>
              <a:rPr lang="cs-CZ" dirty="0" smtClean="0"/>
              <a:t>4 béčka (bé, es, </a:t>
            </a:r>
            <a:r>
              <a:rPr lang="cs-CZ" dirty="0"/>
              <a:t>a</a:t>
            </a:r>
            <a:r>
              <a:rPr lang="cs-CZ" dirty="0" smtClean="0"/>
              <a:t>s, des)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76" y="1916832"/>
            <a:ext cx="7125695" cy="657317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08" y="3800527"/>
            <a:ext cx="7078063" cy="743054"/>
          </a:xfrm>
          <a:prstGeom prst="rect">
            <a:avLst/>
          </a:prstGeom>
        </p:spPr>
      </p:pic>
      <p:pic>
        <p:nvPicPr>
          <p:cNvPr id="10" name="Obrázek 9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60" y="5455951"/>
            <a:ext cx="7059011" cy="75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4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 moll – 5 </a:t>
            </a:r>
            <a:r>
              <a:rPr lang="cs-CZ" dirty="0"/>
              <a:t>béček (bé, es, as, des, </a:t>
            </a:r>
            <a:r>
              <a:rPr lang="cs-CZ" dirty="0" smtClean="0"/>
              <a:t>ges)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e</a:t>
            </a:r>
            <a:r>
              <a:rPr lang="cs-CZ" dirty="0" smtClean="0"/>
              <a:t>s moll – 6  béček</a:t>
            </a:r>
            <a:r>
              <a:rPr lang="cs-CZ" dirty="0"/>
              <a:t> (bé, es, as, des, ges, </a:t>
            </a:r>
            <a:r>
              <a:rPr lang="cs-CZ" dirty="0" smtClean="0"/>
              <a:t>ces)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 moll – 7 béček (bé, es</a:t>
            </a:r>
            <a:r>
              <a:rPr lang="cs-CZ" dirty="0"/>
              <a:t>, a</a:t>
            </a:r>
            <a:r>
              <a:rPr lang="cs-CZ" dirty="0" smtClean="0"/>
              <a:t>s</a:t>
            </a:r>
            <a:r>
              <a:rPr lang="cs-CZ" dirty="0"/>
              <a:t>, </a:t>
            </a:r>
            <a:r>
              <a:rPr lang="cs-CZ" dirty="0" smtClean="0"/>
              <a:t>des</a:t>
            </a:r>
            <a:r>
              <a:rPr lang="cs-CZ" dirty="0"/>
              <a:t>, </a:t>
            </a:r>
            <a:r>
              <a:rPr lang="cs-CZ" dirty="0" smtClean="0"/>
              <a:t>ges, ces, fes)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32856"/>
            <a:ext cx="7039958" cy="771633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93" y="3861048"/>
            <a:ext cx="7039958" cy="724001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229200"/>
            <a:ext cx="7078063" cy="7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5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Nezapomeňte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cs-CZ" dirty="0" smtClean="0"/>
              <a:t>pořadí béček </a:t>
            </a:r>
            <a:r>
              <a:rPr lang="cs-CZ" dirty="0"/>
              <a:t>ve stupnicích je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>
                <a:solidFill>
                  <a:schemeClr val="accent1"/>
                </a:solidFill>
              </a:rPr>
              <a:t>bé, es, </a:t>
            </a:r>
            <a:r>
              <a:rPr lang="cs-CZ" b="1" dirty="0">
                <a:solidFill>
                  <a:schemeClr val="accent1"/>
                </a:solidFill>
              </a:rPr>
              <a:t>a</a:t>
            </a:r>
            <a:r>
              <a:rPr lang="cs-CZ" b="1" dirty="0" smtClean="0">
                <a:solidFill>
                  <a:schemeClr val="accent1"/>
                </a:solidFill>
              </a:rPr>
              <a:t>s, des, ges, ces, fes</a:t>
            </a:r>
          </a:p>
          <a:p>
            <a:pPr lvl="0"/>
            <a:r>
              <a:rPr lang="cs-CZ" dirty="0" smtClean="0"/>
              <a:t>pořadí mollových stupnic s béčky zachycuje tzv. kvartový kruh (stupnice se staví </a:t>
            </a:r>
            <a:r>
              <a:rPr lang="cs-CZ" b="1" dirty="0" smtClean="0">
                <a:solidFill>
                  <a:schemeClr val="accent1"/>
                </a:solidFill>
              </a:rPr>
              <a:t>na 4. stupni </a:t>
            </a:r>
            <a:r>
              <a:rPr lang="cs-CZ" dirty="0" smtClean="0"/>
              <a:t>–kvarta)</a:t>
            </a:r>
          </a:p>
          <a:p>
            <a:pPr lvl="6"/>
            <a:endParaRPr lang="cs-CZ" dirty="0"/>
          </a:p>
        </p:txBody>
      </p:sp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230488"/>
            <a:ext cx="2964092" cy="32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7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llové stupnice s křížky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mollové stupnice s křížky</Template>
  <TotalTime>112</TotalTime>
  <Words>436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mollové stupnice s křížky</vt:lpstr>
      <vt:lpstr>Prezentace aplikace PowerPoint</vt:lpstr>
      <vt:lpstr>Mollové stupnice s béčky</vt:lpstr>
      <vt:lpstr>Mollové stupnice</vt:lpstr>
      <vt:lpstr>Odvozování mollových stupnic s béčky</vt:lpstr>
      <vt:lpstr>Odvozování moll stupnic s béčky </vt:lpstr>
      <vt:lpstr>Předznamenání</vt:lpstr>
      <vt:lpstr>Prezentace aplikace PowerPoint</vt:lpstr>
      <vt:lpstr>Prezentace aplikace PowerPoint</vt:lpstr>
      <vt:lpstr>Nezapomeňte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Mollové stupnice s béčky</dc:title>
  <dc:creator>Alena Tichá</dc:creator>
  <cp:lastModifiedBy>Alena Tichá</cp:lastModifiedBy>
  <cp:revision>15</cp:revision>
  <dcterms:created xsi:type="dcterms:W3CDTF">2013-09-11T09:51:00Z</dcterms:created>
  <dcterms:modified xsi:type="dcterms:W3CDTF">2013-12-02T10:09:32Z</dcterms:modified>
</cp:coreProperties>
</file>