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6295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Mollové stupnice s křížky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sexta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mollové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stupnice, křížek, půltón, na 5. </a:t>
                      </a:r>
                      <a:r>
                        <a:rPr lang="cs-CZ" sz="1700" b="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stupni, 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zvýšený 2. stupeň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30.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9. 2013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60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Dostupný pod licencí </a:t>
            </a:r>
            <a:r>
              <a:rPr lang="en-US" dirty="0"/>
              <a:t>Download for free </a:t>
            </a:r>
            <a:r>
              <a:rPr lang="cs-CZ" dirty="0"/>
              <a:t>na www:</a:t>
            </a:r>
          </a:p>
          <a:p>
            <a:pPr marL="0" indent="0">
              <a:buNone/>
            </a:pPr>
            <a:r>
              <a:rPr lang="cs-CZ"/>
              <a:t>   &lt; </a:t>
            </a:r>
            <a:r>
              <a:rPr lang="cs-CZ">
                <a:hlinkClick r:id="rId2"/>
              </a:rPr>
              <a:t>http://musescore.com/</a:t>
            </a:r>
            <a:r>
              <a:rPr lang="cs-CZ"/>
              <a:t>&gt;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1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Mollové stupnice s křížky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Mollové stupnice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mají půltón mezi </a:t>
            </a:r>
            <a:r>
              <a:rPr lang="cs-CZ" dirty="0" smtClean="0"/>
              <a:t>2. </a:t>
            </a:r>
            <a:r>
              <a:rPr lang="cs-CZ" dirty="0"/>
              <a:t>- </a:t>
            </a:r>
            <a:r>
              <a:rPr lang="cs-CZ" dirty="0" smtClean="0"/>
              <a:t>3. </a:t>
            </a:r>
            <a:r>
              <a:rPr lang="cs-CZ" dirty="0"/>
              <a:t>a </a:t>
            </a:r>
            <a:r>
              <a:rPr lang="cs-CZ" dirty="0" smtClean="0"/>
              <a:t>5. </a:t>
            </a:r>
            <a:r>
              <a:rPr lang="cs-CZ" dirty="0"/>
              <a:t>- </a:t>
            </a:r>
            <a:r>
              <a:rPr lang="cs-CZ" dirty="0" smtClean="0"/>
              <a:t>6. </a:t>
            </a:r>
            <a:r>
              <a:rPr lang="cs-CZ" dirty="0"/>
              <a:t>stupněm</a:t>
            </a:r>
          </a:p>
          <a:p>
            <a:r>
              <a:rPr lang="cs-CZ" dirty="0"/>
              <a:t>od </a:t>
            </a:r>
            <a:r>
              <a:rPr lang="cs-CZ" dirty="0" smtClean="0"/>
              <a:t>durových </a:t>
            </a:r>
            <a:r>
              <a:rPr lang="cs-CZ" dirty="0"/>
              <a:t>stupnic se liší </a:t>
            </a:r>
            <a:r>
              <a:rPr lang="cs-CZ" dirty="0" smtClean="0"/>
              <a:t>malou </a:t>
            </a:r>
            <a:r>
              <a:rPr lang="cs-CZ" dirty="0"/>
              <a:t>tercií</a:t>
            </a:r>
          </a:p>
          <a:p>
            <a:r>
              <a:rPr lang="cs-CZ" dirty="0"/>
              <a:t>název stupnice zapisujeme </a:t>
            </a:r>
            <a:r>
              <a:rPr lang="cs-CZ" dirty="0" smtClean="0"/>
              <a:t>malými </a:t>
            </a:r>
            <a:r>
              <a:rPr lang="cs-CZ" dirty="0"/>
              <a:t>písmeny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základní stupnicí je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a moll </a:t>
            </a:r>
            <a:r>
              <a:rPr lang="cs-CZ" dirty="0"/>
              <a:t>(půltóny: e-f a h-c</a:t>
            </a:r>
            <a:r>
              <a:rPr lang="cs-CZ" dirty="0" smtClean="0"/>
              <a:t>),</a:t>
            </a:r>
          </a:p>
          <a:p>
            <a:pPr lvl="1"/>
            <a:r>
              <a:rPr lang="cs-CZ" dirty="0" smtClean="0"/>
              <a:t>nemá žádné předznamenání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365760" lvl="1" indent="0">
              <a:buNone/>
            </a:pPr>
            <a:r>
              <a:rPr lang="cs-CZ" sz="1800" dirty="0" smtClean="0"/>
              <a:t>       1</a:t>
            </a:r>
            <a:r>
              <a:rPr lang="cs-CZ" sz="1800" dirty="0"/>
              <a:t>.         2.          3.         4.          5.         6.         7.         8.     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3" y="4581128"/>
            <a:ext cx="7030432" cy="762106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267744" y="429309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2627784" y="429309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644008" y="429309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5004048" y="429309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994122"/>
          </a:xfrm>
        </p:spPr>
        <p:txBody>
          <a:bodyPr/>
          <a:lstStyle/>
          <a:p>
            <a:r>
              <a:rPr lang="cs-CZ" dirty="0" smtClean="0"/>
              <a:t>Odvozování mollových stupnic s křížky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5256584"/>
          </a:xfrm>
        </p:spPr>
        <p:txBody>
          <a:bodyPr/>
          <a:lstStyle/>
          <a:p>
            <a:pPr lvl="0"/>
            <a:r>
              <a:rPr lang="cs-CZ" dirty="0" smtClean="0"/>
              <a:t>novou stupnici stavíme </a:t>
            </a:r>
            <a:r>
              <a:rPr lang="cs-CZ" dirty="0"/>
              <a:t>vždy na 5. </a:t>
            </a:r>
            <a:r>
              <a:rPr lang="cs-CZ" dirty="0" smtClean="0"/>
              <a:t>stupni předešlé stupnice</a:t>
            </a:r>
          </a:p>
          <a:p>
            <a:pPr lvl="1"/>
            <a:r>
              <a:rPr lang="cs-CZ" dirty="0" smtClean="0"/>
              <a:t>Příklad:</a:t>
            </a:r>
          </a:p>
          <a:p>
            <a:pPr marL="365760" lvl="1" indent="0">
              <a:buNone/>
            </a:pPr>
            <a:r>
              <a:rPr lang="cs-CZ" dirty="0"/>
              <a:t>a</a:t>
            </a:r>
            <a:r>
              <a:rPr lang="cs-CZ" dirty="0" smtClean="0"/>
              <a:t> moll je bez předznamenání, hledáme stupnici, která má jeden křížek → a h c d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cs-CZ" dirty="0" smtClean="0"/>
              <a:t> f g a (na 5. stupni a moll začíná stupnice e moll, která má 1 křížek)</a:t>
            </a:r>
          </a:p>
          <a:p>
            <a:r>
              <a:rPr lang="cs-CZ" dirty="0" smtClean="0"/>
              <a:t>aby bylo dodrženo pořadí půltónů (2.-3., 5.- 6.st), v nové stupnici vždy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zvyšujeme 2. stupeň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cs-CZ" dirty="0" smtClean="0"/>
              <a:t>Příklad: </a:t>
            </a:r>
          </a:p>
          <a:p>
            <a:pPr marL="365760" lvl="1" indent="0">
              <a:buNone/>
            </a:pPr>
            <a:r>
              <a:rPr lang="cs-CZ" dirty="0"/>
              <a:t>e</a:t>
            </a:r>
            <a:r>
              <a:rPr lang="cs-CZ" dirty="0" smtClean="0"/>
              <a:t> moll: e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fis</a:t>
            </a:r>
            <a:r>
              <a:rPr lang="cs-CZ" dirty="0" smtClean="0"/>
              <a:t> g a h c d e</a:t>
            </a:r>
          </a:p>
          <a:p>
            <a:pPr marL="36576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Odvozování moll stupnic s křížky</a:t>
            </a:r>
            <a:endParaRPr lang="cs-CZ" dirty="0"/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40420"/>
            <a:ext cx="8568952" cy="3871061"/>
          </a:xfrm>
        </p:spPr>
      </p:pic>
    </p:spTree>
    <p:extLst>
      <p:ext uri="{BB962C8B-B14F-4D97-AF65-F5344CB8AC3E}">
        <p14:creationId xmlns:p14="http://schemas.microsoft.com/office/powerpoint/2010/main" val="28073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Předznamenání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předznamenání stupnic a tónin píšeme souhrnně na začátku každého řádku not v pořadí křížků tak, jak jdou za </a:t>
            </a:r>
            <a:r>
              <a:rPr lang="cs-CZ" dirty="0" smtClean="0"/>
              <a:t>sebou</a:t>
            </a:r>
          </a:p>
          <a:p>
            <a:pPr lvl="0"/>
            <a:r>
              <a:rPr lang="cs-CZ" dirty="0"/>
              <a:t>a</a:t>
            </a:r>
            <a:r>
              <a:rPr lang="cs-CZ" dirty="0" smtClean="0"/>
              <a:t> moll – bez předznamenání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e moll – 1 křížek (fis)</a:t>
            </a:r>
            <a:endParaRPr lang="cs-CZ" dirty="0"/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39" y="5085184"/>
            <a:ext cx="7039958" cy="800212"/>
          </a:xfrm>
          <a:prstGeom prst="rect">
            <a:avLst/>
          </a:prstGeo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52" y="3381993"/>
            <a:ext cx="7130929" cy="76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dirty="0"/>
              <a:t>h </a:t>
            </a:r>
            <a:r>
              <a:rPr lang="cs-CZ" dirty="0" smtClean="0"/>
              <a:t>moll – 2 křížky (fis, cis)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/>
              <a:t>fis moll– </a:t>
            </a:r>
            <a:r>
              <a:rPr lang="cs-CZ" dirty="0" smtClean="0"/>
              <a:t>3 křížky (fis, cis, gis)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/>
              <a:t>cis moll– </a:t>
            </a:r>
            <a:r>
              <a:rPr lang="cs-CZ" dirty="0" smtClean="0"/>
              <a:t>4 křížky (fis, cis, gis, dis)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81" y="1988840"/>
            <a:ext cx="7087590" cy="847843"/>
          </a:xfrm>
          <a:prstGeom prst="rect">
            <a:avLst/>
          </a:prstGeom>
        </p:spPr>
      </p:pic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60" y="3742928"/>
            <a:ext cx="7059011" cy="800212"/>
          </a:xfrm>
          <a:prstGeom prst="rect">
            <a:avLst/>
          </a:prstGeom>
        </p:spPr>
      </p:pic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39" y="5445224"/>
            <a:ext cx="7030432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4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gis moll - 5 křížků </a:t>
            </a:r>
            <a:r>
              <a:rPr lang="cs-CZ" dirty="0"/>
              <a:t>(fis, cis, gis, </a:t>
            </a:r>
            <a:r>
              <a:rPr lang="cs-CZ" dirty="0" smtClean="0"/>
              <a:t>dis, ais)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dis moll – 6  </a:t>
            </a:r>
            <a:r>
              <a:rPr lang="cs-CZ" dirty="0"/>
              <a:t>křížků (fis, cis, gis, dis, </a:t>
            </a:r>
            <a:r>
              <a:rPr lang="cs-CZ" dirty="0" smtClean="0"/>
              <a:t>ais, eis)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ais moll - 7 </a:t>
            </a:r>
            <a:r>
              <a:rPr lang="cs-CZ" dirty="0"/>
              <a:t>křížků (fis, cis, gis, dis, </a:t>
            </a:r>
            <a:r>
              <a:rPr lang="cs-CZ" dirty="0" smtClean="0"/>
              <a:t>ais, eis, his)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2" y="2157235"/>
            <a:ext cx="7030432" cy="847843"/>
          </a:xfrm>
          <a:prstGeom prst="rect">
            <a:avLst/>
          </a:prstGeom>
        </p:spPr>
      </p:pic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25" y="3933056"/>
            <a:ext cx="7011379" cy="695422"/>
          </a:xfrm>
          <a:prstGeom prst="rect">
            <a:avLst/>
          </a:prstGeom>
        </p:spPr>
      </p:pic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20" y="5301208"/>
            <a:ext cx="7049484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Nezapomeňte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 smtClean="0"/>
              <a:t>pořadí </a:t>
            </a:r>
            <a:r>
              <a:rPr lang="cs-CZ" dirty="0"/>
              <a:t>křížků ve stupnicích je</a:t>
            </a:r>
            <a:r>
              <a:rPr lang="cs-CZ" dirty="0" smtClean="0"/>
              <a:t>:</a:t>
            </a:r>
          </a:p>
          <a:p>
            <a:pPr lvl="1"/>
            <a:r>
              <a:rPr lang="cs-CZ" b="1" dirty="0">
                <a:solidFill>
                  <a:schemeClr val="accent1"/>
                </a:solidFill>
              </a:rPr>
              <a:t>f</a:t>
            </a:r>
            <a:r>
              <a:rPr lang="cs-CZ" b="1" dirty="0" smtClean="0">
                <a:solidFill>
                  <a:schemeClr val="accent1"/>
                </a:solidFill>
              </a:rPr>
              <a:t>is, cis, gis, dis, ais, eis, his</a:t>
            </a:r>
          </a:p>
          <a:p>
            <a:pPr lvl="0"/>
            <a:r>
              <a:rPr lang="cs-CZ" dirty="0" smtClean="0"/>
              <a:t>pořadí mollových stupnic s křížky zachycuje tzv. kvintový kruh (stupnice se staví </a:t>
            </a:r>
            <a:r>
              <a:rPr lang="cs-CZ" b="1" dirty="0" smtClean="0">
                <a:solidFill>
                  <a:schemeClr val="accent1"/>
                </a:solidFill>
              </a:rPr>
              <a:t>na 5. stupni </a:t>
            </a:r>
            <a:r>
              <a:rPr lang="cs-CZ" dirty="0" smtClean="0"/>
              <a:t>–kvinta)</a:t>
            </a:r>
          </a:p>
          <a:p>
            <a:pPr lvl="6"/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212976"/>
            <a:ext cx="3088494" cy="33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urové stupnice s křížk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435</Words>
  <Application>Microsoft Office PowerPoint</Application>
  <PresentationFormat>Předvádění na obrazovce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Durové stupnice s křížky</vt:lpstr>
      <vt:lpstr>Prezentace aplikace PowerPoint</vt:lpstr>
      <vt:lpstr>Mollové stupnice s křížky</vt:lpstr>
      <vt:lpstr>Mollové stupnice</vt:lpstr>
      <vt:lpstr>Odvozování mollových stupnic s křížky</vt:lpstr>
      <vt:lpstr>Odvozování moll stupnic s křížky</vt:lpstr>
      <vt:lpstr>Předznamenání</vt:lpstr>
      <vt:lpstr>Prezentace aplikace PowerPoint</vt:lpstr>
      <vt:lpstr>Prezentace aplikace PowerPoint</vt:lpstr>
      <vt:lpstr>Nezapomeňte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Durové stupnice s křížky</dc:title>
  <dc:creator>Alena Tichá</dc:creator>
  <cp:lastModifiedBy>Alena Tichá</cp:lastModifiedBy>
  <cp:revision>20</cp:revision>
  <dcterms:created xsi:type="dcterms:W3CDTF">2013-09-11T09:15:15Z</dcterms:created>
  <dcterms:modified xsi:type="dcterms:W3CDTF">2013-12-02T10:09:12Z</dcterms:modified>
</cp:coreProperties>
</file>