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86" r:id="rId3"/>
    <p:sldId id="258" r:id="rId4"/>
    <p:sldId id="283" r:id="rId5"/>
    <p:sldId id="284" r:id="rId6"/>
    <p:sldId id="259" r:id="rId7"/>
    <p:sldId id="276" r:id="rId8"/>
    <p:sldId id="27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726249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Klaviatura a enharmonické tóny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výchova,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nauka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Prezentace s výkladem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klaviatura, enharmonický</a:t>
                      </a:r>
                      <a:r>
                        <a:rPr lang="cs-CZ" sz="17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tón, tóny zvýšené, </a:t>
                      </a:r>
                      <a:r>
                        <a:rPr lang="cs-CZ" sz="1700" b="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tóny snížené</a:t>
                      </a:r>
                      <a:endParaRPr lang="cs-CZ" sz="17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Alena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Tichá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25.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9. 2013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9709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678488" cy="1894362"/>
          </a:xfrm>
        </p:spPr>
        <p:txBody>
          <a:bodyPr/>
          <a:lstStyle/>
          <a:p>
            <a:r>
              <a:rPr lang="cs-CZ" dirty="0" smtClean="0"/>
              <a:t>Klaviatura a</a:t>
            </a:r>
            <a:br>
              <a:rPr lang="cs-CZ" dirty="0" smtClean="0"/>
            </a:br>
            <a:r>
              <a:rPr lang="cs-CZ" dirty="0" smtClean="0"/>
              <a:t>enharmonické tóny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708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Tónová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787208" cy="4989168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 smtClean="0"/>
              <a:t>základní tónová řada - 7 tónů (c, d, e, f, g, a, h)</a:t>
            </a:r>
          </a:p>
          <a:p>
            <a:pPr marL="0" indent="0" algn="just">
              <a:buNone/>
            </a:pPr>
            <a:r>
              <a:rPr lang="cs-CZ" dirty="0" smtClean="0"/>
              <a:t>Každý </a:t>
            </a:r>
            <a:r>
              <a:rPr lang="cs-CZ" dirty="0"/>
              <a:t>tón tónové soustavy můžeme jednou (</a:t>
            </a:r>
            <a:r>
              <a:rPr lang="cs-CZ" dirty="0" err="1"/>
              <a:t>is</a:t>
            </a:r>
            <a:r>
              <a:rPr lang="cs-CZ" dirty="0"/>
              <a:t>, es) nebo dvakrát (</a:t>
            </a:r>
            <a:r>
              <a:rPr lang="cs-CZ" dirty="0" err="1"/>
              <a:t>isis</a:t>
            </a:r>
            <a:r>
              <a:rPr lang="cs-CZ" dirty="0"/>
              <a:t>, eses) zvýšit nebo snížit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→ </a:t>
            </a:r>
            <a:r>
              <a:rPr lang="cs-CZ" dirty="0"/>
              <a:t>rozlišujeme proto tóny </a:t>
            </a:r>
            <a:r>
              <a:rPr lang="cs-CZ" dirty="0" smtClean="0"/>
              <a:t>základní a odvozené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Tóny </a:t>
            </a:r>
            <a:r>
              <a:rPr lang="cs-CZ" dirty="0"/>
              <a:t>zvýšené – mají před notou křížek a zakončení na:</a:t>
            </a:r>
          </a:p>
          <a:p>
            <a:pPr lvl="1"/>
            <a:r>
              <a:rPr lang="cs-CZ" dirty="0"/>
              <a:t>-IS (cis, dis, eis, fis, gis, ais, his) – 1 křížek </a:t>
            </a:r>
          </a:p>
          <a:p>
            <a:pPr lvl="1"/>
            <a:r>
              <a:rPr lang="cs-CZ" dirty="0"/>
              <a:t>-ISIS (cisis, disis, eisis, fisis, gisis, aisis, hisis) - dvojkřížek</a:t>
            </a:r>
          </a:p>
          <a:p>
            <a:pPr lvl="1"/>
            <a:endParaRPr lang="cs-CZ" dirty="0"/>
          </a:p>
          <a:p>
            <a:r>
              <a:rPr lang="cs-CZ" dirty="0"/>
              <a:t>Tóny snížené – mají před notou béčko a zakončení na:</a:t>
            </a:r>
          </a:p>
          <a:p>
            <a:pPr lvl="1"/>
            <a:r>
              <a:rPr lang="cs-CZ" dirty="0"/>
              <a:t>-ES (ces, des, es, fes, ges, as, hes) – 1 béčko</a:t>
            </a:r>
          </a:p>
          <a:p>
            <a:pPr lvl="1"/>
            <a:r>
              <a:rPr lang="cs-CZ" dirty="0"/>
              <a:t>-ESES (ceses, deses, eses, feses, geses, </a:t>
            </a:r>
            <a:r>
              <a:rPr lang="cs-CZ" dirty="0" err="1"/>
              <a:t>asas</a:t>
            </a:r>
            <a:r>
              <a:rPr lang="cs-CZ" dirty="0"/>
              <a:t>, heses) – 2 béčka</a:t>
            </a:r>
          </a:p>
          <a:p>
            <a:pPr marL="0" indent="0" algn="just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2766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Klaviatura – bílé klávesy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043608" y="2721319"/>
            <a:ext cx="792088" cy="24358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835696" y="2708920"/>
            <a:ext cx="792088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627784" y="2708920"/>
            <a:ext cx="720080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347864" y="2708920"/>
            <a:ext cx="792088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4139952" y="2708920"/>
            <a:ext cx="720080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860032" y="2708920"/>
            <a:ext cx="864096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5724128" y="2708920"/>
            <a:ext cx="864096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6588224" y="2721319"/>
            <a:ext cx="792088" cy="24358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2285382" y="2708920"/>
            <a:ext cx="594430" cy="1368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3086109" y="2708920"/>
            <a:ext cx="639933" cy="1368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4499992" y="2708920"/>
            <a:ext cx="576064" cy="1368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5436096" y="2708920"/>
            <a:ext cx="576064" cy="1368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6300192" y="2708920"/>
            <a:ext cx="654478" cy="1368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011385" y="4225687"/>
            <a:ext cx="3513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C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754865" y="4225687"/>
            <a:ext cx="3642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D</a:t>
            </a:r>
          </a:p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68644" y="1484784"/>
            <a:ext cx="771453" cy="1008112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300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289169" y="4233863"/>
            <a:ext cx="3385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F</a:t>
            </a:r>
          </a:p>
          <a:p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535913" y="4233862"/>
            <a:ext cx="3802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E</a:t>
            </a:r>
          </a:p>
          <a:p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5125011" y="4216737"/>
            <a:ext cx="3642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G</a:t>
            </a:r>
          </a:p>
          <a:p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948814" y="4195421"/>
            <a:ext cx="3513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A</a:t>
            </a:r>
          </a:p>
          <a:p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6766157" y="4216737"/>
            <a:ext cx="3770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H</a:t>
            </a:r>
          </a:p>
          <a:p>
            <a:endParaRPr lang="cs-CZ" dirty="0"/>
          </a:p>
        </p:txBody>
      </p:sp>
      <p:sp>
        <p:nvSpPr>
          <p:cNvPr id="26" name="Obdélník 25"/>
          <p:cNvSpPr/>
          <p:nvPr/>
        </p:nvSpPr>
        <p:spPr>
          <a:xfrm>
            <a:off x="7380312" y="2721318"/>
            <a:ext cx="864096" cy="24358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8028384" y="2721318"/>
            <a:ext cx="432048" cy="135575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251520" y="2711686"/>
            <a:ext cx="792088" cy="24594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755576" y="2739008"/>
            <a:ext cx="468052" cy="138655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1111362" y="4216737"/>
            <a:ext cx="3770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H</a:t>
            </a:r>
          </a:p>
          <a:p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7613620" y="4233862"/>
            <a:ext cx="3513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C</a:t>
            </a:r>
          </a:p>
          <a:p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4458446" y="2931331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>
              <a:solidFill>
                <a:schemeClr val="bg1"/>
              </a:solidFill>
            </a:endParaRPr>
          </a:p>
          <a:p>
            <a:endParaRPr lang="cs-CZ" dirty="0" smtClean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18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Klaviatura – černé klávesy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043608" y="2721319"/>
            <a:ext cx="792088" cy="24358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835696" y="2708920"/>
            <a:ext cx="792088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627784" y="2708920"/>
            <a:ext cx="720080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347864" y="2708920"/>
            <a:ext cx="792088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4139952" y="2708920"/>
            <a:ext cx="720080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860032" y="2708920"/>
            <a:ext cx="864096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5724128" y="2708920"/>
            <a:ext cx="864096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6588224" y="2721319"/>
            <a:ext cx="792088" cy="24358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2285382" y="2708920"/>
            <a:ext cx="594430" cy="1368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3086109" y="2708920"/>
            <a:ext cx="639933" cy="1368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4499992" y="2708920"/>
            <a:ext cx="576064" cy="1368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5436096" y="2708920"/>
            <a:ext cx="576064" cy="1368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6300192" y="2708920"/>
            <a:ext cx="654478" cy="1368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835696" y="4225687"/>
            <a:ext cx="3513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C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19774" y="4225687"/>
            <a:ext cx="3642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D</a:t>
            </a:r>
          </a:p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68644" y="1484784"/>
            <a:ext cx="771453" cy="1008112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300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106300" y="4265229"/>
            <a:ext cx="4796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eis</a:t>
            </a:r>
          </a:p>
          <a:p>
            <a:r>
              <a:rPr lang="cs-CZ" dirty="0" smtClean="0"/>
              <a:t>F</a:t>
            </a:r>
          </a:p>
          <a:p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345784" y="4233862"/>
            <a:ext cx="7605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E</a:t>
            </a:r>
          </a:p>
          <a:p>
            <a:r>
              <a:rPr lang="cs-CZ" dirty="0" smtClean="0"/>
              <a:t>fes</a:t>
            </a:r>
          </a:p>
          <a:p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943266" y="4247767"/>
            <a:ext cx="3642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G</a:t>
            </a:r>
          </a:p>
          <a:p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752700" y="4225687"/>
            <a:ext cx="3513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A</a:t>
            </a:r>
          </a:p>
          <a:p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6648278" y="4216737"/>
            <a:ext cx="5100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H</a:t>
            </a:r>
          </a:p>
          <a:p>
            <a:r>
              <a:rPr lang="cs-CZ" dirty="0" smtClean="0"/>
              <a:t>ces</a:t>
            </a:r>
          </a:p>
          <a:p>
            <a:endParaRPr lang="cs-CZ" dirty="0"/>
          </a:p>
        </p:txBody>
      </p:sp>
      <p:sp>
        <p:nvSpPr>
          <p:cNvPr id="26" name="Obdélník 25"/>
          <p:cNvSpPr/>
          <p:nvPr/>
        </p:nvSpPr>
        <p:spPr>
          <a:xfrm>
            <a:off x="7380312" y="2721318"/>
            <a:ext cx="864096" cy="24358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8028384" y="2721318"/>
            <a:ext cx="432048" cy="135575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251520" y="2711686"/>
            <a:ext cx="792088" cy="24594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755576" y="2739008"/>
            <a:ext cx="468052" cy="138655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1111362" y="4216737"/>
            <a:ext cx="3770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H</a:t>
            </a:r>
          </a:p>
          <a:p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7437931" y="4216737"/>
            <a:ext cx="5148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h</a:t>
            </a:r>
            <a:r>
              <a:rPr lang="cs-CZ" dirty="0" smtClean="0"/>
              <a:t>is</a:t>
            </a:r>
          </a:p>
          <a:p>
            <a:r>
              <a:rPr lang="cs-CZ" dirty="0" smtClean="0"/>
              <a:t>C</a:t>
            </a:r>
          </a:p>
          <a:p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2340544" y="2721318"/>
            <a:ext cx="5405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c</a:t>
            </a:r>
            <a:r>
              <a:rPr lang="cs-CZ" dirty="0" smtClean="0">
                <a:solidFill>
                  <a:schemeClr val="bg1"/>
                </a:solidFill>
              </a:rPr>
              <a:t>is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des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3086109" y="2970621"/>
            <a:ext cx="5148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d</a:t>
            </a:r>
            <a:r>
              <a:rPr lang="cs-CZ" dirty="0" smtClean="0">
                <a:solidFill>
                  <a:schemeClr val="bg1"/>
                </a:solidFill>
              </a:rPr>
              <a:t>is</a:t>
            </a:r>
          </a:p>
          <a:p>
            <a:r>
              <a:rPr lang="cs-CZ" dirty="0">
                <a:solidFill>
                  <a:schemeClr val="bg1"/>
                </a:solidFill>
              </a:rPr>
              <a:t>e</a:t>
            </a:r>
            <a:r>
              <a:rPr lang="cs-CZ" dirty="0" smtClean="0">
                <a:solidFill>
                  <a:schemeClr val="bg1"/>
                </a:solidFill>
              </a:rPr>
              <a:t>s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4499992" y="2708920"/>
            <a:ext cx="5517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f</a:t>
            </a:r>
            <a:r>
              <a:rPr lang="cs-CZ" dirty="0" smtClean="0">
                <a:solidFill>
                  <a:schemeClr val="bg1"/>
                </a:solidFill>
              </a:rPr>
              <a:t>is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ges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5436096" y="2998317"/>
            <a:ext cx="487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g</a:t>
            </a:r>
            <a:r>
              <a:rPr lang="cs-CZ" dirty="0" smtClean="0">
                <a:solidFill>
                  <a:schemeClr val="bg1"/>
                </a:solidFill>
              </a:rPr>
              <a:t>is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as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6285839" y="2978716"/>
            <a:ext cx="6174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a</a:t>
            </a:r>
            <a:r>
              <a:rPr lang="cs-CZ" dirty="0" smtClean="0">
                <a:solidFill>
                  <a:schemeClr val="bg1"/>
                </a:solidFill>
              </a:rPr>
              <a:t>is</a:t>
            </a:r>
          </a:p>
          <a:p>
            <a:r>
              <a:rPr lang="cs-CZ" dirty="0">
                <a:solidFill>
                  <a:schemeClr val="bg1"/>
                </a:solidFill>
              </a:rPr>
              <a:t>h</a:t>
            </a:r>
            <a:r>
              <a:rPr lang="cs-CZ" dirty="0" smtClean="0">
                <a:solidFill>
                  <a:schemeClr val="bg1"/>
                </a:solidFill>
              </a:rPr>
              <a:t>es 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18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enharmonické tóny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cs-CZ" dirty="0" smtClean="0"/>
              <a:t>ónů základních </a:t>
            </a:r>
            <a:r>
              <a:rPr lang="cs-CZ" dirty="0"/>
              <a:t>(c, d, e, f, g, a, h) </a:t>
            </a:r>
            <a:r>
              <a:rPr lang="cs-CZ" dirty="0" smtClean="0"/>
              <a:t>a </a:t>
            </a:r>
            <a:r>
              <a:rPr lang="cs-CZ" dirty="0"/>
              <a:t>odvozených (cis, des, fis, ges, ais, hes, atd</a:t>
            </a:r>
            <a:r>
              <a:rPr lang="cs-CZ" dirty="0" smtClean="0"/>
              <a:t>.) je </a:t>
            </a:r>
            <a:r>
              <a:rPr lang="cs-CZ" dirty="0"/>
              <a:t>v rámci oktávy celkem </a:t>
            </a:r>
            <a:r>
              <a:rPr lang="cs-CZ" dirty="0" smtClean="0"/>
              <a:t>35</a:t>
            </a:r>
          </a:p>
          <a:p>
            <a:r>
              <a:rPr lang="cs-CZ" dirty="0" smtClean="0"/>
              <a:t>v </a:t>
            </a:r>
            <a:r>
              <a:rPr lang="cs-CZ" dirty="0"/>
              <a:t>oktávě však rozlišujeme jenom 12 různých tónových výšek </a:t>
            </a:r>
            <a:r>
              <a:rPr lang="cs-CZ" dirty="0" smtClean="0"/>
              <a:t>(půltónů) → 2 – 3 tóny různého jména (názvu) mají stejnou výšku </a:t>
            </a:r>
          </a:p>
          <a:p>
            <a:r>
              <a:rPr lang="cs-CZ" dirty="0"/>
              <a:t>t</a:t>
            </a:r>
            <a:r>
              <a:rPr lang="cs-CZ" dirty="0" smtClean="0"/>
              <a:t>yto tóny nazýváme tzv. </a:t>
            </a:r>
            <a:r>
              <a:rPr lang="cs-CZ" dirty="0" smtClean="0">
                <a:solidFill>
                  <a:schemeClr val="accent1"/>
                </a:solidFill>
              </a:rPr>
              <a:t>enharmonické tóny</a:t>
            </a:r>
          </a:p>
          <a:p>
            <a:pPr lvl="1"/>
            <a:r>
              <a:rPr lang="cs-CZ" dirty="0" smtClean="0"/>
              <a:t>Příklad:</a:t>
            </a:r>
          </a:p>
          <a:p>
            <a:pPr lvl="2"/>
            <a:r>
              <a:rPr lang="cs-CZ" dirty="0" smtClean="0"/>
              <a:t>Fis (zvýšené f) a ges (snížené g)</a:t>
            </a:r>
          </a:p>
          <a:p>
            <a:pPr lvl="2"/>
            <a:r>
              <a:rPr lang="cs-CZ" dirty="0" smtClean="0"/>
              <a:t>Ais (zvýšené a) a hes (snížené h)</a:t>
            </a:r>
          </a:p>
        </p:txBody>
      </p:sp>
    </p:spTree>
    <p:extLst>
      <p:ext uri="{BB962C8B-B14F-4D97-AF65-F5344CB8AC3E}">
        <p14:creationId xmlns:p14="http://schemas.microsoft.com/office/powerpoint/2010/main" val="399340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Klaviatura – enharmonické tóny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043608" y="2721319"/>
            <a:ext cx="792088" cy="24358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835696" y="2708920"/>
            <a:ext cx="792088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627784" y="2708920"/>
            <a:ext cx="720080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347864" y="2708920"/>
            <a:ext cx="792088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4139952" y="2708920"/>
            <a:ext cx="720080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860032" y="2708920"/>
            <a:ext cx="864096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5724128" y="2708920"/>
            <a:ext cx="864096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6588224" y="2721319"/>
            <a:ext cx="792088" cy="24358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2285382" y="2708920"/>
            <a:ext cx="594430" cy="1368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3086109" y="2708920"/>
            <a:ext cx="639933" cy="1368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4499992" y="2708920"/>
            <a:ext cx="576064" cy="1368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5436096" y="2708920"/>
            <a:ext cx="576064" cy="1368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6300192" y="2708920"/>
            <a:ext cx="654478" cy="1368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835696" y="4225687"/>
            <a:ext cx="7633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his</a:t>
            </a:r>
          </a:p>
          <a:p>
            <a:r>
              <a:rPr lang="cs-CZ" dirty="0" smtClean="0"/>
              <a:t>C</a:t>
            </a:r>
          </a:p>
          <a:p>
            <a:r>
              <a:rPr lang="cs-CZ" dirty="0" smtClean="0"/>
              <a:t>deses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19774" y="4225687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c</a:t>
            </a:r>
            <a:r>
              <a:rPr lang="cs-CZ" dirty="0" smtClean="0"/>
              <a:t>isis</a:t>
            </a:r>
          </a:p>
          <a:p>
            <a:r>
              <a:rPr lang="cs-CZ" dirty="0" smtClean="0"/>
              <a:t>D</a:t>
            </a:r>
          </a:p>
          <a:p>
            <a:r>
              <a:rPr lang="cs-CZ" dirty="0" smtClean="0"/>
              <a:t>eses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68644" y="1484784"/>
            <a:ext cx="771453" cy="1008112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300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106300" y="4265229"/>
            <a:ext cx="7537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e</a:t>
            </a:r>
            <a:r>
              <a:rPr lang="cs-CZ" dirty="0" smtClean="0"/>
              <a:t>is</a:t>
            </a:r>
          </a:p>
          <a:p>
            <a:r>
              <a:rPr lang="cs-CZ" dirty="0" smtClean="0"/>
              <a:t>F</a:t>
            </a:r>
          </a:p>
          <a:p>
            <a:r>
              <a:rPr lang="cs-CZ" dirty="0" smtClean="0"/>
              <a:t>geses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345784" y="4233862"/>
            <a:ext cx="7605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</a:t>
            </a:r>
            <a:r>
              <a:rPr lang="cs-CZ" dirty="0" smtClean="0"/>
              <a:t>isis</a:t>
            </a:r>
          </a:p>
          <a:p>
            <a:r>
              <a:rPr lang="cs-CZ" dirty="0" smtClean="0"/>
              <a:t>E</a:t>
            </a:r>
          </a:p>
          <a:p>
            <a:r>
              <a:rPr lang="cs-CZ" dirty="0" smtClean="0"/>
              <a:t>fis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943266" y="4247767"/>
            <a:ext cx="655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f</a:t>
            </a:r>
            <a:r>
              <a:rPr lang="cs-CZ" dirty="0" smtClean="0"/>
              <a:t>isis</a:t>
            </a:r>
          </a:p>
          <a:p>
            <a:r>
              <a:rPr lang="cs-CZ" dirty="0" smtClean="0"/>
              <a:t>G</a:t>
            </a:r>
          </a:p>
          <a:p>
            <a:r>
              <a:rPr lang="cs-CZ" dirty="0" err="1" smtClean="0"/>
              <a:t>asas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752700" y="4225687"/>
            <a:ext cx="7713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g</a:t>
            </a:r>
            <a:r>
              <a:rPr lang="cs-CZ" dirty="0" smtClean="0"/>
              <a:t>isis</a:t>
            </a:r>
          </a:p>
          <a:p>
            <a:r>
              <a:rPr lang="cs-CZ" dirty="0" smtClean="0"/>
              <a:t>A</a:t>
            </a:r>
          </a:p>
          <a:p>
            <a:r>
              <a:rPr lang="cs-CZ" dirty="0" smtClean="0"/>
              <a:t>heses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6648278" y="4216737"/>
            <a:ext cx="6719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</a:t>
            </a:r>
            <a:r>
              <a:rPr lang="cs-CZ" dirty="0" smtClean="0"/>
              <a:t>isis</a:t>
            </a:r>
          </a:p>
          <a:p>
            <a:r>
              <a:rPr lang="cs-CZ" dirty="0" smtClean="0"/>
              <a:t>H</a:t>
            </a:r>
          </a:p>
          <a:p>
            <a:r>
              <a:rPr lang="cs-CZ" dirty="0" smtClean="0"/>
              <a:t>ces</a:t>
            </a:r>
            <a:endParaRPr lang="cs-CZ" dirty="0"/>
          </a:p>
        </p:txBody>
      </p:sp>
      <p:sp>
        <p:nvSpPr>
          <p:cNvPr id="26" name="Obdélník 25"/>
          <p:cNvSpPr/>
          <p:nvPr/>
        </p:nvSpPr>
        <p:spPr>
          <a:xfrm>
            <a:off x="7380312" y="2721318"/>
            <a:ext cx="864096" cy="24358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8028384" y="2721318"/>
            <a:ext cx="432048" cy="135575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251520" y="2711686"/>
            <a:ext cx="792088" cy="24594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755576" y="2739008"/>
            <a:ext cx="468052" cy="138655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1111362" y="4216737"/>
            <a:ext cx="6719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</a:t>
            </a:r>
            <a:r>
              <a:rPr lang="cs-CZ" dirty="0" smtClean="0"/>
              <a:t>isis</a:t>
            </a:r>
          </a:p>
          <a:p>
            <a:r>
              <a:rPr lang="cs-CZ" dirty="0" smtClean="0"/>
              <a:t>H</a:t>
            </a:r>
          </a:p>
          <a:p>
            <a:r>
              <a:rPr lang="cs-CZ" dirty="0" smtClean="0"/>
              <a:t>ces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7437931" y="4216737"/>
            <a:ext cx="7633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h</a:t>
            </a:r>
            <a:r>
              <a:rPr lang="cs-CZ" dirty="0" smtClean="0"/>
              <a:t>is</a:t>
            </a:r>
          </a:p>
          <a:p>
            <a:r>
              <a:rPr lang="cs-CZ" dirty="0" smtClean="0"/>
              <a:t>C</a:t>
            </a:r>
          </a:p>
          <a:p>
            <a:r>
              <a:rPr lang="cs-CZ" dirty="0" smtClean="0"/>
              <a:t>deses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2217371" y="2970621"/>
            <a:ext cx="6848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h</a:t>
            </a:r>
            <a:r>
              <a:rPr lang="cs-CZ" dirty="0" smtClean="0">
                <a:solidFill>
                  <a:schemeClr val="bg1"/>
                </a:solidFill>
              </a:rPr>
              <a:t>isis</a:t>
            </a:r>
          </a:p>
          <a:p>
            <a:r>
              <a:rPr lang="cs-CZ" dirty="0">
                <a:solidFill>
                  <a:schemeClr val="bg1"/>
                </a:solidFill>
              </a:rPr>
              <a:t>c</a:t>
            </a:r>
            <a:r>
              <a:rPr lang="cs-CZ" dirty="0" smtClean="0">
                <a:solidFill>
                  <a:schemeClr val="bg1"/>
                </a:solidFill>
              </a:rPr>
              <a:t>is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des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3086109" y="2970621"/>
            <a:ext cx="7072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d</a:t>
            </a:r>
            <a:r>
              <a:rPr lang="cs-CZ" dirty="0" smtClean="0">
                <a:solidFill>
                  <a:schemeClr val="bg1"/>
                </a:solidFill>
              </a:rPr>
              <a:t>is</a:t>
            </a:r>
          </a:p>
          <a:p>
            <a:r>
              <a:rPr lang="cs-CZ" dirty="0">
                <a:solidFill>
                  <a:schemeClr val="bg1"/>
                </a:solidFill>
              </a:rPr>
              <a:t>e</a:t>
            </a:r>
            <a:r>
              <a:rPr lang="cs-CZ" dirty="0" smtClean="0">
                <a:solidFill>
                  <a:schemeClr val="bg1"/>
                </a:solidFill>
              </a:rPr>
              <a:t>s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feses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4458446" y="2931331"/>
            <a:ext cx="6591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e</a:t>
            </a:r>
            <a:r>
              <a:rPr lang="cs-CZ" dirty="0" smtClean="0">
                <a:solidFill>
                  <a:schemeClr val="bg1"/>
                </a:solidFill>
              </a:rPr>
              <a:t>isis</a:t>
            </a:r>
          </a:p>
          <a:p>
            <a:r>
              <a:rPr lang="cs-CZ" dirty="0">
                <a:solidFill>
                  <a:schemeClr val="bg1"/>
                </a:solidFill>
              </a:rPr>
              <a:t>f</a:t>
            </a:r>
            <a:r>
              <a:rPr lang="cs-CZ" dirty="0" smtClean="0">
                <a:solidFill>
                  <a:schemeClr val="bg1"/>
                </a:solidFill>
              </a:rPr>
              <a:t>is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ges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5436096" y="3191174"/>
            <a:ext cx="487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g</a:t>
            </a:r>
            <a:r>
              <a:rPr lang="cs-CZ" dirty="0" smtClean="0">
                <a:solidFill>
                  <a:schemeClr val="bg1"/>
                </a:solidFill>
              </a:rPr>
              <a:t>is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as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6221777" y="2978716"/>
            <a:ext cx="7328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a</a:t>
            </a:r>
            <a:r>
              <a:rPr lang="cs-CZ" dirty="0" smtClean="0">
                <a:solidFill>
                  <a:schemeClr val="bg1"/>
                </a:solidFill>
              </a:rPr>
              <a:t>is</a:t>
            </a:r>
          </a:p>
          <a:p>
            <a:r>
              <a:rPr lang="cs-CZ" dirty="0">
                <a:solidFill>
                  <a:schemeClr val="bg1"/>
                </a:solidFill>
              </a:rPr>
              <a:t>h</a:t>
            </a:r>
            <a:r>
              <a:rPr lang="cs-CZ" dirty="0" smtClean="0">
                <a:solidFill>
                  <a:schemeClr val="bg1"/>
                </a:solidFill>
              </a:rPr>
              <a:t>es 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ceses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08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ZENKL, Luděk. </a:t>
            </a:r>
            <a:r>
              <a:rPr lang="cs-CZ" i="1" dirty="0"/>
              <a:t>ABC hudební nauky</a:t>
            </a:r>
            <a:r>
              <a:rPr lang="cs-CZ" dirty="0"/>
              <a:t>. 6. vyd. Praha: </a:t>
            </a:r>
            <a:r>
              <a:rPr lang="cs-CZ" dirty="0" err="1"/>
              <a:t>Editio</a:t>
            </a:r>
            <a:r>
              <a:rPr lang="cs-CZ" dirty="0"/>
              <a:t> Supraphon, 1991, 197 s. ABC (</a:t>
            </a:r>
            <a:r>
              <a:rPr lang="cs-CZ" dirty="0" err="1"/>
              <a:t>Editio</a:t>
            </a:r>
            <a:r>
              <a:rPr lang="cs-CZ" dirty="0"/>
              <a:t> Supraphon). ISBN 80-705-8284-7.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9474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óny a tónová soustava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Tóny a tónová soustava</Template>
  <TotalTime>37</TotalTime>
  <Words>437</Words>
  <Application>Microsoft Office PowerPoint</Application>
  <PresentationFormat>Předvádění na obrazovce (4:3)</PresentationFormat>
  <Paragraphs>138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Tóny a tónová soustava</vt:lpstr>
      <vt:lpstr>Prezentace aplikace PowerPoint</vt:lpstr>
      <vt:lpstr>Klaviatura a enharmonické tóny</vt:lpstr>
      <vt:lpstr>Tónová soustava</vt:lpstr>
      <vt:lpstr>Klaviatura – bílé klávesy</vt:lpstr>
      <vt:lpstr>Klaviatura – černé klávesy</vt:lpstr>
      <vt:lpstr>enharmonické tóny</vt:lpstr>
      <vt:lpstr>Klaviatura – enharmonické tóny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Tóny a tónová soustava</dc:title>
  <dc:creator>Alena Tichá</dc:creator>
  <cp:lastModifiedBy>Alena Tichá</cp:lastModifiedBy>
  <cp:revision>5</cp:revision>
  <dcterms:created xsi:type="dcterms:W3CDTF">2013-09-17T08:03:51Z</dcterms:created>
  <dcterms:modified xsi:type="dcterms:W3CDTF">2013-12-02T10:02:34Z</dcterms:modified>
</cp:coreProperties>
</file>