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7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813582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Dynamika a tempo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sexta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 a vlastním notovým materiálem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Piano, forte, crescendo,</a:t>
                      </a:r>
                      <a:r>
                        <a:rPr lang="cs-CZ" sz="1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rychle, andante, ritardando, zrychlovat</a:t>
                      </a:r>
                      <a:endParaRPr lang="cs-CZ" sz="1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23.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9. 2013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095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400600"/>
          </a:xfrm>
        </p:spPr>
        <p:txBody>
          <a:bodyPr>
            <a:noAutofit/>
          </a:bodyPr>
          <a:lstStyle/>
          <a:p>
            <a:endParaRPr lang="cs-CZ" dirty="0" smtClean="0"/>
          </a:p>
          <a:p>
            <a:r>
              <a:rPr lang="cs-CZ" dirty="0" smtClean="0"/>
              <a:t>ZENKL</a:t>
            </a:r>
            <a:r>
              <a:rPr lang="cs-CZ" dirty="0"/>
              <a:t>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80-705-8284-7.</a:t>
            </a:r>
          </a:p>
          <a:p>
            <a:pPr marL="0" indent="0">
              <a:buNone/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9947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 a tempo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5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Dynamika a dynamická znaménka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dynamika = síla </a:t>
            </a:r>
            <a:r>
              <a:rPr lang="cs-CZ" dirty="0"/>
              <a:t>přednesu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dynamická znaménka v notách určují, jak silně nebo slabě se má hrát, popř. zda se má zeslabovat či zesilovat, nebo kde je třeba hrát tón či akord s </a:t>
            </a:r>
            <a:r>
              <a:rPr lang="cs-CZ" dirty="0" smtClean="0"/>
              <a:t>přízvukem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kromě dynamických znamének se užívá též výrazů slovních (</a:t>
            </a:r>
            <a:r>
              <a:rPr lang="cs-CZ" dirty="0" smtClean="0"/>
              <a:t>českých i italských) </a:t>
            </a:r>
            <a:r>
              <a:rPr lang="cs-CZ" dirty="0"/>
              <a:t>a jejich zkratek</a:t>
            </a:r>
          </a:p>
        </p:txBody>
      </p:sp>
    </p:spTree>
    <p:extLst>
      <p:ext uri="{BB962C8B-B14F-4D97-AF65-F5344CB8AC3E}">
        <p14:creationId xmlns:p14="http://schemas.microsoft.com/office/powerpoint/2010/main" val="606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dynamická 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ppp	 piano pianissimo – co nejslaběji</a:t>
            </a:r>
          </a:p>
          <a:p>
            <a:r>
              <a:rPr lang="cs-CZ" dirty="0"/>
              <a:t>pp 	pianissimo – velmi slabě</a:t>
            </a:r>
          </a:p>
          <a:p>
            <a:r>
              <a:rPr lang="cs-CZ" dirty="0"/>
              <a:t>p  	piano – slabě, tiše</a:t>
            </a:r>
          </a:p>
          <a:p>
            <a:r>
              <a:rPr lang="cs-CZ" dirty="0"/>
              <a:t>mp	</a:t>
            </a:r>
            <a:r>
              <a:rPr lang="cs-CZ" dirty="0" err="1"/>
              <a:t>mezzopiano</a:t>
            </a:r>
            <a:r>
              <a:rPr lang="cs-CZ" dirty="0"/>
              <a:t> – středně slabě</a:t>
            </a:r>
          </a:p>
          <a:p>
            <a:r>
              <a:rPr lang="cs-CZ" dirty="0" err="1"/>
              <a:t>mf</a:t>
            </a:r>
            <a:r>
              <a:rPr lang="cs-CZ" dirty="0"/>
              <a:t>	mezzoforte – středně silně</a:t>
            </a:r>
          </a:p>
          <a:p>
            <a:r>
              <a:rPr lang="cs-CZ" dirty="0"/>
              <a:t>f	</a:t>
            </a:r>
            <a:r>
              <a:rPr lang="cs-CZ" dirty="0" err="1"/>
              <a:t>fortě</a:t>
            </a:r>
            <a:r>
              <a:rPr lang="cs-CZ" dirty="0"/>
              <a:t> – silně</a:t>
            </a:r>
          </a:p>
          <a:p>
            <a:r>
              <a:rPr lang="cs-CZ" dirty="0"/>
              <a:t>ff	fortissimo – velmi silně</a:t>
            </a:r>
          </a:p>
          <a:p>
            <a:r>
              <a:rPr lang="cs-CZ" dirty="0"/>
              <a:t>fff	forte </a:t>
            </a:r>
            <a:r>
              <a:rPr lang="cs-CZ" dirty="0" smtClean="0"/>
              <a:t>fortissimo </a:t>
            </a:r>
            <a:r>
              <a:rPr lang="cs-CZ" dirty="0"/>
              <a:t>– co </a:t>
            </a:r>
            <a:r>
              <a:rPr lang="cs-CZ" dirty="0" smtClean="0"/>
              <a:t>nejsilněji</a:t>
            </a:r>
          </a:p>
          <a:p>
            <a:endParaRPr lang="cs-CZ" dirty="0"/>
          </a:p>
          <a:p>
            <a:r>
              <a:rPr lang="cs-CZ" dirty="0"/>
              <a:t>Tyto výrazy bývají upřesňovány slovy </a:t>
            </a:r>
            <a:r>
              <a:rPr lang="cs-CZ" dirty="0" err="1" smtClean="0"/>
              <a:t>meno</a:t>
            </a:r>
            <a:r>
              <a:rPr lang="cs-CZ" dirty="0" smtClean="0"/>
              <a:t> (méně), </a:t>
            </a:r>
            <a:r>
              <a:rPr lang="cs-CZ" dirty="0" err="1" smtClean="0"/>
              <a:t>piú</a:t>
            </a:r>
            <a:r>
              <a:rPr lang="cs-CZ" dirty="0" smtClean="0"/>
              <a:t> (více), </a:t>
            </a:r>
            <a:r>
              <a:rPr lang="cs-CZ" dirty="0" err="1" smtClean="0"/>
              <a:t>molto</a:t>
            </a:r>
            <a:r>
              <a:rPr lang="cs-CZ" dirty="0" smtClean="0"/>
              <a:t> (velmi), </a:t>
            </a:r>
            <a:r>
              <a:rPr lang="cs-CZ" dirty="0" err="1" smtClean="0"/>
              <a:t>sempre</a:t>
            </a:r>
            <a:r>
              <a:rPr lang="cs-CZ" dirty="0" smtClean="0"/>
              <a:t> (stále)</a:t>
            </a:r>
            <a:endParaRPr lang="cs-CZ" dirty="0"/>
          </a:p>
          <a:p>
            <a:pPr lvl="1"/>
            <a:r>
              <a:rPr lang="cs-CZ" dirty="0" smtClean="0"/>
              <a:t>např.: </a:t>
            </a:r>
            <a:r>
              <a:rPr lang="cs-CZ" dirty="0" err="1" smtClean="0"/>
              <a:t>sempre</a:t>
            </a:r>
            <a:r>
              <a:rPr lang="cs-CZ" dirty="0" smtClean="0"/>
              <a:t> </a:t>
            </a:r>
            <a:r>
              <a:rPr lang="cs-CZ" dirty="0"/>
              <a:t>forte – hrát stále silně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06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Změna dynamiky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47248" cy="54212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postupná změna – značení tzv. </a:t>
            </a:r>
            <a:r>
              <a:rPr lang="cs-CZ" dirty="0" smtClean="0"/>
              <a:t>vidlicemi</a:t>
            </a:r>
            <a:endParaRPr lang="cs-CZ" dirty="0"/>
          </a:p>
          <a:p>
            <a:pPr lvl="1"/>
            <a:r>
              <a:rPr lang="cs-CZ" dirty="0"/>
              <a:t>crescendo, </a:t>
            </a:r>
            <a:r>
              <a:rPr lang="cs-CZ" dirty="0" err="1"/>
              <a:t>cresc</a:t>
            </a:r>
            <a:r>
              <a:rPr lang="cs-CZ" dirty="0"/>
              <a:t>. – </a:t>
            </a:r>
            <a:r>
              <a:rPr lang="cs-CZ" dirty="0" smtClean="0"/>
              <a:t>zesilovat </a:t>
            </a:r>
            <a:endParaRPr lang="cs-CZ" dirty="0"/>
          </a:p>
          <a:p>
            <a:pPr lvl="1"/>
            <a:r>
              <a:rPr lang="cs-CZ" dirty="0"/>
              <a:t>decrescendo, </a:t>
            </a:r>
            <a:r>
              <a:rPr lang="cs-CZ" dirty="0" err="1"/>
              <a:t>decresc</a:t>
            </a:r>
            <a:r>
              <a:rPr lang="cs-CZ" dirty="0"/>
              <a:t>. nebo diminuendo, </a:t>
            </a:r>
            <a:r>
              <a:rPr lang="cs-CZ" dirty="0" err="1"/>
              <a:t>dimin</a:t>
            </a:r>
            <a:r>
              <a:rPr lang="cs-CZ" dirty="0"/>
              <a:t>., </a:t>
            </a:r>
            <a:r>
              <a:rPr lang="cs-CZ" dirty="0" err="1"/>
              <a:t>dim</a:t>
            </a:r>
            <a:r>
              <a:rPr lang="cs-CZ" dirty="0"/>
              <a:t>. – </a:t>
            </a:r>
            <a:r>
              <a:rPr lang="cs-CZ" dirty="0" smtClean="0"/>
              <a:t>zeslabovat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áhlá </a:t>
            </a:r>
            <a:r>
              <a:rPr lang="cs-CZ" dirty="0"/>
              <a:t>změna dynamiky – označena subito </a:t>
            </a:r>
            <a:r>
              <a:rPr lang="cs-CZ" dirty="0" smtClean="0"/>
              <a:t>(náhle)</a:t>
            </a:r>
          </a:p>
          <a:p>
            <a:pPr lvl="1"/>
            <a:r>
              <a:rPr lang="cs-CZ" dirty="0" smtClean="0"/>
              <a:t>např. </a:t>
            </a:r>
            <a:r>
              <a:rPr lang="cs-CZ" dirty="0" smtClean="0">
                <a:solidFill>
                  <a:schemeClr val="accent1"/>
                </a:solidFill>
              </a:rPr>
              <a:t>subito </a:t>
            </a:r>
            <a:r>
              <a:rPr lang="cs-CZ" dirty="0">
                <a:solidFill>
                  <a:schemeClr val="accent1"/>
                </a:solidFill>
              </a:rPr>
              <a:t>f, subito p</a:t>
            </a:r>
          </a:p>
          <a:p>
            <a:endParaRPr lang="cs-CZ" dirty="0" smtClean="0"/>
          </a:p>
          <a:p>
            <a:r>
              <a:rPr lang="cs-CZ" dirty="0" smtClean="0"/>
              <a:t>přízvuk </a:t>
            </a:r>
            <a:r>
              <a:rPr lang="cs-CZ" dirty="0"/>
              <a:t>– akcent </a:t>
            </a:r>
            <a:endParaRPr lang="cs-CZ" dirty="0" smtClean="0"/>
          </a:p>
          <a:p>
            <a:pPr lvl="1"/>
            <a:r>
              <a:rPr lang="cs-CZ" dirty="0" smtClean="0"/>
              <a:t>je </a:t>
            </a:r>
            <a:r>
              <a:rPr lang="cs-CZ" dirty="0"/>
              <a:t>zdůraznění označeného tónu nebo akordu proti ostatním výrazným </a:t>
            </a:r>
            <a:r>
              <a:rPr lang="cs-CZ" dirty="0" smtClean="0"/>
              <a:t>zesílením</a:t>
            </a:r>
          </a:p>
          <a:p>
            <a:pPr lvl="1"/>
            <a:r>
              <a:rPr lang="cs-CZ" dirty="0" smtClean="0"/>
              <a:t>přízvuky </a:t>
            </a:r>
            <a:r>
              <a:rPr lang="cs-CZ" dirty="0"/>
              <a:t>mohou být různě silné (od slabších po silnější):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dirty="0" smtClean="0">
                <a:solidFill>
                  <a:schemeClr val="accent1"/>
                </a:solidFill>
              </a:rPr>
              <a:t>&gt;</a:t>
            </a:r>
            <a:r>
              <a:rPr lang="cs-CZ" dirty="0">
                <a:solidFill>
                  <a:schemeClr val="accent1"/>
                </a:solidFill>
              </a:rPr>
              <a:t>	</a:t>
            </a:r>
            <a:r>
              <a:rPr lang="cs-CZ" b="1" dirty="0">
                <a:solidFill>
                  <a:schemeClr val="accent1"/>
                </a:solidFill>
              </a:rPr>
              <a:t>^	</a:t>
            </a:r>
            <a:r>
              <a:rPr lang="cs-CZ" dirty="0" err="1">
                <a:solidFill>
                  <a:schemeClr val="accent1"/>
                </a:solidFill>
              </a:rPr>
              <a:t>sf</a:t>
            </a:r>
            <a:r>
              <a:rPr lang="cs-CZ" dirty="0">
                <a:solidFill>
                  <a:schemeClr val="accent1"/>
                </a:solidFill>
              </a:rPr>
              <a:t>	 </a:t>
            </a:r>
            <a:r>
              <a:rPr lang="cs-CZ" dirty="0" err="1">
                <a:solidFill>
                  <a:schemeClr val="accent1"/>
                </a:solidFill>
              </a:rPr>
              <a:t>sfz</a:t>
            </a:r>
            <a:r>
              <a:rPr lang="cs-CZ" dirty="0">
                <a:solidFill>
                  <a:schemeClr val="accent1"/>
                </a:solidFill>
              </a:rPr>
              <a:t>	</a:t>
            </a:r>
            <a:r>
              <a:rPr lang="cs-CZ" dirty="0" err="1">
                <a:solidFill>
                  <a:schemeClr val="accent1"/>
                </a:solidFill>
              </a:rPr>
              <a:t>rsfz</a:t>
            </a:r>
            <a:r>
              <a:rPr lang="cs-CZ" dirty="0">
                <a:solidFill>
                  <a:schemeClr val="accent1"/>
                </a:solidFill>
              </a:rPr>
              <a:t>	</a:t>
            </a:r>
            <a:r>
              <a:rPr lang="cs-CZ" dirty="0" err="1">
                <a:solidFill>
                  <a:schemeClr val="accent1"/>
                </a:solidFill>
              </a:rPr>
              <a:t>sffz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 err="1"/>
              <a:t>s</a:t>
            </a:r>
            <a:r>
              <a:rPr lang="cs-CZ" dirty="0" err="1" smtClean="0"/>
              <a:t>forzando</a:t>
            </a:r>
            <a:r>
              <a:rPr lang="cs-CZ" dirty="0" smtClean="0"/>
              <a:t> (</a:t>
            </a:r>
            <a:r>
              <a:rPr lang="cs-CZ" dirty="0" err="1" smtClean="0"/>
              <a:t>sfz</a:t>
            </a:r>
            <a:r>
              <a:rPr lang="cs-CZ" dirty="0" smtClean="0"/>
              <a:t>), </a:t>
            </a:r>
            <a:r>
              <a:rPr lang="cs-CZ" dirty="0" err="1" smtClean="0"/>
              <a:t>rinsforzando</a:t>
            </a:r>
            <a:r>
              <a:rPr lang="cs-CZ" dirty="0" smtClean="0"/>
              <a:t> (</a:t>
            </a:r>
            <a:r>
              <a:rPr lang="cs-CZ" dirty="0" err="1" smtClean="0"/>
              <a:t>rsfz</a:t>
            </a:r>
            <a:r>
              <a:rPr lang="cs-CZ" dirty="0" smtClean="0"/>
              <a:t>), </a:t>
            </a:r>
            <a:r>
              <a:rPr lang="cs-CZ" dirty="0" err="1" smtClean="0"/>
              <a:t>sforzantissimo</a:t>
            </a:r>
            <a:r>
              <a:rPr lang="cs-CZ" dirty="0" smtClean="0"/>
              <a:t> (</a:t>
            </a:r>
            <a:r>
              <a:rPr lang="cs-CZ" dirty="0" err="1" smtClean="0"/>
              <a:t>sffz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5220072" y="1484784"/>
            <a:ext cx="151216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5220072" y="1700808"/>
            <a:ext cx="151216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915816" y="2348880"/>
            <a:ext cx="158417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2915816" y="2420888"/>
            <a:ext cx="158417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89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Označení způsobu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legato</a:t>
            </a:r>
            <a:r>
              <a:rPr lang="cs-CZ" dirty="0"/>
              <a:t> – vázaně, značí se obloučkem spojujícím noty různé výšky</a:t>
            </a:r>
          </a:p>
          <a:p>
            <a:r>
              <a:rPr lang="cs-CZ" dirty="0">
                <a:solidFill>
                  <a:schemeClr val="accent1"/>
                </a:solidFill>
              </a:rPr>
              <a:t>staccato</a:t>
            </a:r>
            <a:r>
              <a:rPr lang="cs-CZ" dirty="0"/>
              <a:t> – krátce, </a:t>
            </a:r>
            <a:r>
              <a:rPr lang="cs-CZ" dirty="0" err="1"/>
              <a:t>oddělovaně</a:t>
            </a:r>
            <a:r>
              <a:rPr lang="cs-CZ" dirty="0"/>
              <a:t>, značí se tečkou nad nebo pod notou, ostré staccato se značí klínkem, nepříliš ostré staccato se označuje vodorovnou čárkou nad nebo pod staccatovou tečkou</a:t>
            </a:r>
          </a:p>
          <a:p>
            <a:r>
              <a:rPr lang="cs-CZ" dirty="0"/>
              <a:t>non legato, </a:t>
            </a:r>
            <a:r>
              <a:rPr lang="cs-CZ" dirty="0">
                <a:solidFill>
                  <a:schemeClr val="accent1"/>
                </a:solidFill>
              </a:rPr>
              <a:t>portamento</a:t>
            </a:r>
            <a:r>
              <a:rPr lang="cs-CZ" dirty="0"/>
              <a:t> (</a:t>
            </a:r>
            <a:r>
              <a:rPr lang="cs-CZ" dirty="0" err="1"/>
              <a:t>portato</a:t>
            </a:r>
            <a:r>
              <a:rPr lang="cs-CZ" dirty="0"/>
              <a:t>, </a:t>
            </a:r>
            <a:r>
              <a:rPr lang="cs-CZ" dirty="0" err="1" smtClean="0"/>
              <a:t>portando</a:t>
            </a:r>
            <a:r>
              <a:rPr lang="cs-CZ" dirty="0" smtClean="0"/>
              <a:t>) </a:t>
            </a:r>
            <a:r>
              <a:rPr lang="cs-CZ" dirty="0"/>
              <a:t>– střed mezi legatem </a:t>
            </a:r>
            <a:r>
              <a:rPr lang="cs-CZ" dirty="0" smtClean="0"/>
              <a:t>a staccatem</a:t>
            </a:r>
            <a:r>
              <a:rPr lang="cs-CZ" dirty="0"/>
              <a:t>, označení – vodorovné čárky nebo tečky pod obloučkem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94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Tempová 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empo </a:t>
            </a:r>
            <a:r>
              <a:rPr lang="cs-CZ" dirty="0"/>
              <a:t>= rychlost, jakou se skladba </a:t>
            </a:r>
            <a:r>
              <a:rPr lang="cs-CZ" dirty="0" smtClean="0"/>
              <a:t>hraje</a:t>
            </a:r>
          </a:p>
          <a:p>
            <a:r>
              <a:rPr lang="cs-CZ" dirty="0" smtClean="0"/>
              <a:t>určuje</a:t>
            </a:r>
            <a:r>
              <a:rPr lang="cs-CZ" dirty="0"/>
              <a:t>, jak rychle se má skladba hrát nebo zpívat, popř. zda se má tempo zpomalit nebo </a:t>
            </a:r>
            <a:r>
              <a:rPr lang="cs-CZ" dirty="0" smtClean="0"/>
              <a:t>zrychlit</a:t>
            </a:r>
          </a:p>
          <a:p>
            <a:pPr lvl="0"/>
            <a:r>
              <a:rPr lang="cs-CZ" dirty="0" smtClean="0"/>
              <a:t>v</a:t>
            </a:r>
            <a:r>
              <a:rPr lang="cs-CZ" dirty="0"/>
              <a:t> notách </a:t>
            </a:r>
            <a:r>
              <a:rPr lang="cs-CZ" dirty="0" smtClean="0"/>
              <a:t>je uvedeno na </a:t>
            </a:r>
            <a:r>
              <a:rPr lang="cs-CZ" dirty="0"/>
              <a:t>začátku </a:t>
            </a:r>
            <a:r>
              <a:rPr lang="cs-CZ" dirty="0" smtClean="0"/>
              <a:t>skladby, při </a:t>
            </a:r>
            <a:r>
              <a:rPr lang="cs-CZ" dirty="0"/>
              <a:t>změnách tempa i v průběhu </a:t>
            </a:r>
            <a:r>
              <a:rPr lang="cs-CZ" dirty="0" smtClean="0"/>
              <a:t>skladby</a:t>
            </a:r>
          </a:p>
          <a:p>
            <a:r>
              <a:rPr lang="cs-CZ" dirty="0" smtClean="0"/>
              <a:t>zcela </a:t>
            </a:r>
            <a:r>
              <a:rPr lang="cs-CZ" dirty="0"/>
              <a:t>přesně udává </a:t>
            </a:r>
            <a:r>
              <a:rPr lang="cs-CZ" dirty="0" smtClean="0"/>
              <a:t>tempo metronom, </a:t>
            </a:r>
            <a:r>
              <a:rPr lang="cs-CZ" dirty="0"/>
              <a:t>přibližně se udává tempo a změny tempa slovními </a:t>
            </a:r>
            <a:r>
              <a:rPr lang="cs-CZ" dirty="0" smtClean="0"/>
              <a:t>výrazy (</a:t>
            </a:r>
            <a:r>
              <a:rPr lang="cs-CZ" dirty="0" err="1" smtClean="0"/>
              <a:t>it</a:t>
            </a:r>
            <a:r>
              <a:rPr lang="cs-CZ" dirty="0" smtClean="0"/>
              <a:t>., čes.)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2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19256" cy="612068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b="1" dirty="0"/>
              <a:t>velmi pomalé tempo</a:t>
            </a:r>
            <a:r>
              <a:rPr lang="cs-CZ" dirty="0"/>
              <a:t>:</a:t>
            </a:r>
          </a:p>
          <a:p>
            <a:r>
              <a:rPr lang="cs-CZ" dirty="0" err="1" smtClean="0"/>
              <a:t>grave</a:t>
            </a:r>
            <a:r>
              <a:rPr lang="cs-CZ" dirty="0" smtClean="0"/>
              <a:t> </a:t>
            </a:r>
            <a:r>
              <a:rPr lang="cs-CZ" dirty="0"/>
              <a:t>– vážně, těžce</a:t>
            </a:r>
          </a:p>
          <a:p>
            <a:r>
              <a:rPr lang="cs-CZ" dirty="0"/>
              <a:t>largo – </a:t>
            </a:r>
            <a:r>
              <a:rPr lang="cs-CZ" dirty="0" smtClean="0"/>
              <a:t>široce</a:t>
            </a:r>
            <a:endParaRPr lang="cs-CZ" dirty="0"/>
          </a:p>
          <a:p>
            <a:r>
              <a:rPr lang="cs-CZ" dirty="0"/>
              <a:t>adagio – pomalu, zvolna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ne příliš pomalé tempo:</a:t>
            </a:r>
          </a:p>
          <a:p>
            <a:r>
              <a:rPr lang="cs-CZ" dirty="0"/>
              <a:t>andante – volně </a:t>
            </a:r>
            <a:r>
              <a:rPr lang="cs-CZ" dirty="0" smtClean="0"/>
              <a:t>krokem</a:t>
            </a:r>
            <a:endParaRPr lang="cs-CZ" dirty="0"/>
          </a:p>
          <a:p>
            <a:r>
              <a:rPr lang="cs-CZ" dirty="0" smtClean="0"/>
              <a:t>maestoso </a:t>
            </a:r>
            <a:r>
              <a:rPr lang="cs-CZ" dirty="0"/>
              <a:t>– důstojně, </a:t>
            </a:r>
            <a:r>
              <a:rPr lang="cs-CZ" dirty="0" smtClean="0"/>
              <a:t>velebně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střední </a:t>
            </a:r>
            <a:r>
              <a:rPr lang="cs-CZ" b="1" dirty="0"/>
              <a:t>mírné tempo:</a:t>
            </a:r>
          </a:p>
          <a:p>
            <a:r>
              <a:rPr lang="cs-CZ" dirty="0"/>
              <a:t>allegretto – méně rychle než allegro</a:t>
            </a:r>
          </a:p>
          <a:p>
            <a:r>
              <a:rPr lang="cs-CZ" dirty="0" smtClean="0"/>
              <a:t>moderato </a:t>
            </a:r>
            <a:r>
              <a:rPr lang="cs-CZ" dirty="0"/>
              <a:t>– mírně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rychlé </a:t>
            </a:r>
            <a:r>
              <a:rPr lang="cs-CZ" b="1" dirty="0"/>
              <a:t>tempo:</a:t>
            </a:r>
          </a:p>
          <a:p>
            <a:r>
              <a:rPr lang="cs-CZ" dirty="0"/>
              <a:t>allegro moderato – mírně rychle</a:t>
            </a:r>
          </a:p>
          <a:p>
            <a:r>
              <a:rPr lang="cs-CZ" dirty="0"/>
              <a:t>allegro – vesele, rychle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velmi rychlé tempo:</a:t>
            </a:r>
          </a:p>
          <a:p>
            <a:r>
              <a:rPr lang="cs-CZ" dirty="0"/>
              <a:t>vivace, </a:t>
            </a:r>
            <a:r>
              <a:rPr lang="cs-CZ" dirty="0" err="1"/>
              <a:t>vivo</a:t>
            </a:r>
            <a:r>
              <a:rPr lang="cs-CZ" dirty="0"/>
              <a:t> – živě</a:t>
            </a:r>
          </a:p>
          <a:p>
            <a:r>
              <a:rPr lang="cs-CZ" dirty="0"/>
              <a:t>presto – velmi rychle</a:t>
            </a:r>
          </a:p>
          <a:p>
            <a:r>
              <a:rPr lang="cs-CZ" dirty="0"/>
              <a:t>prestissimo – co nejrychleji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5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 smtClean="0"/>
              <a:t>Změny tempa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náhlé</a:t>
            </a:r>
            <a:r>
              <a:rPr lang="cs-CZ" dirty="0"/>
              <a:t>:</a:t>
            </a:r>
          </a:p>
          <a:p>
            <a:r>
              <a:rPr lang="cs-CZ" dirty="0" err="1" smtClean="0"/>
              <a:t>meno</a:t>
            </a:r>
            <a:r>
              <a:rPr lang="cs-CZ" dirty="0" smtClean="0"/>
              <a:t> </a:t>
            </a:r>
            <a:r>
              <a:rPr lang="cs-CZ" dirty="0"/>
              <a:t>– méně (pomaleji</a:t>
            </a:r>
            <a:r>
              <a:rPr lang="cs-CZ" dirty="0" smtClean="0"/>
              <a:t>), </a:t>
            </a:r>
            <a:r>
              <a:rPr lang="cs-CZ" dirty="0" err="1" smtClean="0"/>
              <a:t>meno</a:t>
            </a:r>
            <a:r>
              <a:rPr lang="cs-CZ" dirty="0" smtClean="0"/>
              <a:t> </a:t>
            </a:r>
            <a:r>
              <a:rPr lang="cs-CZ" dirty="0" err="1"/>
              <a:t>mosso</a:t>
            </a:r>
            <a:r>
              <a:rPr lang="cs-CZ" dirty="0"/>
              <a:t>, </a:t>
            </a:r>
            <a:r>
              <a:rPr lang="cs-CZ" dirty="0" err="1"/>
              <a:t>poco</a:t>
            </a:r>
            <a:r>
              <a:rPr lang="cs-CZ" dirty="0"/>
              <a:t> </a:t>
            </a:r>
            <a:r>
              <a:rPr lang="cs-CZ" dirty="0" err="1"/>
              <a:t>meno</a:t>
            </a:r>
            <a:r>
              <a:rPr lang="cs-CZ" dirty="0"/>
              <a:t> – trochu zpomalit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postupné</a:t>
            </a:r>
          </a:p>
          <a:p>
            <a:r>
              <a:rPr lang="cs-CZ" dirty="0"/>
              <a:t> </a:t>
            </a:r>
            <a:r>
              <a:rPr lang="cs-CZ" dirty="0" smtClean="0"/>
              <a:t>zrychlování</a:t>
            </a:r>
            <a:r>
              <a:rPr lang="cs-CZ" dirty="0"/>
              <a:t>:</a:t>
            </a:r>
          </a:p>
          <a:p>
            <a:r>
              <a:rPr lang="cs-CZ" dirty="0"/>
              <a:t>accelerando – znenáhla </a:t>
            </a:r>
            <a:r>
              <a:rPr lang="cs-CZ" dirty="0" smtClean="0"/>
              <a:t>zrychlovat, </a:t>
            </a:r>
            <a:r>
              <a:rPr lang="cs-CZ" dirty="0" err="1" smtClean="0"/>
              <a:t>poco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poco</a:t>
            </a:r>
            <a:r>
              <a:rPr lang="cs-CZ" dirty="0"/>
              <a:t> animato – oživovat víc a více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zpomalování</a:t>
            </a:r>
            <a:r>
              <a:rPr lang="cs-CZ" dirty="0"/>
              <a:t>:</a:t>
            </a:r>
          </a:p>
          <a:p>
            <a:r>
              <a:rPr lang="cs-CZ" dirty="0"/>
              <a:t>ritardando, rit. – zvolňovat</a:t>
            </a:r>
          </a:p>
          <a:p>
            <a:endParaRPr lang="cs-CZ" dirty="0"/>
          </a:p>
          <a:p>
            <a:r>
              <a:rPr lang="cs-CZ" dirty="0" smtClean="0"/>
              <a:t>tato </a:t>
            </a:r>
            <a:r>
              <a:rPr lang="cs-CZ" dirty="0"/>
              <a:t>označení mohou být upřesněna doplňujícími výrazy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simile </a:t>
            </a:r>
            <a:r>
              <a:rPr lang="cs-CZ" dirty="0"/>
              <a:t>– </a:t>
            </a:r>
            <a:r>
              <a:rPr lang="cs-CZ" dirty="0" smtClean="0"/>
              <a:t>podobně	</a:t>
            </a:r>
            <a:r>
              <a:rPr lang="cs-CZ" dirty="0" err="1" smtClean="0"/>
              <a:t>ma</a:t>
            </a:r>
            <a:r>
              <a:rPr lang="cs-CZ" dirty="0" smtClean="0"/>
              <a:t> </a:t>
            </a:r>
            <a:r>
              <a:rPr lang="cs-CZ" dirty="0"/>
              <a:t>non </a:t>
            </a:r>
            <a:r>
              <a:rPr lang="cs-CZ" dirty="0" err="1"/>
              <a:t>troppo</a:t>
            </a:r>
            <a:r>
              <a:rPr lang="cs-CZ" dirty="0"/>
              <a:t> – ale ne </a:t>
            </a:r>
            <a:r>
              <a:rPr lang="cs-CZ" dirty="0" smtClean="0"/>
              <a:t>příliš		</a:t>
            </a:r>
            <a:r>
              <a:rPr lang="cs-CZ" dirty="0" err="1" smtClean="0"/>
              <a:t>molto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velmi</a:t>
            </a:r>
          </a:p>
          <a:p>
            <a:pPr marL="0" indent="0">
              <a:buNone/>
            </a:pPr>
            <a:r>
              <a:rPr lang="cs-CZ" dirty="0" err="1" smtClean="0"/>
              <a:t>piú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více		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/>
              <a:t>poco</a:t>
            </a:r>
            <a:r>
              <a:rPr lang="cs-CZ" dirty="0"/>
              <a:t> – </a:t>
            </a:r>
            <a:r>
              <a:rPr lang="cs-CZ" dirty="0" smtClean="0"/>
              <a:t>poněkud			senza </a:t>
            </a:r>
            <a:r>
              <a:rPr lang="cs-CZ" dirty="0"/>
              <a:t>– bez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při </a:t>
            </a:r>
            <a:r>
              <a:rPr lang="cs-CZ" dirty="0"/>
              <a:t>změně taktu je třeba uvést, zda se mění nebo nemění tempo: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L´istesso</a:t>
            </a:r>
            <a:r>
              <a:rPr lang="cs-CZ" dirty="0" smtClean="0"/>
              <a:t> </a:t>
            </a:r>
            <a:r>
              <a:rPr lang="cs-CZ" dirty="0"/>
              <a:t>tempo – stejným tempem (ale v jiném taktu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á-li </a:t>
            </a:r>
            <a:r>
              <a:rPr lang="cs-CZ" dirty="0"/>
              <a:t>se po změněném tempu navrátit zase původní tempo, píše se Tempo primo, Tempo 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21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dlužování not, ligatur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prodlužování not, ligatura</Template>
  <TotalTime>7</TotalTime>
  <Words>324</Words>
  <Application>Microsoft Office PowerPoint</Application>
  <PresentationFormat>Předvádění na obrazovce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prodlužování not, ligatura</vt:lpstr>
      <vt:lpstr>Prezentace aplikace PowerPoint</vt:lpstr>
      <vt:lpstr>Dynamika a tempo</vt:lpstr>
      <vt:lpstr>Dynamika a dynamická znaménka</vt:lpstr>
      <vt:lpstr>Základní dynamická označení</vt:lpstr>
      <vt:lpstr>Změna dynamiky</vt:lpstr>
      <vt:lpstr>Označení způsobu hry</vt:lpstr>
      <vt:lpstr>Tempová označení</vt:lpstr>
      <vt:lpstr>Prezentace aplikace PowerPoint</vt:lpstr>
      <vt:lpstr>Změny tempa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Tichá</dc:creator>
  <cp:lastModifiedBy>Alena Tichá</cp:lastModifiedBy>
  <cp:revision>4</cp:revision>
  <dcterms:created xsi:type="dcterms:W3CDTF">2013-09-27T10:15:51Z</dcterms:created>
  <dcterms:modified xsi:type="dcterms:W3CDTF">2013-12-02T10:09:50Z</dcterms:modified>
</cp:coreProperties>
</file>