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6" r:id="rId3"/>
    <p:sldId id="270" r:id="rId4"/>
    <p:sldId id="268" r:id="rId5"/>
    <p:sldId id="272" r:id="rId6"/>
    <p:sldId id="269" r:id="rId7"/>
    <p:sldId id="271" r:id="rId8"/>
    <p:sldId id="27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usescor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540982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Notopis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výchova,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nauka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Prezentace s výkladem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takt, metrum, rytmus, repetice, 2/4 takt,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3/4 takt, 4/4 takt</a:t>
                      </a:r>
                      <a:endParaRPr lang="cs-CZ" sz="17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Alena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Tichá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18.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9. 2013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989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Notopis</a:t>
            </a:r>
            <a:r>
              <a:rPr lang="cs-CZ" dirty="0" smtClean="0"/>
              <a:t>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Takt, metrum, rytmus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24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Rytmus x Metrum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Rytmus</a:t>
            </a:r>
          </a:p>
          <a:p>
            <a:pPr lvl="1"/>
            <a:r>
              <a:rPr lang="cs-CZ" dirty="0" smtClean="0"/>
              <a:t>Střídání tónů různých délek</a:t>
            </a:r>
          </a:p>
          <a:p>
            <a:pPr lvl="1"/>
            <a:r>
              <a:rPr lang="cs-CZ" dirty="0" smtClean="0"/>
              <a:t>Vždy je plně vypsán do notové osnovy</a:t>
            </a:r>
          </a:p>
          <a:p>
            <a:pPr marL="365760" lvl="1" indent="0">
              <a:buNone/>
            </a:pPr>
            <a:endParaRPr lang="cs-CZ" dirty="0" smtClean="0"/>
          </a:p>
          <a:p>
            <a:r>
              <a:rPr lang="cs-CZ" dirty="0" smtClean="0"/>
              <a:t>Metrum</a:t>
            </a:r>
          </a:p>
          <a:p>
            <a:pPr lvl="1"/>
            <a:r>
              <a:rPr lang="cs-CZ" dirty="0" smtClean="0"/>
              <a:t>Pravidelné střídání přízvučných a nepřízvučných dob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58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Takt, taktová čára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/>
          </a:bodyPr>
          <a:lstStyle/>
          <a:p>
            <a:r>
              <a:rPr lang="cs-CZ" dirty="0" smtClean="0"/>
              <a:t>hudební skladby členíme na krátké úseky (takty), které v notové osnově vyznačujeme taktovými čarami)</a:t>
            </a:r>
          </a:p>
          <a:p>
            <a:r>
              <a:rPr lang="cs-CZ" dirty="0" smtClean="0"/>
              <a:t>taktové označení píšeme na začátku notové osnovy za notový klíč a předznamenání</a:t>
            </a:r>
          </a:p>
          <a:p>
            <a:r>
              <a:rPr lang="cs-CZ" dirty="0" smtClean="0"/>
              <a:t>1. doba v taktu má vždy hlavní přízvuk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4800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taktů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r>
              <a:rPr lang="cs-CZ" dirty="0"/>
              <a:t>Takty dělíme na základní a složené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Základní takty</a:t>
            </a:r>
          </a:p>
          <a:p>
            <a:r>
              <a:rPr lang="cs-CZ" dirty="0"/>
              <a:t>dvoudobý – střídání 2 dob (přízvučná, nepřízvučná)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/>
              <a:t>2/2, 2/4, 2/8</a:t>
            </a:r>
          </a:p>
          <a:p>
            <a:pPr marL="365760" lvl="2" indent="0">
              <a:spcBef>
                <a:spcPts val="600"/>
              </a:spcBef>
              <a:buSzPct val="70000"/>
              <a:buNone/>
            </a:pPr>
            <a:endParaRPr lang="cs-CZ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/>
              <a:t>třídobý – střídání 3 dob (přízvučná, 2 nepřízvučné)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/>
              <a:t>3/2, 3/4, 3/8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38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cs-CZ" dirty="0" smtClean="0"/>
              <a:t>Takty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Složené takty</a:t>
            </a:r>
          </a:p>
          <a:p>
            <a:pPr marL="0" indent="0">
              <a:buNone/>
            </a:pPr>
            <a:r>
              <a:rPr lang="cs-CZ" dirty="0"/>
              <a:t>pravidelné: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 smtClean="0"/>
              <a:t>Čtyřdobý </a:t>
            </a:r>
            <a:r>
              <a:rPr lang="cs-CZ" sz="2400" dirty="0" smtClean="0"/>
              <a:t>– </a:t>
            </a:r>
            <a:r>
              <a:rPr lang="cs-CZ" sz="2400" dirty="0"/>
              <a:t>2 takty </a:t>
            </a:r>
            <a:r>
              <a:rPr lang="cs-CZ" sz="2400" dirty="0" smtClean="0"/>
              <a:t>dvoudobé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smtClean="0"/>
              <a:t>4/4</a:t>
            </a:r>
            <a:r>
              <a:rPr lang="cs-CZ" dirty="0"/>
              <a:t>, 4/2, 4/8</a:t>
            </a:r>
          </a:p>
          <a:p>
            <a:pPr marL="548640" lvl="2">
              <a:spcBef>
                <a:spcPts val="600"/>
              </a:spcBef>
              <a:buSzPct val="70000"/>
            </a:pPr>
            <a:endParaRPr lang="cs-CZ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šestidobý </a:t>
            </a:r>
            <a:r>
              <a:rPr lang="cs-CZ" sz="2400" dirty="0"/>
              <a:t>– 2 takty </a:t>
            </a:r>
            <a:r>
              <a:rPr lang="cs-CZ" sz="2400" dirty="0" smtClean="0"/>
              <a:t>třídobé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/>
              <a:t>6/8, 6/4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cs-CZ" sz="2400" dirty="0" smtClean="0"/>
          </a:p>
          <a:p>
            <a:pPr marL="0" lvl="1" indent="0">
              <a:spcBef>
                <a:spcPts val="600"/>
              </a:spcBef>
              <a:buSzPct val="70000"/>
              <a:buNone/>
            </a:pPr>
            <a:r>
              <a:rPr lang="cs-CZ" sz="2400" dirty="0" smtClean="0"/>
              <a:t>nepravidelné</a:t>
            </a:r>
            <a:r>
              <a:rPr lang="cs-CZ" sz="2400" dirty="0"/>
              <a:t>: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/>
              <a:t>p</a:t>
            </a:r>
            <a:r>
              <a:rPr lang="cs-CZ" sz="2400" dirty="0" smtClean="0"/>
              <a:t>ětidobý – </a:t>
            </a:r>
            <a:r>
              <a:rPr lang="cs-CZ" sz="2400" dirty="0"/>
              <a:t>dvoudobý a </a:t>
            </a:r>
            <a:r>
              <a:rPr lang="cs-CZ" sz="2400" dirty="0" smtClean="0"/>
              <a:t>třídobý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sedmidobý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61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Repetice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značuje opakování úseku mezi dvěma repeticemi</a:t>
            </a:r>
          </a:p>
          <a:p>
            <a:r>
              <a:rPr lang="cs-CZ" dirty="0"/>
              <a:t>z</a:t>
            </a:r>
            <a:r>
              <a:rPr lang="cs-CZ" dirty="0" smtClean="0"/>
              <a:t>načí se dvojitou taktovou čárou </a:t>
            </a:r>
            <a:r>
              <a:rPr lang="cs-CZ" dirty="0"/>
              <a:t>s dvojtečkou v 2. a 3. mezeře</a:t>
            </a:r>
          </a:p>
          <a:p>
            <a:r>
              <a:rPr lang="cs-CZ" dirty="0" smtClean="0"/>
              <a:t>pokud má opakovaná část jiný závěr, užívá se označení 1.prima volta, 2. sekunda volta</a:t>
            </a:r>
          </a:p>
          <a:p>
            <a:r>
              <a:rPr lang="cs-CZ" dirty="0"/>
              <a:t>p</a:t>
            </a:r>
            <a:r>
              <a:rPr lang="cs-CZ" dirty="0" smtClean="0"/>
              <a:t>okud je na konci značka Da capo al Fine, opakuje se skladba zpravidla od začátku až po značku Fine</a:t>
            </a:r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797152"/>
            <a:ext cx="8449911" cy="88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62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a obrazový materiál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ZENKL, Luděk. </a:t>
            </a:r>
            <a:r>
              <a:rPr lang="cs-CZ" i="1" dirty="0"/>
              <a:t>ABC hudební nauky</a:t>
            </a:r>
            <a:r>
              <a:rPr lang="cs-CZ" dirty="0"/>
              <a:t>. 6. vyd. Praha: </a:t>
            </a:r>
            <a:r>
              <a:rPr lang="cs-CZ" dirty="0" err="1"/>
              <a:t>Editio</a:t>
            </a:r>
            <a:r>
              <a:rPr lang="cs-CZ" dirty="0"/>
              <a:t> Supraphon, 1991, 197 s. ABC (</a:t>
            </a:r>
            <a:r>
              <a:rPr lang="cs-CZ" dirty="0" err="1"/>
              <a:t>Editio</a:t>
            </a:r>
            <a:r>
              <a:rPr lang="cs-CZ" dirty="0"/>
              <a:t> Supraphon). ISBN 80-705-8284-7.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/>
              <a:t>Notové zápisy jsou vlastním dílem autora. Jsou provedeny pomocí freeware programu </a:t>
            </a:r>
            <a:r>
              <a:rPr lang="cs-CZ" dirty="0" err="1"/>
              <a:t>MuseScore</a:t>
            </a:r>
            <a:r>
              <a:rPr lang="cs-CZ" dirty="0"/>
              <a:t>. Dostupný pod licencí </a:t>
            </a:r>
            <a:r>
              <a:rPr lang="en-US" dirty="0"/>
              <a:t>Download for free </a:t>
            </a:r>
            <a:r>
              <a:rPr lang="cs-CZ" dirty="0"/>
              <a:t>na www: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&lt; </a:t>
            </a:r>
            <a:r>
              <a:rPr lang="cs-CZ" dirty="0">
                <a:hlinkClick r:id="rId2"/>
              </a:rPr>
              <a:t>http://musescore.com/</a:t>
            </a:r>
            <a:r>
              <a:rPr lang="cs-CZ" dirty="0"/>
              <a:t>&gt;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74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otopi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notopis</Template>
  <TotalTime>33</TotalTime>
  <Words>336</Words>
  <Application>Microsoft Office PowerPoint</Application>
  <PresentationFormat>Předvádění na obrazovce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notopis</vt:lpstr>
      <vt:lpstr>Prezentace aplikace PowerPoint</vt:lpstr>
      <vt:lpstr>Notopis 2</vt:lpstr>
      <vt:lpstr>Rytmus x Metrum</vt:lpstr>
      <vt:lpstr>Takt, taktová čára</vt:lpstr>
      <vt:lpstr>Dělení taktů</vt:lpstr>
      <vt:lpstr>Takty - pokračování</vt:lpstr>
      <vt:lpstr>Repetice</vt:lpstr>
      <vt:lpstr>Zdroje a obrazový materiál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Takt, metrum, rytmus</dc:title>
  <dc:creator>Alena Tichá</dc:creator>
  <cp:lastModifiedBy>Alena Tichá</cp:lastModifiedBy>
  <cp:revision>8</cp:revision>
  <dcterms:created xsi:type="dcterms:W3CDTF">2013-09-16T09:42:01Z</dcterms:created>
  <dcterms:modified xsi:type="dcterms:W3CDTF">2013-12-02T08:32:42Z</dcterms:modified>
</cp:coreProperties>
</file>