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5" r:id="rId3"/>
    <p:sldId id="279" r:id="rId4"/>
    <p:sldId id="263" r:id="rId5"/>
    <p:sldId id="287" r:id="rId6"/>
    <p:sldId id="286" r:id="rId7"/>
    <p:sldId id="276" r:id="rId8"/>
    <p:sldId id="277" r:id="rId9"/>
    <p:sldId id="280" r:id="rId10"/>
    <p:sldId id="281" r:id="rId11"/>
    <p:sldId id="261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39480B-11C3-488E-A0A3-0654F3248080}" type="datetimeFigureOut">
              <a:rPr lang="cs-CZ" smtClean="0"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musescore.com/" TargetMode="External"/><Relationship Id="rId3" Type="http://schemas.openxmlformats.org/officeDocument/2006/relationships/hyperlink" Target="http://commons.wikimedia.org/wiki/File:Quarter_note.gif?uselang=cs" TargetMode="External"/><Relationship Id="rId7" Type="http://schemas.openxmlformats.org/officeDocument/2006/relationships/hyperlink" Target="http://commons.wikimedia.org/wiki/File:Eighth_rest.gif?uselang=cs" TargetMode="External"/><Relationship Id="rId2" Type="http://schemas.openxmlformats.org/officeDocument/2006/relationships/hyperlink" Target="http://commons.wikimedia.org/wiki/File:Half_note.gif?use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Quarter_rest.gif?uselang=cs" TargetMode="External"/><Relationship Id="rId5" Type="http://schemas.openxmlformats.org/officeDocument/2006/relationships/hyperlink" Target="http://commons.wikimedia.org/wiki/File:Sixteenth_note.gif?uselang=cs" TargetMode="External"/><Relationship Id="rId4" Type="http://schemas.openxmlformats.org/officeDocument/2006/relationships/hyperlink" Target="http://commons.wikimedia.org/wiki/File:Eighth_note.gif?uselang=c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832491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Notopis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 a vlastním notovým materiálem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cs-CZ" sz="17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ota </a:t>
                      </a:r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celá, půlová,</a:t>
                      </a:r>
                      <a:r>
                        <a:rPr lang="cs-CZ" sz="1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čtvrťová, </a:t>
                      </a:r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pomlka, klíč, posuvky, křížek, béčko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9. 2013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09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pPr lvl="0"/>
            <a:r>
              <a:rPr lang="cs-CZ" dirty="0"/>
              <a:t>BÉČKO</a:t>
            </a:r>
          </a:p>
          <a:p>
            <a:pPr lvl="0"/>
            <a:r>
              <a:rPr lang="cs-CZ" dirty="0"/>
              <a:t>s</a:t>
            </a:r>
            <a:r>
              <a:rPr lang="cs-CZ" dirty="0" smtClean="0"/>
              <a:t>nižuje </a:t>
            </a:r>
            <a:r>
              <a:rPr lang="cs-CZ" dirty="0"/>
              <a:t>notu o půltón </a:t>
            </a:r>
          </a:p>
          <a:p>
            <a:pPr lvl="0"/>
            <a:r>
              <a:rPr lang="cs-CZ" dirty="0"/>
              <a:t>dvojité bé - dvojité snížení – o celý </a:t>
            </a:r>
            <a:r>
              <a:rPr lang="cs-CZ" dirty="0" smtClean="0"/>
              <a:t>tón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endParaRPr lang="cs-CZ" dirty="0" smtClean="0"/>
          </a:p>
          <a:p>
            <a:pPr lvl="0"/>
            <a:endParaRPr lang="cs-CZ" dirty="0"/>
          </a:p>
          <a:p>
            <a:pPr lvl="0"/>
            <a:r>
              <a:rPr lang="cs-CZ" dirty="0" smtClean="0"/>
              <a:t>ODRÁŽKA</a:t>
            </a:r>
            <a:endParaRPr lang="cs-CZ" dirty="0"/>
          </a:p>
          <a:p>
            <a:pPr lvl="0"/>
            <a:r>
              <a:rPr lang="cs-CZ" dirty="0"/>
              <a:t>ruší platnost křížků nebo béček</a:t>
            </a:r>
          </a:p>
          <a:p>
            <a:pPr lvl="0"/>
            <a:r>
              <a:rPr lang="cs-CZ" dirty="0"/>
              <a:t>platnost dvojitého křížku nebo dvojitého bé ruší dvojitá odrážka</a:t>
            </a:r>
          </a:p>
          <a:p>
            <a:pPr lvl="0"/>
            <a:r>
              <a:rPr lang="cs-CZ" dirty="0"/>
              <a:t>má-li po cisis nastoupit cis, napíše se u noty odrážka a křížek, nebo jen křížek</a:t>
            </a:r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60848"/>
            <a:ext cx="7992888" cy="81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86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Tóny zvýšené a snížené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Každý tón tónové soustavy můžeme pomocí posuvek jednou nebo dvakrát zvýšit (křížek) nebo snížit (béčko</a:t>
            </a:r>
            <a:r>
              <a:rPr lang="cs-CZ" dirty="0"/>
              <a:t>) </a:t>
            </a:r>
            <a:r>
              <a:rPr lang="cs-CZ" dirty="0" smtClean="0"/>
              <a:t>→ rozlišujeme proto tóny základní (c, d, e, f, g, a, h) a odvozené: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Tóny zvýšené – mají před notou křížek a zakončení na:</a:t>
            </a:r>
            <a:endParaRPr lang="cs-CZ" dirty="0"/>
          </a:p>
          <a:p>
            <a:pPr lvl="1"/>
            <a:r>
              <a:rPr lang="cs-CZ" dirty="0"/>
              <a:t>-IS (cis, dis, eis, fis, gis, ais, his</a:t>
            </a:r>
            <a:r>
              <a:rPr lang="cs-CZ" dirty="0" smtClean="0"/>
              <a:t>) – 1 křížek </a:t>
            </a:r>
            <a:endParaRPr lang="cs-CZ" dirty="0"/>
          </a:p>
          <a:p>
            <a:pPr lvl="1"/>
            <a:r>
              <a:rPr lang="cs-CZ" dirty="0"/>
              <a:t>-ISIS (cisis, disis, eisis, fisis, gisis, aisis, hisis</a:t>
            </a:r>
            <a:r>
              <a:rPr lang="cs-CZ" dirty="0" smtClean="0"/>
              <a:t>) - dvojkřížek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Tóny </a:t>
            </a:r>
            <a:r>
              <a:rPr lang="cs-CZ" dirty="0" smtClean="0"/>
              <a:t>snížené </a:t>
            </a:r>
            <a:r>
              <a:rPr lang="cs-CZ" dirty="0"/>
              <a:t>– mají před notou </a:t>
            </a:r>
            <a:r>
              <a:rPr lang="cs-CZ" dirty="0" smtClean="0"/>
              <a:t>béčko </a:t>
            </a:r>
            <a:r>
              <a:rPr lang="cs-CZ" dirty="0"/>
              <a:t>a zakončení na:</a:t>
            </a:r>
          </a:p>
          <a:p>
            <a:pPr lvl="1"/>
            <a:r>
              <a:rPr lang="cs-CZ" dirty="0" smtClean="0"/>
              <a:t>-</a:t>
            </a:r>
            <a:r>
              <a:rPr lang="cs-CZ" dirty="0"/>
              <a:t>ES (ces, des, es, fes, ges, as, hes</a:t>
            </a:r>
            <a:r>
              <a:rPr lang="cs-CZ" dirty="0" smtClean="0"/>
              <a:t>) – 1 béčko</a:t>
            </a:r>
            <a:endParaRPr lang="cs-CZ" dirty="0"/>
          </a:p>
          <a:p>
            <a:pPr lvl="1"/>
            <a:r>
              <a:rPr lang="cs-CZ" dirty="0"/>
              <a:t>-ESES (ceses, deses, eses, feses, geses, </a:t>
            </a:r>
            <a:r>
              <a:rPr lang="cs-CZ" dirty="0" err="1"/>
              <a:t>asas</a:t>
            </a:r>
            <a:r>
              <a:rPr lang="cs-CZ" dirty="0"/>
              <a:t>, heses</a:t>
            </a:r>
            <a:r>
              <a:rPr lang="cs-CZ" dirty="0" smtClean="0"/>
              <a:t>) – 2 béčka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72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Zdroje a obrazový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400600"/>
          </a:xfrm>
        </p:spPr>
        <p:txBody>
          <a:bodyPr>
            <a:noAutofit/>
          </a:bodyPr>
          <a:lstStyle/>
          <a:p>
            <a:r>
              <a:rPr lang="cs-CZ" sz="1400" dirty="0" smtClean="0"/>
              <a:t>ZENKL, Luděk. </a:t>
            </a:r>
            <a:r>
              <a:rPr lang="cs-CZ" sz="1400" i="1" dirty="0" smtClean="0"/>
              <a:t>ABC hudební nauky</a:t>
            </a:r>
            <a:r>
              <a:rPr lang="cs-CZ" sz="1400" dirty="0" smtClean="0"/>
              <a:t>. 6. vyd. Praha: </a:t>
            </a:r>
            <a:r>
              <a:rPr lang="cs-CZ" sz="1400" dirty="0" err="1" smtClean="0"/>
              <a:t>Editio</a:t>
            </a:r>
            <a:r>
              <a:rPr lang="cs-CZ" sz="1400" dirty="0" smtClean="0"/>
              <a:t> Supraphon, 1991, 197 s. ABC (</a:t>
            </a:r>
            <a:r>
              <a:rPr lang="cs-CZ" sz="1400" dirty="0" err="1" smtClean="0"/>
              <a:t>Editio</a:t>
            </a:r>
            <a:r>
              <a:rPr lang="cs-CZ" sz="1400" dirty="0" smtClean="0"/>
              <a:t> Supraphon). ISBN 80-705-8284-7.</a:t>
            </a:r>
          </a:p>
          <a:p>
            <a:endParaRPr lang="cs-CZ" sz="1400" dirty="0" smtClean="0"/>
          </a:p>
          <a:p>
            <a:r>
              <a:rPr lang="cs-CZ" sz="1400" dirty="0" smtClean="0"/>
              <a:t>Obr. 1: nota půlová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u="sng" dirty="0" smtClean="0">
                <a:hlinkClick r:id="rId2"/>
              </a:rPr>
              <a:t>http://commons.wikimedia.org/wiki/File:Half_note.gif?uselang=cs</a:t>
            </a:r>
            <a:endParaRPr lang="cs-CZ" sz="1400" dirty="0" smtClean="0"/>
          </a:p>
          <a:p>
            <a:r>
              <a:rPr lang="cs-CZ" sz="1400" dirty="0" smtClean="0"/>
              <a:t>Obr. 2: nota čtvrťová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u="sng" dirty="0" smtClean="0">
                <a:hlinkClick r:id="rId3"/>
              </a:rPr>
              <a:t>http://commons.wikimedia.org/wiki/File:Quarter_note.gif?uselang=cs</a:t>
            </a:r>
            <a:endParaRPr lang="cs-CZ" sz="1400" dirty="0" smtClean="0"/>
          </a:p>
          <a:p>
            <a:r>
              <a:rPr lang="cs-CZ" sz="1400" dirty="0" smtClean="0"/>
              <a:t>Obr. 3: nota osminová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 smtClean="0"/>
              <a:t>&lt;</a:t>
            </a:r>
            <a:r>
              <a:rPr lang="cs-CZ" sz="1400" u="sng" dirty="0" smtClean="0">
                <a:hlinkClick r:id="rId4"/>
              </a:rPr>
              <a:t>http://commons.wikimedia.org/wiki/</a:t>
            </a:r>
            <a:r>
              <a:rPr lang="cs-CZ" sz="1400" u="sng" dirty="0" err="1" smtClean="0">
                <a:hlinkClick r:id="rId4"/>
              </a:rPr>
              <a:t>File:Eighth_note.gif?uselang</a:t>
            </a:r>
            <a:r>
              <a:rPr lang="cs-CZ" sz="1400" u="sng" dirty="0" smtClean="0">
                <a:hlinkClick r:id="rId4"/>
              </a:rPr>
              <a:t>=</a:t>
            </a:r>
            <a:r>
              <a:rPr lang="cs-CZ" sz="1400" u="sng" dirty="0" err="1" smtClean="0">
                <a:hlinkClick r:id="rId4"/>
              </a:rPr>
              <a:t>cs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Obr. 4: nota šestnáctinová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 smtClean="0"/>
              <a:t>&lt;</a:t>
            </a:r>
            <a:r>
              <a:rPr lang="cs-CZ" sz="1400" u="sng" dirty="0" smtClean="0">
                <a:hlinkClick r:id="rId5"/>
              </a:rPr>
              <a:t>http://commons.wikimedia.org/wiki/</a:t>
            </a:r>
            <a:r>
              <a:rPr lang="cs-CZ" sz="1400" u="sng" dirty="0" err="1" smtClean="0">
                <a:hlinkClick r:id="rId5"/>
              </a:rPr>
              <a:t>File:Sixteenth_note.gif?uselang</a:t>
            </a:r>
            <a:r>
              <a:rPr lang="cs-CZ" sz="1400" u="sng" dirty="0" smtClean="0">
                <a:hlinkClick r:id="rId5"/>
              </a:rPr>
              <a:t>=</a:t>
            </a:r>
            <a:r>
              <a:rPr lang="cs-CZ" sz="1400" u="sng" dirty="0" err="1" smtClean="0">
                <a:hlinkClick r:id="rId5"/>
              </a:rPr>
              <a:t>cs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Obr. 5: pomlka čtvrťová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 smtClean="0"/>
              <a:t>&lt;</a:t>
            </a:r>
            <a:r>
              <a:rPr lang="cs-CZ" sz="1400" u="sng" dirty="0" smtClean="0">
                <a:hlinkClick r:id="rId6"/>
              </a:rPr>
              <a:t>http://commons.wikimedia.org/wiki/</a:t>
            </a:r>
            <a:r>
              <a:rPr lang="cs-CZ" sz="1400" u="sng" dirty="0" err="1" smtClean="0">
                <a:hlinkClick r:id="rId6"/>
              </a:rPr>
              <a:t>File:Quarter_rest.gif?uselang</a:t>
            </a:r>
            <a:r>
              <a:rPr lang="cs-CZ" sz="1400" u="sng" dirty="0" smtClean="0">
                <a:hlinkClick r:id="rId6"/>
              </a:rPr>
              <a:t>=</a:t>
            </a:r>
            <a:r>
              <a:rPr lang="cs-CZ" sz="1400" u="sng" dirty="0" err="1" smtClean="0">
                <a:hlinkClick r:id="rId6"/>
              </a:rPr>
              <a:t>cs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Obr. 6: pomlka osminová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/>
              <a:t>&lt; </a:t>
            </a:r>
            <a:r>
              <a:rPr lang="cs-CZ" sz="1400" u="sng" dirty="0" smtClean="0">
                <a:hlinkClick r:id="rId7"/>
              </a:rPr>
              <a:t>http://commons.wikimedia.org/wiki/</a:t>
            </a:r>
            <a:r>
              <a:rPr lang="cs-CZ" sz="1400" u="sng" dirty="0" err="1" smtClean="0">
                <a:hlinkClick r:id="rId7"/>
              </a:rPr>
              <a:t>File:Eighth_rest.gif?uselang</a:t>
            </a:r>
            <a:r>
              <a:rPr lang="cs-CZ" sz="1400" u="sng" dirty="0" smtClean="0">
                <a:hlinkClick r:id="rId7"/>
              </a:rPr>
              <a:t>=</a:t>
            </a:r>
            <a:r>
              <a:rPr lang="cs-CZ" sz="1400" u="sng" dirty="0" err="1" smtClean="0">
                <a:hlinkClick r:id="rId7"/>
              </a:rPr>
              <a:t>cs</a:t>
            </a:r>
            <a:r>
              <a:rPr lang="cs-CZ" sz="1400" dirty="0"/>
              <a:t>&gt;</a:t>
            </a:r>
          </a:p>
          <a:p>
            <a:endParaRPr lang="cs-CZ" sz="1400" dirty="0" smtClean="0"/>
          </a:p>
          <a:p>
            <a:r>
              <a:rPr lang="cs-CZ" sz="1400" dirty="0" smtClean="0"/>
              <a:t>Notové zápisy jsou vlastním dílem autora. Jsou provedeny pomocí freeware programu </a:t>
            </a:r>
            <a:r>
              <a:rPr lang="cs-CZ" sz="1400" dirty="0" err="1" smtClean="0"/>
              <a:t>MuseScore</a:t>
            </a:r>
            <a:r>
              <a:rPr lang="cs-CZ" sz="1400" dirty="0" smtClean="0"/>
              <a:t>. Dostupný pod licencí </a:t>
            </a:r>
            <a:r>
              <a:rPr lang="en-US" sz="1400" dirty="0"/>
              <a:t>Download for free </a:t>
            </a:r>
            <a:r>
              <a:rPr lang="cs-CZ" sz="1400" dirty="0" smtClean="0"/>
              <a:t>na www:</a:t>
            </a:r>
          </a:p>
          <a:p>
            <a:r>
              <a:rPr lang="cs-CZ" sz="1400" dirty="0"/>
              <a:t>&lt; </a:t>
            </a:r>
            <a:r>
              <a:rPr lang="cs-CZ" sz="1400" dirty="0">
                <a:hlinkClick r:id="rId8"/>
              </a:rPr>
              <a:t>http://musescore.com</a:t>
            </a:r>
            <a:r>
              <a:rPr lang="cs-CZ" sz="1400" dirty="0" smtClean="0">
                <a:hlinkClick r:id="rId8"/>
              </a:rPr>
              <a:t>/</a:t>
            </a:r>
            <a:r>
              <a:rPr lang="cs-CZ" sz="1400" dirty="0" smtClean="0"/>
              <a:t>&gt;</a:t>
            </a:r>
          </a:p>
          <a:p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9947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Notopis</a:t>
            </a:r>
            <a:r>
              <a:rPr lang="cs-CZ" smtClean="0"/>
              <a:t>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5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Notopis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pPr lvl="0"/>
            <a:r>
              <a:rPr lang="cs-CZ" dirty="0"/>
              <a:t>t</a:t>
            </a:r>
            <a:r>
              <a:rPr lang="cs-CZ" dirty="0" smtClean="0"/>
              <a:t>óny zapisujeme notami</a:t>
            </a:r>
          </a:p>
          <a:p>
            <a:pPr marL="0" lvl="0" indent="0">
              <a:buNone/>
            </a:pPr>
            <a:endParaRPr lang="cs-CZ" dirty="0" smtClean="0"/>
          </a:p>
          <a:p>
            <a:pPr lvl="0"/>
            <a:r>
              <a:rPr lang="cs-CZ" dirty="0" smtClean="0">
                <a:solidFill>
                  <a:schemeClr val="accent1"/>
                </a:solidFill>
              </a:rPr>
              <a:t>délku</a:t>
            </a:r>
            <a:r>
              <a:rPr lang="cs-CZ" dirty="0" smtClean="0"/>
              <a:t> tónu označujeme tvarem noty (    ,    ) </a:t>
            </a:r>
            <a:r>
              <a:rPr lang="cs-CZ" sz="1600" dirty="0" smtClean="0"/>
              <a:t>(obr. 1, 2)</a:t>
            </a:r>
          </a:p>
          <a:p>
            <a:pPr lvl="0"/>
            <a:r>
              <a:rPr lang="cs-CZ" dirty="0" smtClean="0">
                <a:solidFill>
                  <a:schemeClr val="accent1"/>
                </a:solidFill>
              </a:rPr>
              <a:t>výšku</a:t>
            </a:r>
            <a:r>
              <a:rPr lang="cs-CZ" dirty="0" smtClean="0"/>
              <a:t> tónu označíme umístěním </a:t>
            </a:r>
            <a:r>
              <a:rPr lang="cs-CZ" dirty="0"/>
              <a:t>noty v notové </a:t>
            </a:r>
            <a:r>
              <a:rPr lang="cs-CZ" dirty="0" smtClean="0"/>
              <a:t>osnově (cis³, m g)</a:t>
            </a:r>
          </a:p>
          <a:p>
            <a:pPr lvl="0"/>
            <a:r>
              <a:rPr lang="cs-CZ" dirty="0" smtClean="0">
                <a:solidFill>
                  <a:schemeClr val="accent1"/>
                </a:solidFill>
              </a:rPr>
              <a:t>barva</a:t>
            </a:r>
            <a:r>
              <a:rPr lang="cs-CZ" dirty="0" smtClean="0"/>
              <a:t> </a:t>
            </a:r>
            <a:r>
              <a:rPr lang="cs-CZ" dirty="0"/>
              <a:t>tónu je dána zvoleným obsazením (hudebními nástroji, pěveckými hlasy)</a:t>
            </a:r>
          </a:p>
          <a:p>
            <a:pPr lvl="0"/>
            <a:r>
              <a:rPr lang="cs-CZ" dirty="0"/>
              <a:t>k označení </a:t>
            </a:r>
            <a:r>
              <a:rPr lang="cs-CZ" dirty="0">
                <a:solidFill>
                  <a:schemeClr val="accent1"/>
                </a:solidFill>
              </a:rPr>
              <a:t>síly</a:t>
            </a:r>
            <a:r>
              <a:rPr lang="cs-CZ" dirty="0"/>
              <a:t> tónu, rychlosti hry a způsobu přednesu slouží zvláštní označení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6450" y="2276872"/>
            <a:ext cx="285750" cy="5905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2276872"/>
            <a:ext cx="28575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Délka - základní hodnoty a tvary 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tóny zapisujeme notami, pomlky mají stejné hodnoty jako noty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nota a pomlka celá</a:t>
            </a:r>
          </a:p>
          <a:p>
            <a:r>
              <a:rPr lang="cs-CZ" dirty="0"/>
              <a:t>n</a:t>
            </a:r>
            <a:r>
              <a:rPr lang="cs-CZ" dirty="0" smtClean="0"/>
              <a:t>ota a pomlka půlová</a:t>
            </a:r>
          </a:p>
          <a:p>
            <a:r>
              <a:rPr lang="cs-CZ" dirty="0"/>
              <a:t>n</a:t>
            </a:r>
            <a:r>
              <a:rPr lang="cs-CZ" dirty="0" smtClean="0"/>
              <a:t>ota a pomlka čtvrťová</a:t>
            </a:r>
          </a:p>
          <a:p>
            <a:r>
              <a:rPr lang="cs-CZ" dirty="0"/>
              <a:t>n</a:t>
            </a:r>
            <a:r>
              <a:rPr lang="cs-CZ" dirty="0" smtClean="0"/>
              <a:t>ota a pomlka osminová</a:t>
            </a:r>
          </a:p>
          <a:p>
            <a:r>
              <a:rPr lang="cs-CZ" dirty="0"/>
              <a:t>n</a:t>
            </a:r>
            <a:r>
              <a:rPr lang="cs-CZ" dirty="0" smtClean="0"/>
              <a:t>ota a pomlka šestnáctinová</a:t>
            </a:r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52401"/>
            <a:ext cx="8280920" cy="76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74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Výška - tónová soustava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787208" cy="498916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základem – 7 tónů (c, d, e, f, g, a, h) = základní tónová řada, několikrát se opakuje v různých výškových polohách (</a:t>
            </a:r>
            <a:r>
              <a:rPr lang="cs-CZ" smtClean="0"/>
              <a:t>oktávách)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/>
              <a:t>c</a:t>
            </a:r>
            <a:r>
              <a:rPr lang="cs-CZ" dirty="0" smtClean="0"/>
              <a:t>elkem obsahuje 9 oktáv </a:t>
            </a:r>
          </a:p>
          <a:p>
            <a:pPr lvl="1" algn="just"/>
            <a:r>
              <a:rPr lang="cs-CZ" dirty="0" err="1" smtClean="0"/>
              <a:t>subkontra</a:t>
            </a:r>
            <a:r>
              <a:rPr lang="cs-CZ" dirty="0" smtClean="0"/>
              <a:t> (A2 – H2)</a:t>
            </a:r>
          </a:p>
          <a:p>
            <a:pPr lvl="1" algn="just"/>
            <a:r>
              <a:rPr lang="cs-CZ" dirty="0" smtClean="0"/>
              <a:t>kontra (C1 – H1)</a:t>
            </a:r>
          </a:p>
          <a:p>
            <a:pPr lvl="1" algn="just"/>
            <a:r>
              <a:rPr lang="cs-CZ" dirty="0" smtClean="0"/>
              <a:t>velká (C – H)</a:t>
            </a:r>
          </a:p>
          <a:p>
            <a:pPr lvl="1" algn="just"/>
            <a:r>
              <a:rPr lang="cs-CZ" dirty="0" smtClean="0"/>
              <a:t>malá (c – h)</a:t>
            </a:r>
          </a:p>
          <a:p>
            <a:pPr lvl="1" algn="just"/>
            <a:r>
              <a:rPr lang="cs-CZ" dirty="0" smtClean="0"/>
              <a:t>jednočárkovaná (c¹ - h¹)</a:t>
            </a:r>
          </a:p>
          <a:p>
            <a:pPr lvl="1" algn="just"/>
            <a:r>
              <a:rPr lang="cs-CZ" dirty="0" smtClean="0"/>
              <a:t>dvoučárkovaná (c² - h²)</a:t>
            </a:r>
          </a:p>
          <a:p>
            <a:pPr lvl="1" algn="just"/>
            <a:r>
              <a:rPr lang="cs-CZ" dirty="0" smtClean="0"/>
              <a:t>tříčárkovaná (c³ - h³)</a:t>
            </a:r>
          </a:p>
          <a:p>
            <a:pPr lvl="1" algn="just"/>
            <a:r>
              <a:rPr lang="cs-CZ" dirty="0" smtClean="0"/>
              <a:t>čtyřčárkovaná (c - h)</a:t>
            </a:r>
          </a:p>
          <a:p>
            <a:pPr lvl="1" algn="just"/>
            <a:r>
              <a:rPr lang="cs-CZ" dirty="0" smtClean="0"/>
              <a:t>pětičárkovaná (c - h)</a:t>
            </a:r>
          </a:p>
        </p:txBody>
      </p:sp>
    </p:spTree>
    <p:extLst>
      <p:ext uri="{BB962C8B-B14F-4D97-AF65-F5344CB8AC3E}">
        <p14:creationId xmlns:p14="http://schemas.microsoft.com/office/powerpoint/2010/main" val="375316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Celý tón a půltón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půltón </a:t>
            </a:r>
            <a:r>
              <a:rPr lang="cs-CZ" dirty="0"/>
              <a:t>– nejmenší vzdálenost mezi 2 tóny</a:t>
            </a:r>
          </a:p>
          <a:p>
            <a:r>
              <a:rPr lang="cs-CZ" dirty="0"/>
              <a:t>2 půltóny = celý </a:t>
            </a:r>
            <a:r>
              <a:rPr lang="cs-CZ" dirty="0" smtClean="0"/>
              <a:t>tón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řada základních tónů obsahuje 5 celých tónů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c-d, d-e, f-g, g-a, a-h) a 2 půltóny (e-f, h-c)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c        d        e         f          g        a       h         c</a:t>
            </a:r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11" y="4650102"/>
            <a:ext cx="7776864" cy="846675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843808" y="4437112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03848" y="4437112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6300192" y="4437112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6660232" y="4437112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704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dává umístění noty, podle které se řídí i pojmenování not ostatních</a:t>
            </a:r>
          </a:p>
          <a:p>
            <a:r>
              <a:rPr lang="cs-CZ" dirty="0" smtClean="0"/>
              <a:t>píše </a:t>
            </a:r>
            <a:r>
              <a:rPr lang="cs-CZ" dirty="0"/>
              <a:t>se vždy na začátku </a:t>
            </a:r>
            <a:r>
              <a:rPr lang="cs-CZ" dirty="0" smtClean="0"/>
              <a:t>notové osnovy </a:t>
            </a:r>
            <a:r>
              <a:rPr lang="cs-CZ" dirty="0"/>
              <a:t>na každém </a:t>
            </a:r>
            <a:r>
              <a:rPr lang="cs-CZ" dirty="0" smtClean="0"/>
              <a:t>řádku skladby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klíče</a:t>
            </a:r>
          </a:p>
          <a:p>
            <a:r>
              <a:rPr lang="cs-CZ" dirty="0" smtClean="0"/>
              <a:t>G klíč (houslový) – udává tón g¹ (na 2. lince)</a:t>
            </a:r>
          </a:p>
          <a:p>
            <a:r>
              <a:rPr lang="cs-CZ" dirty="0" smtClean="0"/>
              <a:t>F klíč (basový) – udává tón malé f (na 4. lince)</a:t>
            </a:r>
          </a:p>
          <a:p>
            <a:r>
              <a:rPr lang="cs-CZ" dirty="0" smtClean="0"/>
              <a:t>C klíč (violový) – udává tón c¹ (na 3. lince)</a:t>
            </a:r>
          </a:p>
        </p:txBody>
      </p:sp>
    </p:spTree>
    <p:extLst>
      <p:ext uri="{BB962C8B-B14F-4D97-AF65-F5344CB8AC3E}">
        <p14:creationId xmlns:p14="http://schemas.microsoft.com/office/powerpoint/2010/main" val="104480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pic>
        <p:nvPicPr>
          <p:cNvPr id="6" name="Zástupný symbol pro obsah 5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0788"/>
            <a:ext cx="8507850" cy="3409937"/>
          </a:xfrm>
        </p:spPr>
      </p:pic>
    </p:spTree>
    <p:extLst>
      <p:ext uri="{BB962C8B-B14F-4D97-AF65-F5344CB8AC3E}">
        <p14:creationId xmlns:p14="http://schemas.microsoft.com/office/powerpoint/2010/main" val="30204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Posuvky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zvyšují nebo snižují základní tón</a:t>
            </a:r>
          </a:p>
          <a:p>
            <a:r>
              <a:rPr lang="cs-CZ" dirty="0" smtClean="0"/>
              <a:t>platí </a:t>
            </a:r>
            <a:r>
              <a:rPr lang="cs-CZ" dirty="0"/>
              <a:t>vždy pro jeden takt (kromě předznamenání, které je předepsáno na začátku notové osnovy)</a:t>
            </a:r>
          </a:p>
          <a:p>
            <a:r>
              <a:rPr lang="cs-CZ" dirty="0"/>
              <a:t>p</a:t>
            </a:r>
            <a:r>
              <a:rPr lang="cs-CZ" dirty="0" smtClean="0"/>
              <a:t>íší se vždy před </a:t>
            </a:r>
            <a:r>
              <a:rPr lang="cs-CZ" dirty="0"/>
              <a:t>notu</a:t>
            </a:r>
          </a:p>
          <a:p>
            <a:pPr lvl="0"/>
            <a:r>
              <a:rPr lang="cs-CZ" dirty="0"/>
              <a:t>m</a:t>
            </a:r>
            <a:r>
              <a:rPr lang="cs-CZ" dirty="0" smtClean="0"/>
              <a:t>ohou být jednoduché, nebo dvojité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KŘÍŽEK </a:t>
            </a:r>
            <a:endParaRPr lang="cs-CZ" dirty="0"/>
          </a:p>
          <a:p>
            <a:pPr lvl="0"/>
            <a:r>
              <a:rPr lang="cs-CZ" dirty="0"/>
              <a:t>z</a:t>
            </a:r>
            <a:r>
              <a:rPr lang="cs-CZ" dirty="0" smtClean="0"/>
              <a:t>vyšuje notu o půltón </a:t>
            </a:r>
          </a:p>
          <a:p>
            <a:pPr lvl="0"/>
            <a:r>
              <a:rPr lang="cs-CZ" dirty="0"/>
              <a:t>d</a:t>
            </a:r>
            <a:r>
              <a:rPr lang="cs-CZ" dirty="0" smtClean="0"/>
              <a:t>vojkřížek - dvojité </a:t>
            </a:r>
            <a:r>
              <a:rPr lang="cs-CZ" dirty="0"/>
              <a:t>zvýšení – </a:t>
            </a:r>
            <a:r>
              <a:rPr lang="cs-CZ" dirty="0" smtClean="0"/>
              <a:t>o celý tón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733256"/>
            <a:ext cx="7704856" cy="748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25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óny a tónová soustav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Tóny a tónová soustava</Template>
  <TotalTime>325</TotalTime>
  <Words>774</Words>
  <Application>Microsoft Office PowerPoint</Application>
  <PresentationFormat>Předvádění na obrazovce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Tóny a tónová soustava</vt:lpstr>
      <vt:lpstr>Prezentace aplikace PowerPoint</vt:lpstr>
      <vt:lpstr>Notopis 1</vt:lpstr>
      <vt:lpstr>Notopis</vt:lpstr>
      <vt:lpstr>Délka - základní hodnoty a tvary not</vt:lpstr>
      <vt:lpstr>Výška - tónová soustava</vt:lpstr>
      <vt:lpstr>Celý tón a půltón</vt:lpstr>
      <vt:lpstr>Klíč</vt:lpstr>
      <vt:lpstr>Klíče</vt:lpstr>
      <vt:lpstr>Posuvky</vt:lpstr>
      <vt:lpstr>Prezentace aplikace PowerPoint</vt:lpstr>
      <vt:lpstr>Tóny zvýšené a snížené</vt:lpstr>
      <vt:lpstr>Zdroje a obrazový materiál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Tóny a tónová soustava</dc:title>
  <dc:creator>Alena Tichá</dc:creator>
  <cp:lastModifiedBy>Alena Tichá</cp:lastModifiedBy>
  <cp:revision>34</cp:revision>
  <dcterms:created xsi:type="dcterms:W3CDTF">2013-09-16T09:24:18Z</dcterms:created>
  <dcterms:modified xsi:type="dcterms:W3CDTF">2013-12-02T08:31:32Z</dcterms:modified>
</cp:coreProperties>
</file>