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06" r:id="rId2"/>
    <p:sldId id="307" r:id="rId3"/>
    <p:sldId id="284" r:id="rId4"/>
    <p:sldId id="257" r:id="rId5"/>
    <p:sldId id="308" r:id="rId6"/>
    <p:sldId id="258" r:id="rId7"/>
    <p:sldId id="309" r:id="rId8"/>
    <p:sldId id="314" r:id="rId9"/>
    <p:sldId id="312" r:id="rId10"/>
    <p:sldId id="313" r:id="rId11"/>
    <p:sldId id="285" r:id="rId12"/>
    <p:sldId id="286" r:id="rId13"/>
    <p:sldId id="315" r:id="rId14"/>
    <p:sldId id="263" r:id="rId15"/>
    <p:sldId id="264" r:id="rId16"/>
    <p:sldId id="265" r:id="rId17"/>
    <p:sldId id="316" r:id="rId18"/>
    <p:sldId id="317" r:id="rId19"/>
    <p:sldId id="318" r:id="rId20"/>
    <p:sldId id="268" r:id="rId21"/>
    <p:sldId id="293" r:id="rId22"/>
    <p:sldId id="297" r:id="rId23"/>
    <p:sldId id="300" r:id="rId24"/>
    <p:sldId id="305" r:id="rId25"/>
    <p:sldId id="310" r:id="rId26"/>
    <p:sldId id="311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Md A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Md A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Md A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Md A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Md A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Md A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Md A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Md A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Md A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fol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866D63-BB1F-4B54-9CCA-47FABCE6F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5CFA-CF93-4372-B302-A6B9F66636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FC4-02D5-4CF4-9D90-ADE59983E6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4921407-D8D7-4C93-A4D1-33681218F2D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376428"/>
      </p:ext>
    </p:extLst>
  </p:cSld>
  <p:clrMapOvr>
    <a:masterClrMapping/>
  </p:clrMapOvr>
  <p:transition spd="slow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9B195F6-0DEC-40CF-B464-C5533C3E16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034276"/>
      </p:ext>
    </p:extLst>
  </p:cSld>
  <p:clrMapOvr>
    <a:masterClrMapping/>
  </p:clrMapOvr>
  <p:transition spd="slow">
    <p:pull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EDE4BEA-4A27-4D8B-8B93-2EB36F7B16F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910462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69-47D4-4885-95D1-A1A96CDB63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80CFE8D-6D74-4A9D-B4A6-0D63E0FBC5D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09C2D5-DBB1-40E8-B3A7-A3A4DF133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7B5CD8-893F-4447-A5DC-51EE2B264B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ED0F-7729-4D4E-A09F-3ABE670513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87AF15-3AD8-477A-8C9F-15177AA260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23E5CCA-FC3E-4F35-ADC6-63B91CE791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924917F-DD96-4445-86C6-D1B8C7FA36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29436D8-CD0F-42B7-867C-8C29CEF90C7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James_Enso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The_Scream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mes_Ensor" TargetMode="External"/><Relationship Id="rId2" Type="http://schemas.openxmlformats.org/officeDocument/2006/relationships/hyperlink" Target="http://en.wikipedia.org/wiki/File:The_Scream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Kirchner_-_Davos_im_Schnee.jpg" TargetMode="External"/><Relationship Id="rId13" Type="http://schemas.openxmlformats.org/officeDocument/2006/relationships/hyperlink" Target="http://commons.wikimedia.org/wiki/File:Franz_Marc_001.jpg" TargetMode="External"/><Relationship Id="rId18" Type="http://schemas.openxmlformats.org/officeDocument/2006/relationships/hyperlink" Target="http://commons.wikimedia.org/wiki/File:Bohumil_Kubi%C5%A1ta.jpg" TargetMode="External"/><Relationship Id="rId3" Type="http://schemas.openxmlformats.org/officeDocument/2006/relationships/hyperlink" Target="http://commons.wikimedia.org/wiki/File:Van_Gogh_-_Starry_Night_-_Google_Art_Project.jpg" TargetMode="External"/><Relationship Id="rId7" Type="http://schemas.openxmlformats.org/officeDocument/2006/relationships/hyperlink" Target="http://commons.wikimedia.org/wiki/File:Ernst_Ludwig_Kirchner_-_Portrait_of_a_Woman.jpg" TargetMode="External"/><Relationship Id="rId12" Type="http://schemas.openxmlformats.org/officeDocument/2006/relationships/hyperlink" Target="http://commons.wikimedia.org/wiki/File:Franz_Marc-Two_Cats,Blue_and_Yellow(Zwei_Katzen,_blau_und_gelb)_(1912).jpg" TargetMode="External"/><Relationship Id="rId17" Type="http://schemas.openxmlformats.org/officeDocument/2006/relationships/hyperlink" Target="http://commons.wikimedia.org/wiki/File:Egon_Schiele_020.jpg" TargetMode="External"/><Relationship Id="rId2" Type="http://schemas.openxmlformats.org/officeDocument/2006/relationships/hyperlink" Target="http://commons.wikimedia.org/wiki/File:Kirchner_-_Selbstbildnis_Doppelbild.jpg" TargetMode="External"/><Relationship Id="rId16" Type="http://schemas.openxmlformats.org/officeDocument/2006/relationships/hyperlink" Target="http://commons.wikimedia.org/wiki/File:August_Macke_-_Garden_on_Lake_Thun_(Pomegranate_Tree_and_Palm_in_the_Garden),_1914_-_Google_Art_Projec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aul_Gauguin_144.jpg" TargetMode="External"/><Relationship Id="rId11" Type="http://schemas.openxmlformats.org/officeDocument/2006/relationships/hyperlink" Target="http://commons.wikimedia.org/wiki/File:Franz_Marc-The_Yellow_Cow-1911.jpg" TargetMode="External"/><Relationship Id="rId5" Type="http://schemas.openxmlformats.org/officeDocument/2006/relationships/hyperlink" Target="http://commons.wikimedia.org/wiki/File:Paul_Gauguin_006.jpg" TargetMode="External"/><Relationship Id="rId15" Type="http://schemas.openxmlformats.org/officeDocument/2006/relationships/hyperlink" Target="http://commons.wikimedia.org/wiki/File:Macke_-_Promendade.jpg" TargetMode="External"/><Relationship Id="rId10" Type="http://schemas.openxmlformats.org/officeDocument/2006/relationships/hyperlink" Target="http://commons.wikimedia.org/wiki/File:Marc-horse_in_a_landscape.jpg" TargetMode="External"/><Relationship Id="rId19" Type="http://schemas.openxmlformats.org/officeDocument/2006/relationships/hyperlink" Target="http://commons.wikimedia.org/wiki/File:Promenade_in_the_Rieger_gardens.jpg" TargetMode="External"/><Relationship Id="rId4" Type="http://schemas.openxmlformats.org/officeDocument/2006/relationships/hyperlink" Target="http://commons.wikimedia.org/wiki/File:Vincent_Willem_van_Gogh_019.jpg" TargetMode="External"/><Relationship Id="rId9" Type="http://schemas.openxmlformats.org/officeDocument/2006/relationships/hyperlink" Target="http://commons.wikimedia.org/wiki/File:Franz_Marc_Blaues_Pferd_1911.jpg" TargetMode="External"/><Relationship Id="rId14" Type="http://schemas.openxmlformats.org/officeDocument/2006/relationships/hyperlink" Target="http://commons.wikimedia.org/wiki/File:August_Macke_-_Three_girls_in_yellow_straw_hats_I_-_Google_Art_Project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Expresionismus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e výtvarném umění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299695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entury Gothic" pitchFamily="34" charset="0"/>
              </a:rPr>
              <a:t>Křižovatky umění - přelom 19. a 20. století 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b="1" dirty="0" smtClean="0">
                <a:latin typeface="Century Gothic" pitchFamily="34" charset="0"/>
              </a:rPr>
              <a:t> 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b="1" dirty="0" smtClean="0">
                <a:latin typeface="Century Gothic" pitchFamily="34" charset="0"/>
              </a:rPr>
              <a:t>Expresionismus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b="1" dirty="0" smtClean="0">
                <a:latin typeface="Century Gothic" pitchFamily="34" charset="0"/>
              </a:rPr>
              <a:t>ve výtvarném umění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b="1" dirty="0" smtClean="0">
                <a:latin typeface="Century Gothic" pitchFamily="34" charset="0"/>
              </a:rPr>
              <a:t> 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b="1" dirty="0" smtClean="0">
                <a:latin typeface="Century Gothic" pitchFamily="34" charset="0"/>
              </a:rPr>
              <a:t>Předmět: </a:t>
            </a:r>
            <a:r>
              <a:rPr lang="cs-CZ" dirty="0" smtClean="0">
                <a:latin typeface="Century Gothic" pitchFamily="34" charset="0"/>
              </a:rPr>
              <a:t>Umění a kultura </a:t>
            </a:r>
          </a:p>
          <a:p>
            <a:r>
              <a:rPr lang="cs-CZ" b="1" dirty="0" smtClean="0">
                <a:latin typeface="Century Gothic" pitchFamily="34" charset="0"/>
              </a:rPr>
              <a:t>Ročník: </a:t>
            </a:r>
            <a:r>
              <a:rPr lang="cs-CZ" dirty="0" smtClean="0">
                <a:latin typeface="Century Gothic" pitchFamily="34" charset="0"/>
              </a:rPr>
              <a:t>3. </a:t>
            </a:r>
          </a:p>
          <a:p>
            <a:r>
              <a:rPr lang="cs-CZ" b="1" dirty="0" smtClean="0">
                <a:latin typeface="Century Gothic" pitchFamily="34" charset="0"/>
              </a:rPr>
              <a:t>Anotace: </a:t>
            </a:r>
            <a:r>
              <a:rPr lang="cs-CZ" dirty="0">
                <a:latin typeface="Century Gothic" pitchFamily="34" charset="0"/>
              </a:rPr>
              <a:t>P</a:t>
            </a:r>
            <a:r>
              <a:rPr lang="cs-CZ" dirty="0" smtClean="0">
                <a:latin typeface="Century Gothic" pitchFamily="34" charset="0"/>
              </a:rPr>
              <a:t>rezentace s výkladem a obrazovým materiálem  </a:t>
            </a:r>
          </a:p>
          <a:p>
            <a:r>
              <a:rPr lang="cs-CZ" b="1" dirty="0" smtClean="0">
                <a:latin typeface="Century Gothic" pitchFamily="34" charset="0"/>
              </a:rPr>
              <a:t>Klíčová slova</a:t>
            </a:r>
            <a:r>
              <a:rPr lang="cs-CZ" dirty="0" smtClean="0">
                <a:latin typeface="Century Gothic" pitchFamily="34" charset="0"/>
              </a:rPr>
              <a:t>: Expresionismus, Edvard </a:t>
            </a:r>
            <a:r>
              <a:rPr lang="cs-CZ" dirty="0" err="1" smtClean="0">
                <a:latin typeface="Century Gothic" pitchFamily="34" charset="0"/>
              </a:rPr>
              <a:t>Munch</a:t>
            </a:r>
            <a:r>
              <a:rPr lang="cs-CZ" dirty="0" smtClean="0">
                <a:latin typeface="Century Gothic" pitchFamily="34" charset="0"/>
              </a:rPr>
              <a:t>,, vyjádření psychických stavů, stupňování výrazu, </a:t>
            </a:r>
            <a:r>
              <a:rPr lang="cs-CZ" dirty="0">
                <a:latin typeface="Century Gothic" pitchFamily="34" charset="0"/>
              </a:rPr>
              <a:t>nadsázka, </a:t>
            </a:r>
            <a:r>
              <a:rPr lang="cs-CZ" dirty="0" smtClean="0">
                <a:latin typeface="Century Gothic" pitchFamily="34" charset="0"/>
              </a:rPr>
              <a:t>barva, německý </a:t>
            </a:r>
            <a:r>
              <a:rPr lang="cs-CZ" dirty="0">
                <a:latin typeface="Century Gothic" pitchFamily="34" charset="0"/>
              </a:rPr>
              <a:t>expresionismus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b="1" dirty="0" smtClean="0">
                <a:latin typeface="Century Gothic" pitchFamily="34" charset="0"/>
              </a:rPr>
              <a:t>Autor: </a:t>
            </a:r>
            <a:r>
              <a:rPr lang="cs-CZ" dirty="0" smtClean="0">
                <a:latin typeface="Century Gothic" pitchFamily="34" charset="0"/>
              </a:rPr>
              <a:t>Mgr. Ivana Spurná</a:t>
            </a:r>
          </a:p>
          <a:p>
            <a:r>
              <a:rPr lang="cs-CZ" b="1" dirty="0" smtClean="0">
                <a:latin typeface="Century Gothic" pitchFamily="34" charset="0"/>
              </a:rPr>
              <a:t>Datum: </a:t>
            </a:r>
            <a:r>
              <a:rPr lang="cs-CZ" dirty="0" smtClean="0">
                <a:latin typeface="Century Gothic" pitchFamily="34" charset="0"/>
              </a:rPr>
              <a:t>23. 1. 2013 </a:t>
            </a:r>
          </a:p>
          <a:p>
            <a:r>
              <a:rPr lang="cs-CZ" b="1" dirty="0" smtClean="0">
                <a:latin typeface="Century Gothic" pitchFamily="34" charset="0"/>
              </a:rPr>
              <a:t>Škola: </a:t>
            </a:r>
            <a:r>
              <a:rPr lang="cs-CZ" dirty="0" smtClean="0">
                <a:latin typeface="Century Gothic" pitchFamily="34" charset="0"/>
              </a:rPr>
              <a:t>Gymnázium Jana Opletala, Litovel</a:t>
            </a:r>
            <a:endParaRPr lang="cs-CZ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396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expresionismu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</a:rPr>
              <a:t>James </a:t>
            </a:r>
            <a:r>
              <a:rPr lang="cs-CZ" sz="3600" b="1" dirty="0" err="1">
                <a:solidFill>
                  <a:schemeClr val="accent5">
                    <a:lumMod val="75000"/>
                  </a:schemeClr>
                </a:solidFill>
              </a:rPr>
              <a:t>Ensor</a:t>
            </a: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1860-1949</a:t>
            </a: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</a:rPr>
              <a:t>, Belgie</a:t>
            </a:r>
          </a:p>
          <a:p>
            <a:pPr marL="64008" indent="0">
              <a:buNone/>
            </a:pPr>
            <a:endParaRPr lang="cs-CZ" sz="2200" dirty="0"/>
          </a:p>
          <a:p>
            <a:pPr marL="64008" lvl="0" indent="0">
              <a:buNone/>
            </a:pPr>
            <a:r>
              <a:rPr lang="pl-PL" sz="1400" dirty="0"/>
              <a:t>Zdroj: [online]. [cit. 2013-01-23]. Dostupný </a:t>
            </a:r>
            <a:r>
              <a:rPr lang="pl-PL" sz="1400" dirty="0" smtClean="0"/>
              <a:t>na WWW:</a:t>
            </a:r>
            <a:endParaRPr lang="cs-CZ" sz="1400" u="sng" dirty="0" smtClean="0">
              <a:hlinkClick r:id="rId2"/>
            </a:endParaRPr>
          </a:p>
          <a:p>
            <a:pPr marL="64008" indent="0">
              <a:buNone/>
            </a:pPr>
            <a:r>
              <a:rPr lang="pl-PL" sz="1400" dirty="0" smtClean="0"/>
              <a:t> </a:t>
            </a:r>
            <a:r>
              <a:rPr lang="cs-CZ" sz="1400" dirty="0" smtClean="0"/>
              <a:t>&lt;</a:t>
            </a:r>
            <a:r>
              <a:rPr lang="cs-CZ" sz="1400" u="sng" dirty="0" smtClean="0">
                <a:hlinkClick r:id="rId2"/>
              </a:rPr>
              <a:t>http://en.wikipedia.org/wiki/</a:t>
            </a:r>
            <a:r>
              <a:rPr lang="cs-CZ" sz="1400" u="sng" dirty="0" err="1" smtClean="0">
                <a:hlinkClick r:id="rId2"/>
              </a:rPr>
              <a:t>James_Ensor#Art</a:t>
            </a:r>
            <a:r>
              <a:rPr lang="cs-CZ" sz="1400" dirty="0" smtClean="0"/>
              <a:t>&gt;</a:t>
            </a:r>
            <a:endParaRPr lang="cs-CZ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151969307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/>
              <a:t>Německý expresionismus</a:t>
            </a:r>
            <a:br>
              <a:rPr lang="cs-CZ" b="0" dirty="0"/>
            </a:br>
            <a:r>
              <a:rPr lang="cs-CZ" dirty="0">
                <a:effectLst/>
              </a:rPr>
              <a:t>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  <a:effectLst/>
              </a:rPr>
              <a:t>Die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  <a:effectLst/>
              </a:rPr>
              <a:t>Brücke</a:t>
            </a:r>
            <a:endParaRPr lang="cs-CZ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552" y="2286000"/>
            <a:ext cx="8229600" cy="3591272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Drážďany, 1905 - 1913</a:t>
            </a:r>
          </a:p>
          <a:p>
            <a:r>
              <a:rPr lang="cs-CZ" dirty="0"/>
              <a:t>Ernst Ludwig Kirchner</a:t>
            </a:r>
          </a:p>
          <a:p>
            <a:r>
              <a:rPr lang="cs-CZ" dirty="0"/>
              <a:t>Karl Schmidt-</a:t>
            </a:r>
            <a:r>
              <a:rPr lang="cs-CZ" dirty="0" err="1"/>
              <a:t>Rottluff</a:t>
            </a:r>
            <a:endParaRPr lang="cs-CZ" dirty="0"/>
          </a:p>
          <a:p>
            <a:r>
              <a:rPr lang="cs-CZ" dirty="0"/>
              <a:t>Emil </a:t>
            </a:r>
            <a:r>
              <a:rPr lang="cs-CZ" dirty="0" err="1"/>
              <a:t>Nolde</a:t>
            </a:r>
            <a:endParaRPr lang="cs-CZ" dirty="0"/>
          </a:p>
          <a:p>
            <a:r>
              <a:rPr lang="cs-CZ" dirty="0"/>
              <a:t>Témata: krajina a člověk</a:t>
            </a:r>
          </a:p>
          <a:p>
            <a:r>
              <a:rPr lang="cs-CZ" dirty="0"/>
              <a:t>Myšlenka uměleckého </a:t>
            </a:r>
            <a:r>
              <a:rPr lang="cs-CZ" dirty="0" smtClean="0"/>
              <a:t>společenství</a:t>
            </a:r>
            <a:endParaRPr lang="cs-CZ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08104" y="260648"/>
            <a:ext cx="3538736" cy="1399032"/>
          </a:xfrm>
        </p:spPr>
        <p:txBody>
          <a:bodyPr/>
          <a:lstStyle/>
          <a:p>
            <a:r>
              <a:rPr lang="cs-CZ" b="0" dirty="0"/>
              <a:t>Die </a:t>
            </a:r>
            <a:r>
              <a:rPr lang="cs-CZ" b="0" dirty="0" err="1"/>
              <a:t>Brücke</a:t>
            </a:r>
            <a:endParaRPr lang="cs-CZ" b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76056" y="1722437"/>
            <a:ext cx="3610744" cy="55443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Ernst Ludwig Kirchner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427827" y="5157192"/>
            <a:ext cx="2200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Portrét ženy, 1911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332656"/>
            <a:ext cx="5439783" cy="6248400"/>
          </a:xfrm>
        </p:spPr>
      </p:pic>
      <p:sp>
        <p:nvSpPr>
          <p:cNvPr id="2" name="Obdélník 1"/>
          <p:cNvSpPr/>
          <p:nvPr/>
        </p:nvSpPr>
        <p:spPr>
          <a:xfrm>
            <a:off x="5437775" y="6329065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6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Brücke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4785"/>
            <a:ext cx="6786485" cy="537321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41168" y="764704"/>
            <a:ext cx="4402832" cy="648072"/>
          </a:xfrm>
        </p:spPr>
        <p:txBody>
          <a:bodyPr/>
          <a:lstStyle/>
          <a:p>
            <a:r>
              <a:rPr lang="cs-CZ" dirty="0"/>
              <a:t>Ernst Ludwig Kirchner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732431" y="5227766"/>
            <a:ext cx="208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Davos ve sněhu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32431" y="6529765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Obr. 7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524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Německý expresionismus</a:t>
            </a:r>
            <a:br>
              <a:rPr lang="cs-CZ" dirty="0"/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  <a:effectLst/>
              </a:rPr>
              <a:t> Der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  <a:effectLst/>
              </a:rPr>
              <a:t>Blaue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  <a:effectLst/>
              </a:rPr>
              <a:t> Reiter 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Mnichov, 1911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Vasilij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Kandinskij</a:t>
            </a: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Franz </a:t>
            </a:r>
            <a:r>
              <a:rPr lang="cs-CZ" sz="2800" smtClean="0">
                <a:solidFill>
                  <a:schemeClr val="accent5">
                    <a:lumMod val="75000"/>
                  </a:schemeClr>
                </a:solidFill>
              </a:rPr>
              <a:t>Marc, 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Alexej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Javlenskij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, Paul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Klee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, Auguste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Macke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, Alfred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Kubin</a:t>
            </a: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Expresivní </a:t>
            </a:r>
            <a:r>
              <a:rPr lang="cs-CZ" sz="2800" dirty="0" smtClean="0"/>
              <a:t>abstrakce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předměty redukovány tvarově i barevně, </a:t>
            </a:r>
            <a:r>
              <a:rPr lang="cs-CZ" sz="2800" dirty="0"/>
              <a:t>nahrazovány </a:t>
            </a:r>
            <a:r>
              <a:rPr lang="cs-CZ" sz="2800" dirty="0" smtClean="0"/>
              <a:t>barevnou skvrnou </a:t>
            </a:r>
            <a:r>
              <a:rPr lang="cs-CZ" sz="2800" dirty="0"/>
              <a:t>a lineárními </a:t>
            </a:r>
            <a:r>
              <a:rPr lang="cs-CZ" sz="2800" dirty="0" smtClean="0"/>
              <a:t>prvky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psychologické působení barev</a:t>
            </a:r>
            <a:endParaRPr lang="cs-CZ" sz="28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 </a:t>
            </a:r>
            <a:r>
              <a:rPr lang="cs-CZ" dirty="0" err="1"/>
              <a:t>Blaue</a:t>
            </a:r>
            <a:r>
              <a:rPr lang="cs-CZ" dirty="0"/>
              <a:t> Reiter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68" y="1556792"/>
            <a:ext cx="4898503" cy="3600400"/>
          </a:xfrm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674"/>
            <a:ext cx="3998634" cy="5313065"/>
          </a:xfrm>
        </p:spPr>
      </p:pic>
      <p:sp>
        <p:nvSpPr>
          <p:cNvPr id="5" name="Obdélník 4"/>
          <p:cNvSpPr/>
          <p:nvPr/>
        </p:nvSpPr>
        <p:spPr>
          <a:xfrm>
            <a:off x="4216779" y="5512811"/>
            <a:ext cx="4184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Franz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Marc</a:t>
            </a:r>
            <a:endParaRPr lang="cs-CZ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Modrý kůň, 1911</a:t>
            </a:r>
          </a:p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Kůň v krajině, 1910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95936" y="6448580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8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401681" y="5157192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9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 </a:t>
            </a:r>
            <a:r>
              <a:rPr lang="cs-CZ" dirty="0" err="1"/>
              <a:t>Blaue</a:t>
            </a:r>
            <a:r>
              <a:rPr lang="cs-CZ" dirty="0"/>
              <a:t> Reiter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2" y="1844824"/>
            <a:ext cx="4431262" cy="3312367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10260"/>
            <a:ext cx="4499992" cy="3329994"/>
          </a:xfrm>
        </p:spPr>
      </p:pic>
      <p:sp>
        <p:nvSpPr>
          <p:cNvPr id="8" name="Obdélník 7"/>
          <p:cNvSpPr/>
          <p:nvPr/>
        </p:nvSpPr>
        <p:spPr>
          <a:xfrm>
            <a:off x="25152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" indent="0">
              <a:buNone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Franz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Marc</a:t>
            </a:r>
            <a:endParaRPr lang="cs-CZ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Žlutá kráva, 1911</a:t>
            </a:r>
          </a:p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Dvě kočky, modrá a žlutá, 1912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78455" y="512692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10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329353" y="512765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11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 </a:t>
            </a:r>
            <a:r>
              <a:rPr lang="cs-CZ" dirty="0" err="1"/>
              <a:t>Blaue</a:t>
            </a:r>
            <a:r>
              <a:rPr lang="cs-CZ" dirty="0"/>
              <a:t> Reiter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843"/>
            <a:ext cx="4868444" cy="515719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4048" y="1722437"/>
            <a:ext cx="3682752" cy="4525963"/>
          </a:xfrm>
        </p:spPr>
        <p:txBody>
          <a:bodyPr/>
          <a:lstStyle/>
          <a:p>
            <a:pPr marL="64008" indent="0"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Franz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Marc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64008" indent="0">
              <a:buNone/>
            </a:pPr>
            <a:r>
              <a:rPr lang="cs-CZ" sz="1800" dirty="0" smtClean="0">
                <a:latin typeface="Century Gothic" pitchFamily="34" charset="0"/>
              </a:rPr>
              <a:t>Nahá žena s kočkou, 1910</a:t>
            </a:r>
            <a:endParaRPr lang="cs-CZ" sz="1800" dirty="0">
              <a:latin typeface="Century Gothic" pitchFamily="34" charset="0"/>
            </a:endParaRP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860032" y="638132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12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0892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 </a:t>
            </a:r>
            <a:r>
              <a:rPr lang="cs-CZ" dirty="0" err="1"/>
              <a:t>Blaue</a:t>
            </a:r>
            <a:r>
              <a:rPr lang="cs-CZ" dirty="0"/>
              <a:t> Reiter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134"/>
            <a:ext cx="3790176" cy="536069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99944"/>
            <a:ext cx="4997356" cy="3945280"/>
          </a:xfrm>
        </p:spPr>
      </p:pic>
      <p:sp>
        <p:nvSpPr>
          <p:cNvPr id="7" name="Obdélník 6"/>
          <p:cNvSpPr/>
          <p:nvPr/>
        </p:nvSpPr>
        <p:spPr>
          <a:xfrm>
            <a:off x="4716016" y="59036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" indent="0">
              <a:buNone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August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Macke</a:t>
            </a:r>
            <a:endParaRPr lang="cs-CZ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Tři dívky ve žlutých slamácích, 1913</a:t>
            </a:r>
          </a:p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Promenáda, 1914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90176" y="6511355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13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160612" y="545215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14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564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 </a:t>
            </a:r>
            <a:r>
              <a:rPr lang="cs-CZ" dirty="0" err="1"/>
              <a:t>Blaue</a:t>
            </a:r>
            <a:r>
              <a:rPr lang="cs-CZ" dirty="0"/>
              <a:t> Reiter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84785"/>
            <a:ext cx="6813477" cy="538614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69957" y="548680"/>
            <a:ext cx="3874043" cy="86409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August </a:t>
            </a:r>
            <a:r>
              <a:rPr lang="cs-CZ" sz="1800" dirty="0" err="1" smtClean="0">
                <a:solidFill>
                  <a:schemeClr val="accent5">
                    <a:lumMod val="75000"/>
                  </a:schemeClr>
                </a:solidFill>
              </a:rPr>
              <a:t>Macke</a:t>
            </a: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4008" indent="0">
              <a:buNone/>
            </a:pPr>
            <a:r>
              <a:rPr lang="cs-CZ" sz="1800" dirty="0" smtClean="0"/>
              <a:t>Zahrada u jezera </a:t>
            </a:r>
            <a:r>
              <a:rPr lang="cs-CZ" sz="1800" dirty="0" err="1" smtClean="0"/>
              <a:t>Thun</a:t>
            </a:r>
            <a:r>
              <a:rPr lang="cs-CZ" sz="1800" dirty="0" smtClean="0"/>
              <a:t>, 1914</a:t>
            </a:r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380312" y="6550223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15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2266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Expresionismus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5373216"/>
            <a:ext cx="8352928" cy="936104"/>
          </a:xfrm>
        </p:spPr>
        <p:txBody>
          <a:bodyPr/>
          <a:lstStyle/>
          <a:p>
            <a:pPr marL="64008" indent="0">
              <a:buNone/>
            </a:pPr>
            <a:r>
              <a:rPr lang="pl-PL" sz="1200" dirty="0"/>
              <a:t>Zdroj: [online]. [cit. 2013-01-23</a:t>
            </a:r>
            <a:r>
              <a:rPr lang="pl-PL" sz="1200" dirty="0" smtClean="0"/>
              <a:t>]. Do stupné na WWW</a:t>
            </a:r>
            <a:r>
              <a:rPr lang="cs-CZ" sz="1200" dirty="0"/>
              <a:t>:</a:t>
            </a:r>
            <a:endParaRPr lang="cs-CZ" sz="1200" u="sng" dirty="0" smtClean="0">
              <a:hlinkClick r:id="rId2"/>
            </a:endParaRPr>
          </a:p>
          <a:p>
            <a:pPr marL="64008" indent="0">
              <a:buNone/>
            </a:pPr>
            <a:r>
              <a:rPr lang="pl-PL" sz="2400" dirty="0"/>
              <a:t> </a:t>
            </a:r>
            <a:r>
              <a:rPr lang="en-US" sz="2400" dirty="0"/>
              <a:t>&lt;</a:t>
            </a:r>
            <a:r>
              <a:rPr lang="cs-CZ" sz="2400" u="sng" dirty="0" smtClean="0">
                <a:hlinkClick r:id="rId2"/>
              </a:rPr>
              <a:t>http</a:t>
            </a:r>
            <a:r>
              <a:rPr lang="cs-CZ" sz="2400" u="sng" dirty="0">
                <a:hlinkClick r:id="rId2"/>
              </a:rPr>
              <a:t>://</a:t>
            </a:r>
            <a:r>
              <a:rPr lang="cs-CZ" sz="2400" u="sng" dirty="0" smtClean="0">
                <a:hlinkClick r:id="rId2"/>
              </a:rPr>
              <a:t>en.wikipedia.org/wiki/File:The_Scream.jpg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9552" y="1988840"/>
            <a:ext cx="7776864" cy="3240360"/>
          </a:xfrm>
        </p:spPr>
        <p:txBody>
          <a:bodyPr/>
          <a:lstStyle/>
          <a:p>
            <a:pPr marL="64008" indent="0">
              <a:buNone/>
            </a:pPr>
            <a:r>
              <a:rPr lang="cs-CZ" sz="2000" dirty="0" smtClean="0"/>
              <a:t>Pozorně si prohlédněte následující obraz a pokuste se sdělit:</a:t>
            </a:r>
          </a:p>
          <a:p>
            <a:r>
              <a:rPr lang="cs-CZ" sz="2000" dirty="0" smtClean="0"/>
              <a:t>své pocity z motivu</a:t>
            </a:r>
          </a:p>
          <a:p>
            <a:r>
              <a:rPr lang="cs-CZ" sz="2000" dirty="0"/>
              <a:t>C</a:t>
            </a:r>
            <a:r>
              <a:rPr lang="cs-CZ" sz="2000" dirty="0" smtClean="0"/>
              <a:t>o </a:t>
            </a:r>
            <a:r>
              <a:rPr lang="cs-CZ" sz="2000" dirty="0" smtClean="0"/>
              <a:t>vás zaujalo a </a:t>
            </a:r>
            <a:r>
              <a:rPr lang="cs-CZ" sz="2000" dirty="0" smtClean="0"/>
              <a:t>proč?</a:t>
            </a:r>
            <a:endParaRPr lang="cs-CZ" sz="2000" dirty="0" smtClean="0"/>
          </a:p>
          <a:p>
            <a:r>
              <a:rPr lang="cs-CZ" sz="2000" dirty="0"/>
              <a:t>C</a:t>
            </a:r>
            <a:r>
              <a:rPr lang="cs-CZ" sz="2000" smtClean="0"/>
              <a:t>o </a:t>
            </a:r>
            <a:r>
              <a:rPr lang="cs-CZ" sz="2000" dirty="0" smtClean="0"/>
              <a:t>se snažil </a:t>
            </a:r>
            <a:r>
              <a:rPr lang="cs-CZ" sz="2000" smtClean="0"/>
              <a:t>autor </a:t>
            </a:r>
            <a:r>
              <a:rPr lang="cs-CZ" sz="2000" smtClean="0"/>
              <a:t>sdělit?</a:t>
            </a:r>
            <a:endParaRPr lang="cs-CZ" sz="2000" dirty="0" smtClean="0"/>
          </a:p>
          <a:p>
            <a:r>
              <a:rPr lang="cs-CZ" sz="2000" dirty="0" smtClean="0"/>
              <a:t>Jaké prostředky </a:t>
            </a:r>
            <a:r>
              <a:rPr lang="cs-CZ" sz="2000" dirty="0" smtClean="0"/>
              <a:t>použil autor ke </a:t>
            </a:r>
            <a:r>
              <a:rPr lang="cs-CZ" sz="2000" dirty="0" smtClean="0"/>
              <a:t>svému </a:t>
            </a:r>
            <a:r>
              <a:rPr lang="cs-CZ" sz="2000" dirty="0" smtClean="0"/>
              <a:t>sdělení?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82693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itchFamily="34" charset="0"/>
              </a:rPr>
              <a:t>Rakouský expresionismus</a:t>
            </a:r>
          </a:p>
        </p:txBody>
      </p:sp>
      <p:sp>
        <p:nvSpPr>
          <p:cNvPr id="37894" name="Rectangle 6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Oskar </a:t>
            </a:r>
            <a:r>
              <a:rPr lang="cs-CZ" dirty="0" err="1" smtClean="0"/>
              <a:t>Kokoschka</a:t>
            </a:r>
            <a:endParaRPr lang="cs-CZ" dirty="0" smtClean="0"/>
          </a:p>
          <a:p>
            <a:r>
              <a:rPr lang="cs-CZ" dirty="0" smtClean="0"/>
              <a:t>Egon </a:t>
            </a:r>
            <a:r>
              <a:rPr lang="cs-CZ" dirty="0" err="1" smtClean="0"/>
              <a:t>Schiele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5" y="2805508"/>
            <a:ext cx="6514015" cy="4054974"/>
          </a:xfrm>
        </p:spPr>
      </p:pic>
      <p:sp>
        <p:nvSpPr>
          <p:cNvPr id="2" name="Obdélník 1"/>
          <p:cNvSpPr/>
          <p:nvPr/>
        </p:nvSpPr>
        <p:spPr>
          <a:xfrm>
            <a:off x="6876256" y="2852936"/>
            <a:ext cx="1901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/>
            <a:r>
              <a:rPr lang="cs-CZ" dirty="0">
                <a:solidFill>
                  <a:srgbClr val="E88651">
                    <a:lumMod val="75000"/>
                  </a:srgbClr>
                </a:solidFill>
                <a:latin typeface="Century Gothic" pitchFamily="34" charset="0"/>
              </a:rPr>
              <a:t>Egon </a:t>
            </a:r>
            <a:r>
              <a:rPr lang="cs-CZ" dirty="0" err="1">
                <a:solidFill>
                  <a:srgbClr val="E88651">
                    <a:lumMod val="75000"/>
                  </a:srgbClr>
                </a:solidFill>
                <a:latin typeface="Century Gothic" pitchFamily="34" charset="0"/>
              </a:rPr>
              <a:t>Schiele</a:t>
            </a:r>
            <a:r>
              <a:rPr lang="cs-CZ" dirty="0">
                <a:solidFill>
                  <a:srgbClr val="E88651">
                    <a:lumMod val="75000"/>
                  </a:srgbClr>
                </a:solidFill>
                <a:latin typeface="Century Gothic" pitchFamily="34" charset="0"/>
              </a:rPr>
              <a:t>, 1890-1918</a:t>
            </a:r>
          </a:p>
        </p:txBody>
      </p:sp>
      <p:sp>
        <p:nvSpPr>
          <p:cNvPr id="4" name="Obdélník 3"/>
          <p:cNvSpPr/>
          <p:nvPr/>
        </p:nvSpPr>
        <p:spPr>
          <a:xfrm>
            <a:off x="6732240" y="6550223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16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Čechy - Skupina Osma 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773238"/>
            <a:ext cx="8640762" cy="4191000"/>
          </a:xfrm>
        </p:spPr>
        <p:txBody>
          <a:bodyPr/>
          <a:lstStyle/>
          <a:p>
            <a:r>
              <a:rPr lang="cs-CZ" dirty="0"/>
              <a:t>Malíři mladé generace</a:t>
            </a:r>
          </a:p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V. Beneš, </a:t>
            </a:r>
            <a:r>
              <a:rPr lang="cs-CZ" sz="2800" dirty="0">
                <a:solidFill>
                  <a:srgbClr val="FFC000"/>
                </a:solidFill>
              </a:rPr>
              <a:t>E. Filla, B. Kubišta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, A. Procházka, </a:t>
            </a:r>
          </a:p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B.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Feigel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, O.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Kubin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, W. Nowak, E. A. </a:t>
            </a:r>
            <a:r>
              <a:rPr lang="cs-CZ" sz="2800" dirty="0" err="1" smtClean="0">
                <a:solidFill>
                  <a:schemeClr val="accent5">
                    <a:lumMod val="75000"/>
                  </a:schemeClr>
                </a:solidFill>
              </a:rPr>
              <a:t>Pittermann</a:t>
            </a:r>
            <a:endParaRPr lang="cs-CZ" sz="2800" dirty="0"/>
          </a:p>
          <a:p>
            <a:r>
              <a:rPr lang="cs-CZ" sz="2800" dirty="0"/>
              <a:t>Dvě společné výstavy 1907, </a:t>
            </a:r>
            <a:r>
              <a:rPr lang="cs-CZ" sz="2800" dirty="0" smtClean="0"/>
              <a:t>1908</a:t>
            </a:r>
            <a:endParaRPr lang="cs-CZ" sz="2800" dirty="0"/>
          </a:p>
          <a:p>
            <a:r>
              <a:rPr lang="cs-CZ" sz="2400" dirty="0"/>
              <a:t>Ovlivněni tvorbou E. </a:t>
            </a:r>
            <a:r>
              <a:rPr lang="cs-CZ" sz="2400" dirty="0" err="1" smtClean="0"/>
              <a:t>Muncha</a:t>
            </a:r>
            <a:r>
              <a:rPr lang="cs-CZ" sz="2400" dirty="0" smtClean="0"/>
              <a:t> a něm</a:t>
            </a:r>
            <a:r>
              <a:rPr lang="cs-CZ" sz="2400" dirty="0"/>
              <a:t>. </a:t>
            </a:r>
            <a:r>
              <a:rPr lang="cs-CZ" sz="2400" dirty="0" smtClean="0"/>
              <a:t>expresionistů</a:t>
            </a:r>
          </a:p>
          <a:p>
            <a:endParaRPr lang="cs-CZ" sz="24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Osma		Bohumil </a:t>
            </a:r>
            <a:r>
              <a:rPr lang="cs-CZ" sz="3200" dirty="0" smtClean="0"/>
              <a:t>Kubišta 1884-1918</a:t>
            </a:r>
            <a:endParaRPr lang="cs-CZ" sz="32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" y="1412776"/>
            <a:ext cx="2997065" cy="4248472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76" y="1412776"/>
            <a:ext cx="5819824" cy="4248472"/>
          </a:xfrm>
        </p:spPr>
      </p:pic>
      <p:sp>
        <p:nvSpPr>
          <p:cNvPr id="9" name="Obdélník 8"/>
          <p:cNvSpPr/>
          <p:nvPr/>
        </p:nvSpPr>
        <p:spPr>
          <a:xfrm>
            <a:off x="27886" y="6211669"/>
            <a:ext cx="2982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Autoportrét, 1908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95736" y="568600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17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329353" y="5686005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18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00475" y="6188793"/>
            <a:ext cx="5336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cs-CZ" dirty="0" smtClean="0">
                <a:latin typeface="Century Gothic" pitchFamily="34" charset="0"/>
              </a:rPr>
              <a:t>Promenáda v Riegrových sadech, 1908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916832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Exprese </a:t>
            </a:r>
            <a:r>
              <a:rPr lang="cs-CZ" sz="4000" dirty="0" smtClean="0"/>
              <a:t>je </a:t>
            </a:r>
            <a:r>
              <a:rPr lang="cs-CZ" sz="4000" dirty="0"/>
              <a:t>ukrytá v tahu štětcem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996952"/>
            <a:ext cx="8062912" cy="1752600"/>
          </a:xfrm>
        </p:spPr>
        <p:txBody>
          <a:bodyPr/>
          <a:lstStyle/>
          <a:p>
            <a:pPr marL="457200" lvl="1" indent="0" algn="ctr">
              <a:buFont typeface="Wingdings" pitchFamily="2" charset="2"/>
              <a:buNone/>
            </a:pPr>
            <a:r>
              <a:rPr lang="cs-CZ" dirty="0"/>
              <a:t>										</a:t>
            </a:r>
            <a:r>
              <a:rPr lang="cs-CZ" dirty="0">
                <a:solidFill>
                  <a:srgbClr val="FFC000"/>
                </a:solidFill>
              </a:rPr>
              <a:t>	</a:t>
            </a:r>
            <a:r>
              <a:rPr lang="cs-CZ" dirty="0" err="1">
                <a:solidFill>
                  <a:srgbClr val="FFC000"/>
                </a:solidFill>
              </a:rPr>
              <a:t>Soutine</a:t>
            </a:r>
            <a:endParaRPr lang="cs-CZ" dirty="0">
              <a:solidFill>
                <a:srgbClr val="FFC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350" y="2708275"/>
            <a:ext cx="6621463" cy="1431925"/>
          </a:xfrm>
        </p:spPr>
        <p:txBody>
          <a:bodyPr/>
          <a:lstStyle/>
          <a:p>
            <a:r>
              <a:rPr lang="cs-CZ"/>
              <a:t>Děkuji za pozornost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435280" cy="4572000"/>
          </a:xfrm>
        </p:spPr>
        <p:txBody>
          <a:bodyPr>
            <a:normAutofit/>
          </a:bodyPr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3</a:t>
            </a:r>
            <a:r>
              <a:rPr lang="cs-CZ" sz="1200" dirty="0"/>
              <a:t>. 1. vyd. Praha: IDEA SERVIS, 2000, 220 s. ISBN 80-85970-31-7.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BERNHARD,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</a:t>
            </a:r>
            <a:r>
              <a:rPr lang="cs-CZ" sz="1200" dirty="0" smtClean="0"/>
              <a:t>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Periodikum</a:t>
            </a:r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Největší malíři: život, inspirace a dílo. č. </a:t>
            </a:r>
            <a:r>
              <a:rPr lang="cs-CZ" sz="1200" dirty="0" smtClean="0"/>
              <a:t>110. s. 8. ISSN </a:t>
            </a:r>
            <a:r>
              <a:rPr lang="cs-CZ" sz="1200" dirty="0"/>
              <a:t>1212-8872</a:t>
            </a:r>
            <a:r>
              <a:rPr lang="cs-CZ" sz="1200" dirty="0" smtClean="0"/>
              <a:t>. </a:t>
            </a:r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marL="64008" indent="0">
              <a:buNone/>
            </a:pPr>
            <a:r>
              <a:rPr lang="pl-PL" sz="1200" dirty="0" smtClean="0"/>
              <a:t>Edvard Munch: Výkřik [online</a:t>
            </a:r>
            <a:r>
              <a:rPr lang="pl-PL" sz="1200" dirty="0"/>
              <a:t>]. [cit. 2013-01-23]. Do stupné na </a:t>
            </a:r>
            <a:r>
              <a:rPr lang="pl-PL" sz="1200" dirty="0" smtClean="0"/>
              <a:t>WWW</a:t>
            </a:r>
            <a:r>
              <a:rPr lang="cs-CZ" sz="1200" dirty="0" smtClean="0"/>
              <a:t>: </a:t>
            </a:r>
            <a:endParaRPr lang="cs-CZ" sz="1200" dirty="0" smtClean="0"/>
          </a:p>
          <a:p>
            <a:pPr marL="64008" indent="0">
              <a:buNone/>
            </a:pPr>
            <a:r>
              <a:rPr lang="cs-CZ" sz="1200" dirty="0" smtClean="0"/>
              <a:t>&lt;</a:t>
            </a:r>
            <a:r>
              <a:rPr lang="pl-PL" sz="1200" dirty="0" smtClean="0"/>
              <a:t> </a:t>
            </a:r>
            <a:r>
              <a:rPr lang="cs-CZ" sz="1200" u="sng" dirty="0" smtClean="0">
                <a:hlinkClick r:id="rId2"/>
              </a:rPr>
              <a:t>http</a:t>
            </a:r>
            <a:r>
              <a:rPr lang="cs-CZ" sz="1200" u="sng" dirty="0">
                <a:hlinkClick r:id="rId2"/>
              </a:rPr>
              <a:t>://</a:t>
            </a:r>
            <a:r>
              <a:rPr lang="cs-CZ" sz="1200" u="sng" dirty="0" smtClean="0">
                <a:hlinkClick r:id="rId2"/>
              </a:rPr>
              <a:t>en.wikipedia.org/wiki/</a:t>
            </a:r>
            <a:r>
              <a:rPr lang="cs-CZ" sz="1200" u="sng" dirty="0" err="1" smtClean="0">
                <a:hlinkClick r:id="rId2"/>
              </a:rPr>
              <a:t>File:The_Scream.jpg</a:t>
            </a:r>
            <a:r>
              <a:rPr lang="cs-CZ" sz="1200" dirty="0" smtClean="0"/>
              <a:t>&gt;</a:t>
            </a:r>
          </a:p>
          <a:p>
            <a:pPr marL="64008" lvl="0" indent="0">
              <a:buNone/>
            </a:pPr>
            <a:r>
              <a:rPr lang="pl-PL" sz="1200" dirty="0" smtClean="0"/>
              <a:t>James Ensor [online</a:t>
            </a:r>
            <a:r>
              <a:rPr lang="pl-PL" sz="1200" dirty="0"/>
              <a:t>]. [cit. 2013-01-23]. Dostupný </a:t>
            </a:r>
            <a:r>
              <a:rPr lang="pl-PL" sz="1200" dirty="0" smtClean="0"/>
              <a:t>na WWW: </a:t>
            </a:r>
            <a:r>
              <a:rPr lang="cs-CZ" sz="1200" dirty="0"/>
              <a:t> </a:t>
            </a:r>
            <a:r>
              <a:rPr lang="cs-CZ" sz="1200" dirty="0" smtClean="0"/>
              <a:t>&lt;</a:t>
            </a:r>
            <a:r>
              <a:rPr lang="cs-CZ" sz="1200" u="sng" dirty="0">
                <a:hlinkClick r:id="rId3"/>
              </a:rPr>
              <a:t>http://en.wikipedia.org/wiki/</a:t>
            </a:r>
            <a:r>
              <a:rPr lang="cs-CZ" sz="1200" u="sng" dirty="0" err="1">
                <a:hlinkClick r:id="rId3"/>
              </a:rPr>
              <a:t>James_Ensor#Art</a:t>
            </a:r>
            <a:r>
              <a:rPr lang="cs-CZ" sz="1200" dirty="0"/>
              <a:t>&gt;</a:t>
            </a:r>
            <a:endParaRPr lang="cs-CZ" sz="1200" u="sng" dirty="0"/>
          </a:p>
          <a:p>
            <a:pPr marL="64008" indent="0">
              <a:buNone/>
            </a:pP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 smtClean="0"/>
              <a:t> </a:t>
            </a:r>
            <a:endParaRPr lang="cs-CZ" sz="1200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marL="64008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2069418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898016"/>
          </a:xfrm>
        </p:spPr>
        <p:txBody>
          <a:bodyPr>
            <a:normAutofit lnSpcReduction="10000"/>
          </a:bodyPr>
          <a:lstStyle/>
          <a:p>
            <a:pPr marL="64008" lvl="0" indent="0">
              <a:buNone/>
            </a:pPr>
            <a:r>
              <a:rPr lang="pl-PL" sz="1200" dirty="0"/>
              <a:t>Zdroj: [online]. [cit. 2013-01-23]. Dostupný </a:t>
            </a:r>
            <a:r>
              <a:rPr lang="pl-PL" sz="1200"/>
              <a:t>pod </a:t>
            </a:r>
            <a:r>
              <a:rPr lang="pl-PL" sz="1200" smtClean="0"/>
              <a:t>licencí Public </a:t>
            </a:r>
            <a:r>
              <a:rPr lang="pl-PL" sz="1200" dirty="0"/>
              <a:t>Domain </a:t>
            </a:r>
            <a:r>
              <a:rPr lang="pl-PL" sz="1200" dirty="0" smtClean="0"/>
              <a:t>na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2"/>
            </a:endParaRP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2"/>
              </a:rPr>
              <a:t>http</a:t>
            </a:r>
            <a:r>
              <a:rPr lang="cs-CZ" sz="1200" u="sng" dirty="0">
                <a:hlinkClick r:id="rId2"/>
              </a:rPr>
              <a:t>://commons.wikimedia.org/wiki/File:Kirchner_-_</a:t>
            </a:r>
            <a:r>
              <a:rPr lang="cs-CZ" sz="1200" u="sng" dirty="0" smtClean="0">
                <a:hlinkClick r:id="rId2"/>
              </a:rPr>
              <a:t>Selbstbildnis_Doppelbild.jpg</a:t>
            </a:r>
            <a:r>
              <a:rPr lang="cs-CZ" sz="1200" dirty="0"/>
              <a:t>&gt;</a:t>
            </a:r>
            <a:endParaRPr lang="cs-CZ" sz="1200" u="sng" dirty="0" smtClean="0">
              <a:hlinkClick r:id="rId3"/>
            </a:endParaRP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3"/>
              </a:rPr>
              <a:t>http</a:t>
            </a:r>
            <a:r>
              <a:rPr lang="cs-CZ" sz="1200" u="sng" dirty="0">
                <a:hlinkClick r:id="rId3"/>
              </a:rPr>
              <a:t>://commons.wikimedia.org/wiki/File:Van_Gogh_-_Starry_Night_-_</a:t>
            </a:r>
            <a:r>
              <a:rPr lang="cs-CZ" sz="1200" u="sng" dirty="0" smtClean="0">
                <a:hlinkClick r:id="rId3"/>
              </a:rPr>
              <a:t>Google_Art_Project.jpg</a:t>
            </a:r>
            <a:r>
              <a:rPr lang="cs-CZ" sz="12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</a:t>
            </a:r>
            <a:r>
              <a:rPr lang="cs-CZ" sz="1200" u="sng" dirty="0" smtClean="0">
                <a:hlinkClick r:id="rId4"/>
              </a:rPr>
              <a:t>commons.wikimedia.org/wiki/File:Vincent_Willem_van_Gogh_019.jpg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5"/>
              </a:rPr>
              <a:t>http</a:t>
            </a:r>
            <a:r>
              <a:rPr lang="cs-CZ" sz="1200" u="sng" dirty="0">
                <a:hlinkClick r:id="rId5"/>
              </a:rPr>
              <a:t>://</a:t>
            </a:r>
            <a:r>
              <a:rPr lang="cs-CZ" sz="1200" u="sng" dirty="0" smtClean="0">
                <a:hlinkClick r:id="rId5"/>
              </a:rPr>
              <a:t>commons.wikimedia.org/wiki/File:Paul_Gauguin_006.jpg</a:t>
            </a:r>
            <a:r>
              <a:rPr lang="cs-CZ" sz="1200" dirty="0"/>
              <a:t>&gt;</a:t>
            </a:r>
            <a:endParaRPr lang="cs-CZ" sz="1200" u="sng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6"/>
              </a:rPr>
              <a:t>http</a:t>
            </a:r>
            <a:r>
              <a:rPr lang="cs-CZ" sz="1200" u="sng" dirty="0">
                <a:hlinkClick r:id="rId6"/>
              </a:rPr>
              <a:t>://</a:t>
            </a:r>
            <a:r>
              <a:rPr lang="cs-CZ" sz="1200" u="sng" dirty="0" smtClean="0">
                <a:hlinkClick r:id="rId6"/>
              </a:rPr>
              <a:t>commons.wikimedia.org/wiki/File:Paul_Gauguin_144.jpg</a:t>
            </a:r>
            <a:r>
              <a:rPr lang="cs-CZ" sz="12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7"/>
              </a:rPr>
              <a:t>http</a:t>
            </a:r>
            <a:r>
              <a:rPr lang="cs-CZ" sz="1200" u="sng" dirty="0">
                <a:hlinkClick r:id="rId7"/>
              </a:rPr>
              <a:t>://commons.wikimedia.org/wiki/</a:t>
            </a:r>
            <a:r>
              <a:rPr lang="cs-CZ" sz="1200" u="sng" dirty="0" err="1">
                <a:hlinkClick r:id="rId7"/>
              </a:rPr>
              <a:t>File:Ernst_Ludwig_Kirchner_-_</a:t>
            </a:r>
            <a:r>
              <a:rPr lang="cs-CZ" sz="1200" u="sng" dirty="0" err="1" smtClean="0">
                <a:hlinkClick r:id="rId7"/>
              </a:rPr>
              <a:t>Portrait_of_a_Woman.jpg</a:t>
            </a:r>
            <a:r>
              <a:rPr lang="cs-CZ" sz="12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8"/>
              </a:rPr>
              <a:t>http</a:t>
            </a:r>
            <a:r>
              <a:rPr lang="cs-CZ" sz="1200" u="sng" dirty="0">
                <a:hlinkClick r:id="rId8"/>
              </a:rPr>
              <a:t>://commons.wikimedia.org/wiki/File:Kirchner_-_</a:t>
            </a:r>
            <a:r>
              <a:rPr lang="cs-CZ" sz="1200" u="sng" dirty="0" smtClean="0">
                <a:hlinkClick r:id="rId8"/>
              </a:rPr>
              <a:t>Davos_im_Schnee.jpg</a:t>
            </a:r>
            <a:r>
              <a:rPr lang="cs-CZ" sz="12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9"/>
              </a:rPr>
              <a:t>http</a:t>
            </a:r>
            <a:r>
              <a:rPr lang="cs-CZ" sz="1200" u="sng" dirty="0">
                <a:hlinkClick r:id="rId9"/>
              </a:rPr>
              <a:t>://</a:t>
            </a:r>
            <a:r>
              <a:rPr lang="cs-CZ" sz="1200" u="sng" dirty="0" smtClean="0">
                <a:hlinkClick r:id="rId9"/>
              </a:rPr>
              <a:t>commons.wikimedia.org/wiki/File:Franz_Marc_Blaues_Pferd_1911.jpg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0"/>
              </a:rPr>
              <a:t>http</a:t>
            </a:r>
            <a:r>
              <a:rPr lang="cs-CZ" sz="1200" u="sng" dirty="0">
                <a:hlinkClick r:id="rId10"/>
              </a:rPr>
              <a:t>://</a:t>
            </a:r>
            <a:r>
              <a:rPr lang="cs-CZ" sz="1200" u="sng" dirty="0" smtClean="0">
                <a:hlinkClick r:id="rId10"/>
              </a:rPr>
              <a:t>commons.wikimedia.org/wiki/</a:t>
            </a:r>
            <a:r>
              <a:rPr lang="cs-CZ" sz="1200" u="sng" dirty="0" err="1" smtClean="0">
                <a:hlinkClick r:id="rId10"/>
              </a:rPr>
              <a:t>File:Marc-horse_in_a_landscape.jpg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1"/>
              </a:rPr>
              <a:t>http</a:t>
            </a:r>
            <a:r>
              <a:rPr lang="cs-CZ" sz="1200" u="sng" dirty="0">
                <a:hlinkClick r:id="rId11"/>
              </a:rPr>
              <a:t>://</a:t>
            </a:r>
            <a:r>
              <a:rPr lang="cs-CZ" sz="1200" u="sng" dirty="0" smtClean="0">
                <a:hlinkClick r:id="rId11"/>
              </a:rPr>
              <a:t>commons.wikimedia.org/wiki/File:Franz_Marc-The_Yellow_Cow-1911.jpg</a:t>
            </a:r>
            <a:r>
              <a:rPr lang="cs-CZ" sz="1200" dirty="0"/>
              <a:t>&gt;</a:t>
            </a:r>
            <a:endParaRPr lang="cs-CZ" sz="1200" u="sng" dirty="0" smtClean="0">
              <a:hlinkClick r:id="rId12"/>
            </a:endParaRP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2"/>
              </a:rPr>
              <a:t>http</a:t>
            </a:r>
            <a:r>
              <a:rPr lang="cs-CZ" sz="1200" u="sng" dirty="0">
                <a:hlinkClick r:id="rId12"/>
              </a:rPr>
              <a:t>://commons.wikimedia.org/wiki/File:Franz_Marc-Two_Cats,Blue_and_Yellow(Zwei_Katzen,_blau_und_gelb)_(1912).</a:t>
            </a:r>
            <a:r>
              <a:rPr lang="cs-CZ" sz="1200" u="sng" dirty="0" err="1" smtClean="0">
                <a:hlinkClick r:id="rId12"/>
              </a:rPr>
              <a:t>jpg</a:t>
            </a:r>
            <a:r>
              <a:rPr lang="cs-CZ" sz="12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3"/>
              </a:rPr>
              <a:t>http</a:t>
            </a:r>
            <a:r>
              <a:rPr lang="cs-CZ" sz="1200" u="sng" dirty="0">
                <a:hlinkClick r:id="rId13"/>
              </a:rPr>
              <a:t>://</a:t>
            </a:r>
            <a:r>
              <a:rPr lang="cs-CZ" sz="1200" u="sng" dirty="0" smtClean="0">
                <a:hlinkClick r:id="rId13"/>
              </a:rPr>
              <a:t>commons.wikimedia.org/wiki/File:Franz_Marc_001.jpg</a:t>
            </a:r>
            <a:r>
              <a:rPr lang="cs-CZ" sz="12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4"/>
              </a:rPr>
              <a:t>http</a:t>
            </a:r>
            <a:r>
              <a:rPr lang="cs-CZ" sz="1200" u="sng" dirty="0">
                <a:hlinkClick r:id="rId14"/>
              </a:rPr>
              <a:t>://commons.wikimedia.org/wiki/File:August_Macke_-_Three_girls_in_yellow_straw_hats_I_-_</a:t>
            </a:r>
            <a:r>
              <a:rPr lang="cs-CZ" sz="1200" u="sng" dirty="0" smtClean="0">
                <a:hlinkClick r:id="rId14"/>
              </a:rPr>
              <a:t>Google_Art_Project.jpg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5"/>
              </a:rPr>
              <a:t>http</a:t>
            </a:r>
            <a:r>
              <a:rPr lang="cs-CZ" sz="1200" u="sng" dirty="0">
                <a:hlinkClick r:id="rId15"/>
              </a:rPr>
              <a:t>://commons.wikimedia.org/wiki/File:Macke_-_</a:t>
            </a:r>
            <a:r>
              <a:rPr lang="cs-CZ" sz="1200" u="sng" dirty="0" smtClean="0">
                <a:hlinkClick r:id="rId15"/>
              </a:rPr>
              <a:t>Promendade.jpg</a:t>
            </a:r>
            <a:r>
              <a:rPr lang="cs-CZ" sz="12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6"/>
              </a:rPr>
              <a:t>http</a:t>
            </a:r>
            <a:r>
              <a:rPr lang="cs-CZ" sz="1200" u="sng" dirty="0">
                <a:hlinkClick r:id="rId16"/>
              </a:rPr>
              <a:t>://commons.wikimedia.org/wiki/File:August_Macke_-_Garden_on_Lake_Thun_(Pomegranate_Tree_and_Palm_in_the_Garden),_1914_-_</a:t>
            </a:r>
            <a:r>
              <a:rPr lang="cs-CZ" sz="1200" u="sng" dirty="0" smtClean="0">
                <a:hlinkClick r:id="rId16"/>
              </a:rPr>
              <a:t>Google_Art_Project.jpg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7"/>
              </a:rPr>
              <a:t>http</a:t>
            </a:r>
            <a:r>
              <a:rPr lang="cs-CZ" sz="1200" u="sng" dirty="0">
                <a:hlinkClick r:id="rId17"/>
              </a:rPr>
              <a:t>://</a:t>
            </a:r>
            <a:r>
              <a:rPr lang="cs-CZ" sz="1200" u="sng" dirty="0" smtClean="0">
                <a:hlinkClick r:id="rId17"/>
              </a:rPr>
              <a:t>commons.wikimedia.org/wiki/File:Egon_Schiele_020.jpg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8"/>
              </a:rPr>
              <a:t>http</a:t>
            </a:r>
            <a:r>
              <a:rPr lang="cs-CZ" sz="1200" u="sng" dirty="0">
                <a:hlinkClick r:id="rId18"/>
              </a:rPr>
              <a:t>://</a:t>
            </a:r>
            <a:r>
              <a:rPr lang="cs-CZ" sz="1200" u="sng" dirty="0" smtClean="0">
                <a:hlinkClick r:id="rId18"/>
              </a:rPr>
              <a:t>commons.wikimedia.org/wiki/File:Bohumil_Kubi%C5%A1ta.jpg</a:t>
            </a:r>
            <a:r>
              <a:rPr lang="cs-CZ" sz="1200" dirty="0"/>
              <a:t>&gt;</a:t>
            </a:r>
            <a:endParaRPr lang="cs-CZ" sz="1200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200" dirty="0" smtClean="0"/>
              <a:t>&lt;</a:t>
            </a:r>
            <a:r>
              <a:rPr lang="cs-CZ" sz="1200" u="sng" dirty="0" smtClean="0">
                <a:hlinkClick r:id="rId19"/>
              </a:rPr>
              <a:t>http://commons.wikimedia.org/wiki/</a:t>
            </a:r>
            <a:r>
              <a:rPr lang="cs-CZ" sz="1200" u="sng" dirty="0" err="1" smtClean="0">
                <a:hlinkClick r:id="rId19"/>
              </a:rPr>
              <a:t>File:Promenade_in_the_Rieger_gardens.jpg</a:t>
            </a:r>
            <a:r>
              <a:rPr lang="cs-CZ" sz="1200" dirty="0" smtClean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endParaRPr lang="cs-CZ" sz="1200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7713417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964613" cy="1431925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Expresionismus</a:t>
            </a:r>
          </a:p>
        </p:txBody>
      </p:sp>
      <p:sp>
        <p:nvSpPr>
          <p:cNvPr id="87048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24300" y="1412875"/>
            <a:ext cx="5219700" cy="5111750"/>
          </a:xfrm>
        </p:spPr>
        <p:txBody>
          <a:bodyPr/>
          <a:lstStyle/>
          <a:p>
            <a:r>
              <a:rPr lang="cs-CZ" sz="2800" dirty="0"/>
              <a:t>snaha o vyjádření vnitřních psychických stavů</a:t>
            </a:r>
          </a:p>
          <a:p>
            <a:r>
              <a:rPr lang="cs-CZ" sz="2800" dirty="0"/>
              <a:t>umění </a:t>
            </a:r>
            <a:r>
              <a:rPr lang="cs-CZ" sz="2800" dirty="0" smtClean="0"/>
              <a:t>neklidu, nepokoje</a:t>
            </a:r>
            <a:endParaRPr lang="cs-CZ" sz="2800" dirty="0"/>
          </a:p>
          <a:p>
            <a:r>
              <a:rPr lang="cs-CZ" sz="2800" dirty="0"/>
              <a:t>hledání pravdy</a:t>
            </a:r>
          </a:p>
          <a:p>
            <a:r>
              <a:rPr lang="cs-CZ" sz="2800" dirty="0"/>
              <a:t>stupňování výrazu: </a:t>
            </a:r>
          </a:p>
          <a:p>
            <a:pPr>
              <a:buFont typeface="Wingdings" pitchFamily="2" charset="2"/>
              <a:buNone/>
            </a:pPr>
            <a:r>
              <a:rPr lang="cs-CZ" sz="2000" dirty="0"/>
              <a:t>   barevná a tvarová </a:t>
            </a:r>
            <a:r>
              <a:rPr lang="cs-CZ" sz="2000" dirty="0" smtClean="0"/>
              <a:t>nadsázka</a:t>
            </a:r>
          </a:p>
          <a:p>
            <a:pPr>
              <a:buFont typeface="Wingdings" pitchFamily="2" charset="2"/>
              <a:buNone/>
            </a:pPr>
            <a:r>
              <a:rPr lang="cs-CZ" sz="2000" dirty="0"/>
              <a:t> </a:t>
            </a:r>
            <a:r>
              <a:rPr lang="cs-CZ" sz="2000" dirty="0" smtClean="0"/>
              <a:t>  deformace tvaru</a:t>
            </a:r>
            <a:endParaRPr lang="cs-CZ" sz="2000" dirty="0"/>
          </a:p>
          <a:p>
            <a:pPr>
              <a:buFont typeface="Wingdings" pitchFamily="2" charset="2"/>
              <a:buNone/>
            </a:pPr>
            <a:r>
              <a:rPr lang="cs-CZ" sz="2000" dirty="0"/>
              <a:t>   </a:t>
            </a:r>
            <a:r>
              <a:rPr lang="cs-CZ" sz="2000" dirty="0" smtClean="0"/>
              <a:t>kontrast, práce s barvou</a:t>
            </a:r>
          </a:p>
          <a:p>
            <a:pPr>
              <a:buFont typeface="Wingdings" pitchFamily="2" charset="2"/>
              <a:buNone/>
            </a:pPr>
            <a:r>
              <a:rPr lang="cs-CZ" sz="2000" dirty="0" smtClean="0"/>
              <a:t>   silné barvy</a:t>
            </a:r>
            <a:endParaRPr lang="cs-CZ" sz="2000" dirty="0"/>
          </a:p>
          <a:p>
            <a:r>
              <a:rPr lang="cs-CZ" sz="2800" dirty="0"/>
              <a:t>odklon od skutečnosti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556792"/>
            <a:ext cx="3623803" cy="4392488"/>
          </a:xfrm>
        </p:spPr>
      </p:pic>
      <p:sp>
        <p:nvSpPr>
          <p:cNvPr id="2" name="Obdélník 1"/>
          <p:cNvSpPr/>
          <p:nvPr/>
        </p:nvSpPr>
        <p:spPr>
          <a:xfrm>
            <a:off x="3275856" y="589817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1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Expresionismus </a:t>
            </a:r>
            <a:br>
              <a:rPr lang="cs-CZ" dirty="0"/>
            </a:br>
            <a:endParaRPr lang="cs-CZ" sz="3200" b="0" dirty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2132856"/>
            <a:ext cx="8229600" cy="4572000"/>
          </a:xfrm>
        </p:spPr>
        <p:txBody>
          <a:bodyPr/>
          <a:lstStyle/>
          <a:p>
            <a:r>
              <a:rPr lang="cs-CZ" sz="2800" dirty="0"/>
              <a:t>lat. </a:t>
            </a:r>
            <a:r>
              <a:rPr lang="cs-CZ" sz="2800" dirty="0" err="1">
                <a:solidFill>
                  <a:srgbClr val="FFC000"/>
                </a:solidFill>
              </a:rPr>
              <a:t>expressio</a:t>
            </a:r>
            <a:r>
              <a:rPr lang="cs-CZ" sz="2800" dirty="0"/>
              <a:t> = výraz</a:t>
            </a:r>
            <a:endParaRPr lang="cs-CZ" dirty="0" smtClean="0"/>
          </a:p>
          <a:p>
            <a:r>
              <a:rPr lang="cs-CZ" dirty="0" smtClean="0"/>
              <a:t>odcizení</a:t>
            </a:r>
            <a:endParaRPr lang="cs-CZ" dirty="0"/>
          </a:p>
          <a:p>
            <a:r>
              <a:rPr lang="cs-CZ" dirty="0"/>
              <a:t>spontánní barevná a světelná působivost</a:t>
            </a:r>
          </a:p>
          <a:p>
            <a:r>
              <a:rPr lang="cs-CZ" dirty="0"/>
              <a:t>zjednodušení nebo dokonce ztráta všech forem</a:t>
            </a:r>
          </a:p>
          <a:p>
            <a:r>
              <a:rPr lang="cs-CZ" dirty="0" smtClean="0"/>
              <a:t>názor na společnost, kritika společnosti</a:t>
            </a:r>
            <a:endParaRPr lang="cs-CZ" dirty="0"/>
          </a:p>
          <a:p>
            <a:pPr marL="64008" indent="0">
              <a:buNone/>
            </a:pPr>
            <a:endParaRPr lang="cs-CZ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399032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rgbClr val="FFC000"/>
                </a:solidFill>
                <a:effectLst/>
              </a:rPr>
              <a:t>Počátky expresionismu: </a:t>
            </a:r>
            <a:br>
              <a:rPr lang="cs-CZ" sz="4400" dirty="0">
                <a:solidFill>
                  <a:srgbClr val="FFC000"/>
                </a:solidFill>
                <a:effectLst/>
              </a:rPr>
            </a:br>
            <a:r>
              <a:rPr lang="cs-CZ" sz="3600" dirty="0">
                <a:solidFill>
                  <a:srgbClr val="FFC000"/>
                </a:solidFill>
                <a:effectLst/>
              </a:rPr>
              <a:t>konec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852936"/>
            <a:ext cx="7499176" cy="3601872"/>
          </a:xfrm>
        </p:spPr>
        <p:txBody>
          <a:bodyPr/>
          <a:lstStyle/>
          <a:p>
            <a:pPr marL="64008" indent="0">
              <a:buNone/>
            </a:pPr>
            <a:r>
              <a:rPr lang="cs-CZ" dirty="0" smtClean="0"/>
              <a:t>Malíři zařazování do </a:t>
            </a:r>
            <a:r>
              <a:rPr lang="cs-CZ" dirty="0" smtClean="0">
                <a:solidFill>
                  <a:srgbClr val="FFC000"/>
                </a:solidFill>
              </a:rPr>
              <a:t>postimpresionismu</a:t>
            </a:r>
          </a:p>
          <a:p>
            <a:r>
              <a:rPr lang="cs-CZ" dirty="0" smtClean="0"/>
              <a:t>Vincent van </a:t>
            </a:r>
            <a:r>
              <a:rPr lang="cs-CZ" dirty="0" err="1" smtClean="0"/>
              <a:t>Gogh</a:t>
            </a:r>
            <a:endParaRPr lang="cs-CZ" dirty="0" smtClean="0"/>
          </a:p>
          <a:p>
            <a:r>
              <a:rPr lang="cs-CZ" dirty="0" smtClean="0"/>
              <a:t>Paul </a:t>
            </a:r>
            <a:r>
              <a:rPr lang="cs-CZ" dirty="0" err="1" smtClean="0"/>
              <a:t>Gauguin</a:t>
            </a: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91681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385175" cy="1096962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/>
            </a:r>
            <a:br>
              <a:rPr lang="cs-CZ" sz="3200" dirty="0" smtClean="0">
                <a:solidFill>
                  <a:srgbClr val="FFC000"/>
                </a:solidFill>
              </a:rPr>
            </a:br>
            <a:r>
              <a:rPr lang="cs-CZ" sz="3200" dirty="0">
                <a:solidFill>
                  <a:srgbClr val="FFC000"/>
                </a:solidFill>
              </a:rPr>
              <a:t/>
            </a:r>
            <a:br>
              <a:rPr lang="cs-CZ" sz="3200" dirty="0">
                <a:solidFill>
                  <a:srgbClr val="FFC000"/>
                </a:solidFill>
              </a:rPr>
            </a:br>
            <a:r>
              <a:rPr lang="cs-CZ" sz="4000" dirty="0" smtClean="0">
                <a:solidFill>
                  <a:srgbClr val="FFC000"/>
                </a:solidFill>
              </a:rPr>
              <a:t>Vincent </a:t>
            </a:r>
            <a:r>
              <a:rPr lang="cs-CZ" sz="4000" dirty="0">
                <a:solidFill>
                  <a:srgbClr val="FFC000"/>
                </a:solidFill>
              </a:rPr>
              <a:t>van </a:t>
            </a:r>
            <a:r>
              <a:rPr lang="cs-CZ" sz="4000" dirty="0" err="1">
                <a:solidFill>
                  <a:srgbClr val="FFC000"/>
                </a:solidFill>
              </a:rPr>
              <a:t>Gogh</a:t>
            </a:r>
            <a:r>
              <a:rPr lang="cs-CZ" sz="4000" dirty="0">
                <a:solidFill>
                  <a:srgbClr val="FFC000"/>
                </a:solidFill>
              </a:rPr>
              <a:t>, </a:t>
            </a:r>
            <a:r>
              <a:rPr lang="cs-CZ" sz="4000" dirty="0" smtClean="0"/>
              <a:t>1853-1890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endParaRPr lang="cs-CZ" sz="3200" b="0" dirty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048" y="5301208"/>
            <a:ext cx="2863931" cy="89091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sz="2000" dirty="0" smtClean="0"/>
              <a:t>Hvězdná noc, 1890 </a:t>
            </a:r>
            <a:endParaRPr lang="cs-CZ" sz="20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3" y="1904147"/>
            <a:ext cx="6256818" cy="4953853"/>
          </a:xfrm>
        </p:spPr>
      </p:pic>
      <p:sp>
        <p:nvSpPr>
          <p:cNvPr id="2" name="Obdélník 1"/>
          <p:cNvSpPr/>
          <p:nvPr/>
        </p:nvSpPr>
        <p:spPr>
          <a:xfrm>
            <a:off x="2180719" y="6381328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Vincent van </a:t>
            </a:r>
            <a:r>
              <a:rPr lang="cs-CZ" dirty="0" err="1" smtClean="0"/>
              <a:t>Gogh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688422"/>
            <a:ext cx="5755704" cy="4404874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5652120" y="1905000"/>
            <a:ext cx="3193430" cy="4191000"/>
          </a:xfrm>
        </p:spPr>
        <p:txBody>
          <a:bodyPr>
            <a:normAutofit/>
          </a:bodyPr>
          <a:lstStyle/>
          <a:p>
            <a:r>
              <a:rPr lang="cs-CZ" sz="2400" dirty="0"/>
              <a:t>J</a:t>
            </a:r>
            <a:r>
              <a:rPr lang="cs-CZ" sz="2400" dirty="0" smtClean="0"/>
              <a:t>asné, živé barvy</a:t>
            </a:r>
          </a:p>
          <a:p>
            <a:r>
              <a:rPr lang="cs-CZ" sz="2400" dirty="0" smtClean="0"/>
              <a:t>Výrazný  rukopis</a:t>
            </a:r>
          </a:p>
          <a:p>
            <a:r>
              <a:rPr lang="cs-CZ" sz="2400" dirty="0" smtClean="0"/>
              <a:t>Tahy štětcem</a:t>
            </a:r>
          </a:p>
          <a:p>
            <a:r>
              <a:rPr lang="cs-CZ" sz="2400" dirty="0" smtClean="0"/>
              <a:t>Odraz jeho psychického stavu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323528" y="623731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cs-CZ" sz="2000" dirty="0" smtClean="0">
                <a:latin typeface="Century Gothic" pitchFamily="34" charset="0"/>
              </a:rPr>
              <a:t>Pole s vlčími máky, 1889 </a:t>
            </a:r>
            <a:endParaRPr lang="cs-CZ" sz="2000" dirty="0">
              <a:latin typeface="Century Gothic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004048" y="6083423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857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Paul </a:t>
            </a:r>
            <a:r>
              <a:rPr lang="cs-CZ" dirty="0" err="1" smtClean="0"/>
              <a:t>Gauguin</a:t>
            </a:r>
            <a:r>
              <a:rPr lang="cs-CZ" dirty="0" smtClean="0"/>
              <a:t>  1848-1903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107411" cy="3255542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70" y="2271229"/>
            <a:ext cx="4620835" cy="3240360"/>
          </a:xfrm>
        </p:spPr>
      </p:pic>
      <p:sp>
        <p:nvSpPr>
          <p:cNvPr id="8" name="Obdélník 7"/>
          <p:cNvSpPr/>
          <p:nvPr/>
        </p:nvSpPr>
        <p:spPr>
          <a:xfrm>
            <a:off x="251520" y="583194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cs-CZ" sz="2000" dirty="0" smtClean="0">
                <a:latin typeface="Century Gothic" pitchFamily="34" charset="0"/>
              </a:rPr>
              <a:t>Radost, 1892</a:t>
            </a:r>
            <a:endParaRPr lang="cs-CZ" sz="2000" dirty="0">
              <a:latin typeface="Century Gothic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27984" y="5831942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cs-CZ" sz="2000" dirty="0" smtClean="0">
                <a:latin typeface="Century Gothic" pitchFamily="34" charset="0"/>
              </a:rPr>
              <a:t>Tahiťanky na pláži, 1891 </a:t>
            </a:r>
            <a:endParaRPr lang="cs-CZ" sz="2000" dirty="0">
              <a:latin typeface="Century Gothic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97885" y="5534221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  <a:latin typeface="Century Gothic" pitchFamily="34" charset="0"/>
              </a:rPr>
              <a:t>4</a:t>
            </a:r>
            <a:endParaRPr lang="cs-CZ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390834" y="5524165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  <a:latin typeface="Century Gothic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40373165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expresionismu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500" b="1" dirty="0">
                <a:solidFill>
                  <a:schemeClr val="accent5">
                    <a:lumMod val="75000"/>
                  </a:schemeClr>
                </a:solidFill>
              </a:rPr>
              <a:t>Edvard </a:t>
            </a:r>
            <a:r>
              <a:rPr lang="cs-CZ" sz="3500" b="1" dirty="0" err="1" smtClean="0">
                <a:solidFill>
                  <a:schemeClr val="accent5">
                    <a:lumMod val="75000"/>
                  </a:schemeClr>
                </a:solidFill>
              </a:rPr>
              <a:t>Munch</a:t>
            </a:r>
            <a:r>
              <a:rPr lang="cs-CZ" sz="35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(1863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– 1944), Norsko </a:t>
            </a:r>
            <a:endParaRPr lang="cs-CZ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400" dirty="0" smtClean="0"/>
              <a:t>Výkřik, 1893</a:t>
            </a:r>
          </a:p>
          <a:p>
            <a:r>
              <a:rPr lang="cs-CZ" sz="2400" dirty="0" smtClean="0"/>
              <a:t>Tanec života, 1899-1900</a:t>
            </a:r>
          </a:p>
          <a:p>
            <a:r>
              <a:rPr lang="cs-CZ" sz="2400" dirty="0" smtClean="0"/>
              <a:t>Madona, 1894-95</a:t>
            </a:r>
          </a:p>
          <a:p>
            <a:r>
              <a:rPr lang="cs-CZ" sz="2400" dirty="0" smtClean="0"/>
              <a:t>Puberta, 1894</a:t>
            </a:r>
          </a:p>
          <a:p>
            <a:r>
              <a:rPr lang="cs-CZ" sz="2400" dirty="0" smtClean="0"/>
              <a:t>Popel, 1894</a:t>
            </a:r>
          </a:p>
          <a:p>
            <a:r>
              <a:rPr lang="cs-CZ" sz="2400" dirty="0" smtClean="0"/>
              <a:t>Polibek, 1897</a:t>
            </a:r>
          </a:p>
          <a:p>
            <a:endParaRPr lang="cs-CZ" sz="2400" dirty="0" smtClean="0"/>
          </a:p>
          <a:p>
            <a:pPr marL="64008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244280" cy="501893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sz="2800" dirty="0"/>
              <a:t>Téma</a:t>
            </a:r>
          </a:p>
          <a:p>
            <a:r>
              <a:rPr lang="cs-CZ" sz="2800" dirty="0"/>
              <a:t>Smrt</a:t>
            </a:r>
          </a:p>
          <a:p>
            <a:r>
              <a:rPr lang="cs-CZ" sz="2800" dirty="0"/>
              <a:t>Osamělost</a:t>
            </a:r>
          </a:p>
          <a:p>
            <a:r>
              <a:rPr lang="cs-CZ" sz="2800" dirty="0"/>
              <a:t>Melancholie</a:t>
            </a:r>
          </a:p>
          <a:p>
            <a:r>
              <a:rPr lang="cs-CZ" sz="2800" dirty="0"/>
              <a:t>Úzkost z nepřátelské přírody</a:t>
            </a:r>
          </a:p>
          <a:p>
            <a:r>
              <a:rPr lang="cs-CZ" sz="2800" dirty="0"/>
              <a:t>Láska x </a:t>
            </a:r>
            <a:r>
              <a:rPr lang="cs-CZ" sz="2800" dirty="0" smtClean="0"/>
              <a:t>utrpení</a:t>
            </a:r>
          </a:p>
          <a:p>
            <a:r>
              <a:rPr lang="cs-CZ" sz="2800" dirty="0" smtClean="0"/>
              <a:t>Osobní zkušenost, prožitky</a:t>
            </a:r>
            <a:endParaRPr lang="cs-CZ" sz="2800" dirty="0"/>
          </a:p>
          <a:p>
            <a:endParaRPr lang="cs-CZ" sz="2800" dirty="0"/>
          </a:p>
          <a:p>
            <a:pPr>
              <a:buFont typeface="Wingdings" pitchFamily="2" charset="2"/>
              <a:buNone/>
            </a:pPr>
            <a:r>
              <a:rPr lang="cs-CZ" sz="2800" dirty="0"/>
              <a:t>Vliv na: </a:t>
            </a:r>
          </a:p>
          <a:p>
            <a:r>
              <a:rPr lang="cs-CZ" sz="2800" dirty="0"/>
              <a:t>Die </a:t>
            </a:r>
            <a:r>
              <a:rPr lang="cs-CZ" sz="2800" dirty="0" err="1"/>
              <a:t>Brücke</a:t>
            </a:r>
            <a:endParaRPr lang="cs-CZ" sz="2800" dirty="0"/>
          </a:p>
          <a:p>
            <a:r>
              <a:rPr lang="cs-CZ" sz="2800" dirty="0"/>
              <a:t>pražská skupina Osma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1043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610</TotalTime>
  <Words>816</Words>
  <Application>Microsoft Office PowerPoint</Application>
  <PresentationFormat>Předvádění na obrazovce (4:3)</PresentationFormat>
  <Paragraphs>192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Talent</vt:lpstr>
      <vt:lpstr>Expresionismus</vt:lpstr>
      <vt:lpstr>Expresionismus</vt:lpstr>
      <vt:lpstr>Expresionismus</vt:lpstr>
      <vt:lpstr>Expresionismus  </vt:lpstr>
      <vt:lpstr>Počátky expresionismu:  konec 19. století</vt:lpstr>
      <vt:lpstr>  Vincent van Gogh, 1853-1890  </vt:lpstr>
      <vt:lpstr>Vincent van Gogh</vt:lpstr>
      <vt:lpstr>Paul Gauguin  1848-1903</vt:lpstr>
      <vt:lpstr>Počátky expresionismu</vt:lpstr>
      <vt:lpstr>Počátky expresionismu</vt:lpstr>
      <vt:lpstr>Německý expresionismus  Die Brücke</vt:lpstr>
      <vt:lpstr>Die Brücke</vt:lpstr>
      <vt:lpstr>Die Brücke</vt:lpstr>
      <vt:lpstr>Německý expresionismus  Der Blaue Reiter </vt:lpstr>
      <vt:lpstr>Der Blaue Reiter</vt:lpstr>
      <vt:lpstr>Der Blaue Reiter</vt:lpstr>
      <vt:lpstr>Der Blaue Reiter</vt:lpstr>
      <vt:lpstr>Der Blaue Reiter</vt:lpstr>
      <vt:lpstr>Der Blaue Reiter</vt:lpstr>
      <vt:lpstr>Rakouský expresionismus</vt:lpstr>
      <vt:lpstr>Čechy - Skupina Osma </vt:lpstr>
      <vt:lpstr>Osma  Bohumil Kubišta 1884-1918</vt:lpstr>
      <vt:lpstr>Exprese je ukrytá v tahu štětcem </vt:lpstr>
      <vt:lpstr>Děkuji za pozornost</vt:lpstr>
      <vt:lpstr>Citace</vt:lpstr>
      <vt:lpstr>Obrazový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Ivana Spurná</dc:creator>
  <cp:lastModifiedBy>Ivana Spurná</cp:lastModifiedBy>
  <cp:revision>45</cp:revision>
  <dcterms:created xsi:type="dcterms:W3CDTF">2008-02-17T19:27:24Z</dcterms:created>
  <dcterms:modified xsi:type="dcterms:W3CDTF">2013-02-18T07:30:43Z</dcterms:modified>
</cp:coreProperties>
</file>