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63" r:id="rId22"/>
    <p:sldId id="27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F9764-86DD-4F91-ABCF-AA4CEBECD25D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90FD6-AE96-4DDD-A8EC-BD4215DD59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23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BE86CE-FBA3-44D5-94A0-39C3D7654720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674EF9-4DF0-4DD4-857C-6D64D401754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laude_Monet_-_Train_Tracks_at_the_Saint-Lazare_Station.jpg" TargetMode="External"/><Relationship Id="rId13" Type="http://schemas.openxmlformats.org/officeDocument/2006/relationships/hyperlink" Target="http://commons.wikimedia.org/wiki/File:Claude_Monet_-_Rouen_Cathedral,_Facade_(Sunset).JPG" TargetMode="External"/><Relationship Id="rId18" Type="http://schemas.openxmlformats.org/officeDocument/2006/relationships/hyperlink" Target="http://commons.wikimedia.org/wiki/File:Claude_Monet_Houses_of_Parliament.jpg" TargetMode="External"/><Relationship Id="rId3" Type="http://schemas.openxmlformats.org/officeDocument/2006/relationships/hyperlink" Target="http://commons.wikimedia.org/wiki/File:Claude_Monet_1899_Nadar.jpg" TargetMode="External"/><Relationship Id="rId21" Type="http://schemas.openxmlformats.org/officeDocument/2006/relationships/hyperlink" Target="http://commons.wikimedia.org/wiki/File:Claude_Monet,_Le_Grand_Canal.jpg" TargetMode="External"/><Relationship Id="rId7" Type="http://schemas.openxmlformats.org/officeDocument/2006/relationships/hyperlink" Target="http://commons.wikimedia.org/wiki/File:Claude_Monet_037.jpg" TargetMode="External"/><Relationship Id="rId12" Type="http://schemas.openxmlformats.org/officeDocument/2006/relationships/hyperlink" Target="http://commons.wikimedia.org/wiki/File:Claude_Monet_032.jpg" TargetMode="External"/><Relationship Id="rId17" Type="http://schemas.openxmlformats.org/officeDocument/2006/relationships/hyperlink" Target="http://commons.wikimedia.org/wiki/File:Claude_Monet_015.jpg" TargetMode="External"/><Relationship Id="rId2" Type="http://schemas.openxmlformats.org/officeDocument/2006/relationships/hyperlink" Target="http://commons.wikimedia.org/wiki/File:Claude_Monet,_Impression,_soleil_levant,_1872.jpg" TargetMode="External"/><Relationship Id="rId16" Type="http://schemas.openxmlformats.org/officeDocument/2006/relationships/hyperlink" Target="http://commons.wikimedia.org/wiki/File:Claude_Monet._Haystack._End_of_the_Summer._Morning._1891._Oil_on_canvas._Louvre,_Paris,_France.jpg" TargetMode="External"/><Relationship Id="rId20" Type="http://schemas.openxmlformats.org/officeDocument/2006/relationships/hyperlink" Target="http://commons.wikimedia.org/wiki/File:Claude_Monet_0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onet_-_Mohnblumenfeld_in_einem_Tal_bei_Giverny.jpg" TargetMode="External"/><Relationship Id="rId11" Type="http://schemas.openxmlformats.org/officeDocument/2006/relationships/hyperlink" Target="http://commons.wikimedia.org/wiki/File:Claude_Monet_The_Cliffs_at_Etretat.jpg" TargetMode="External"/><Relationship Id="rId5" Type="http://schemas.openxmlformats.org/officeDocument/2006/relationships/hyperlink" Target="http://commons.wikimedia.org/wiki/File:Edouard_Manet_010.jpg" TargetMode="External"/><Relationship Id="rId15" Type="http://schemas.openxmlformats.org/officeDocument/2006/relationships/hyperlink" Target="http://commons.wikimedia.org/wiki/File:Claude_Monet_-_White_Frost,_Sunrise.JPG" TargetMode="External"/><Relationship Id="rId10" Type="http://schemas.openxmlformats.org/officeDocument/2006/relationships/hyperlink" Target="http://commons.wikimedia.org/wiki/File:Monet_-_Sonnenaufgang_bei_Etretat.jpg" TargetMode="External"/><Relationship Id="rId19" Type="http://schemas.openxmlformats.org/officeDocument/2006/relationships/hyperlink" Target="http://commons.wikimedia.org/wiki/File:Rue_Montorgueil_with_Flags_by_Claude_Monet.jpg" TargetMode="External"/><Relationship Id="rId4" Type="http://schemas.openxmlformats.org/officeDocument/2006/relationships/hyperlink" Target="http://commons.wikimedia.org/wiki/File:Cl%C3%A9mentel_monet_in_seinen_gaerten_20008_1.jpg" TargetMode="External"/><Relationship Id="rId9" Type="http://schemas.openxmlformats.org/officeDocument/2006/relationships/hyperlink" Target="http://commons.wikimedia.org/wiki/File:La_Gare_Saint-Lazare.jpg" TargetMode="External"/><Relationship Id="rId14" Type="http://schemas.openxmlformats.org/officeDocument/2006/relationships/hyperlink" Target="http://commons.wikimedia.org/wiki/File:Claude_Monet_-_Rouen_Cathedral_-_The_Portal_(Sunlight)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aude_Monet_011.jpg" TargetMode="External"/><Relationship Id="rId2" Type="http://schemas.openxmlformats.org/officeDocument/2006/relationships/hyperlink" Target="http://commons.wikimedia.org/wiki/File:Dans-la-prairie-by-Claude-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laude_Monet_-_Water_Lilies,_1917-1919.JPG" TargetMode="External"/><Relationship Id="rId5" Type="http://schemas.openxmlformats.org/officeDocument/2006/relationships/hyperlink" Target="http://commons.wikimedia.org/wiki/File:Monet_-_Wei%C3%9Fe_und_gelbe_Seerosen.jpeg" TargetMode="External"/><Relationship Id="rId4" Type="http://schemas.openxmlformats.org/officeDocument/2006/relationships/hyperlink" Target="http://commons.wikimedia.org/wiki/File:Water-Lily_Pond_1900_Claude_Monet_Boston_MF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Claude Monet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30689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Křižovatky umění - přelom 19. a 20. století </a:t>
            </a:r>
            <a:endParaRPr lang="cs-CZ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r>
              <a:rPr lang="cs-CZ" b="1" dirty="0" smtClean="0"/>
              <a:t>Impresionismus</a:t>
            </a:r>
            <a:r>
              <a:rPr lang="cs-CZ" dirty="0" smtClean="0"/>
              <a:t> </a:t>
            </a:r>
            <a:r>
              <a:rPr lang="cs-CZ" b="1" dirty="0" smtClean="0"/>
              <a:t>ve výtvarném umění</a:t>
            </a:r>
            <a:endParaRPr lang="cs-CZ" dirty="0" smtClean="0"/>
          </a:p>
          <a:p>
            <a:r>
              <a:rPr lang="cs-CZ" b="1" dirty="0" smtClean="0"/>
              <a:t>Claude Monet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Předmět: </a:t>
            </a:r>
            <a:r>
              <a:rPr lang="cs-CZ" dirty="0" smtClean="0"/>
              <a:t>Umění a kultura </a:t>
            </a:r>
          </a:p>
          <a:p>
            <a:r>
              <a:rPr lang="cs-CZ" b="1" dirty="0" smtClean="0"/>
              <a:t>Ročník: </a:t>
            </a:r>
            <a:r>
              <a:rPr lang="cs-CZ" dirty="0" smtClean="0"/>
              <a:t>3. </a:t>
            </a:r>
          </a:p>
          <a:p>
            <a:r>
              <a:rPr lang="cs-CZ" b="1" dirty="0" smtClean="0"/>
              <a:t>Anotace: </a:t>
            </a:r>
            <a:r>
              <a:rPr lang="cs-CZ" dirty="0"/>
              <a:t>Prezentace s výkladem a obrazovým materiálem.</a:t>
            </a:r>
            <a:endParaRPr lang="cs-CZ" dirty="0" smtClean="0"/>
          </a:p>
          <a:p>
            <a:r>
              <a:rPr lang="cs-CZ" b="1" dirty="0" smtClean="0"/>
              <a:t>Klíčová slova</a:t>
            </a:r>
            <a:r>
              <a:rPr lang="cs-CZ" dirty="0" smtClean="0"/>
              <a:t>: Impresionismus, Claude Monet, život, dílo</a:t>
            </a:r>
          </a:p>
          <a:p>
            <a:r>
              <a:rPr lang="cs-CZ" b="1" dirty="0" smtClean="0"/>
              <a:t>Autor: </a:t>
            </a:r>
            <a:r>
              <a:rPr lang="cs-CZ" dirty="0" smtClean="0"/>
              <a:t>Mgr. Ivana Spurná</a:t>
            </a:r>
          </a:p>
          <a:p>
            <a:r>
              <a:rPr lang="cs-CZ" b="1" dirty="0" smtClean="0"/>
              <a:t>Datum: </a:t>
            </a:r>
            <a:r>
              <a:rPr lang="cs-CZ" dirty="0" smtClean="0"/>
              <a:t>27. 1. 2013 </a:t>
            </a:r>
          </a:p>
          <a:p>
            <a:r>
              <a:rPr lang="cs-CZ" b="1" dirty="0" smtClean="0"/>
              <a:t>Škola: </a:t>
            </a:r>
            <a:r>
              <a:rPr lang="cs-CZ" dirty="0" smtClean="0"/>
              <a:t>Gymnázium Jana Opletala, Litovel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4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Katedrála v Rouenu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" y="1723239"/>
            <a:ext cx="2905725" cy="436222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09" y="1701761"/>
            <a:ext cx="2808312" cy="438370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19" y="1707201"/>
            <a:ext cx="2780102" cy="432522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512" y="630932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1893-1894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23070" y="6085467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11 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5292080" y="6085468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12 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8072957" y="6026037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13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28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120" y="267494"/>
            <a:ext cx="3491880" cy="1399032"/>
          </a:xfrm>
        </p:spPr>
        <p:txBody>
          <a:bodyPr>
            <a:normAutofit/>
          </a:bodyPr>
          <a:lstStyle/>
          <a:p>
            <a:r>
              <a:rPr lang="cs-CZ" dirty="0" smtClean="0"/>
              <a:t>Kupky sena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4420"/>
            <a:ext cx="5184576" cy="359679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4713"/>
            <a:ext cx="5184576" cy="3143287"/>
          </a:xfrm>
        </p:spPr>
      </p:pic>
      <p:sp>
        <p:nvSpPr>
          <p:cNvPr id="7" name="Obdélník 6"/>
          <p:cNvSpPr/>
          <p:nvPr/>
        </p:nvSpPr>
        <p:spPr>
          <a:xfrm>
            <a:off x="6084168" y="5661248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1888-1890</a:t>
            </a:r>
          </a:p>
          <a:p>
            <a:r>
              <a:rPr lang="cs-CZ" dirty="0" smtClean="0"/>
              <a:t>1890-1891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651998" y="3288267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14 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5626490" y="6367737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15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15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Londýn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06780"/>
            <a:ext cx="4495800" cy="395506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9872"/>
            <a:ext cx="4499991" cy="3953138"/>
          </a:xfrm>
        </p:spPr>
      </p:pic>
      <p:sp>
        <p:nvSpPr>
          <p:cNvPr id="7" name="Obdélník 6"/>
          <p:cNvSpPr/>
          <p:nvPr/>
        </p:nvSpPr>
        <p:spPr>
          <a:xfrm>
            <a:off x="107504" y="6124073"/>
            <a:ext cx="2874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Londýnský parlament, 1904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4643652" y="6127506"/>
            <a:ext cx="4413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Londýnský parlament, odraz na Temži 1905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3635896" y="5719771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16 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8255044" y="5719770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17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69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Město, ulice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9191"/>
            <a:ext cx="3312368" cy="467353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86" y="1406206"/>
            <a:ext cx="3432836" cy="4662740"/>
          </a:xfrm>
        </p:spPr>
      </p:pic>
      <p:sp>
        <p:nvSpPr>
          <p:cNvPr id="7" name="Obdélník 6"/>
          <p:cNvSpPr/>
          <p:nvPr/>
        </p:nvSpPr>
        <p:spPr>
          <a:xfrm>
            <a:off x="539552" y="6386374"/>
            <a:ext cx="35477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Ulice  </a:t>
            </a:r>
            <a:r>
              <a:rPr lang="cs-CZ" sz="1600" dirty="0" err="1" smtClean="0"/>
              <a:t>Montorgueil</a:t>
            </a:r>
            <a:r>
              <a:rPr lang="cs-CZ" sz="1600" dirty="0" smtClean="0"/>
              <a:t> s vlajkami, 1886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4932039" y="6350306"/>
            <a:ext cx="235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Bulvár Kapucínů, 1873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3131840" y="609142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18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7566094" y="606176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19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269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Umělecké cesty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6566"/>
            <a:ext cx="6036603" cy="4783518"/>
          </a:xfrm>
        </p:spPr>
      </p:pic>
      <p:sp>
        <p:nvSpPr>
          <p:cNvPr id="7" name="Obdélník 6"/>
          <p:cNvSpPr/>
          <p:nvPr/>
        </p:nvSpPr>
        <p:spPr>
          <a:xfrm>
            <a:off x="939667" y="6381328"/>
            <a:ext cx="3111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 smtClean="0"/>
              <a:t>Canal</a:t>
            </a:r>
            <a:r>
              <a:rPr lang="cs-CZ" sz="1600" dirty="0" smtClean="0"/>
              <a:t> Grande, Benátky, 1908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6143864" y="6298361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20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5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Dámy se slunečníkem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36504" cy="331939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02" y="1674703"/>
            <a:ext cx="4212468" cy="5184576"/>
          </a:xfrm>
        </p:spPr>
      </p:pic>
      <p:sp>
        <p:nvSpPr>
          <p:cNvPr id="9" name="Obdélník 8"/>
          <p:cNvSpPr/>
          <p:nvPr/>
        </p:nvSpPr>
        <p:spPr>
          <a:xfrm>
            <a:off x="251520" y="5301208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Louka tančí, 1876</a:t>
            </a:r>
          </a:p>
          <a:p>
            <a:r>
              <a:rPr lang="cs-CZ" dirty="0" smtClean="0"/>
              <a:t>Dáma se slunečníkem, 1875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95936" y="501887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21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4026559" y="645333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055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Zahrada v </a:t>
            </a:r>
            <a:r>
              <a:rPr lang="cs-CZ" dirty="0" err="1" smtClean="0"/>
              <a:t>Giverny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484784"/>
            <a:ext cx="5618089" cy="5373216"/>
          </a:xfrm>
        </p:spPr>
      </p:pic>
      <p:sp>
        <p:nvSpPr>
          <p:cNvPr id="5" name="Obdélník 4"/>
          <p:cNvSpPr/>
          <p:nvPr/>
        </p:nvSpPr>
        <p:spPr>
          <a:xfrm>
            <a:off x="6393381" y="5373216"/>
            <a:ext cx="247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Japonský most, 1900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22578" y="645333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23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890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Lekníny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5140"/>
            <a:ext cx="5400600" cy="5425258"/>
          </a:xfrm>
        </p:spPr>
      </p:pic>
      <p:sp>
        <p:nvSpPr>
          <p:cNvPr id="3" name="Obdélník 2"/>
          <p:cNvSpPr/>
          <p:nvPr/>
        </p:nvSpPr>
        <p:spPr>
          <a:xfrm>
            <a:off x="6449387" y="6454763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 24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983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Lekníny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159"/>
            <a:ext cx="9144000" cy="4526279"/>
          </a:xfrm>
        </p:spPr>
      </p:pic>
      <p:sp>
        <p:nvSpPr>
          <p:cNvPr id="8" name="Obdélník 7"/>
          <p:cNvSpPr/>
          <p:nvPr/>
        </p:nvSpPr>
        <p:spPr>
          <a:xfrm>
            <a:off x="0" y="617032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solidFill>
                  <a:prstClr val="white"/>
                </a:solidFill>
              </a:rPr>
              <a:t>Claude Monet  došel k tvarovému  a barevnému uvolnění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330128" y="6016438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55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39903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/>
              </a:rPr>
              <a:t>Děkuji za pozornost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16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Claude Monet 1840-1926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0" y="1412776"/>
            <a:ext cx="6336704" cy="4874387"/>
          </a:xfrm>
        </p:spPr>
      </p:pic>
      <p:sp>
        <p:nvSpPr>
          <p:cNvPr id="5" name="Obdélník 4"/>
          <p:cNvSpPr/>
          <p:nvPr/>
        </p:nvSpPr>
        <p:spPr>
          <a:xfrm>
            <a:off x="1187624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Dojem, východ slunce, 1872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04248" y="625821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</a:t>
            </a:r>
            <a:r>
              <a:rPr lang="cs-CZ" sz="1200" i="1" dirty="0" smtClean="0"/>
              <a:t>3</a:t>
            </a:r>
            <a:r>
              <a:rPr lang="cs-CZ" sz="1200" dirty="0" smtClean="0"/>
              <a:t>. </a:t>
            </a:r>
            <a:r>
              <a:rPr lang="cs-CZ" sz="1200" dirty="0"/>
              <a:t>1. vyd. Praha: IDEA SERVIS, </a:t>
            </a:r>
            <a:r>
              <a:rPr lang="cs-CZ" sz="1200" dirty="0" smtClean="0"/>
              <a:t>2000, 220 </a:t>
            </a:r>
            <a:r>
              <a:rPr lang="cs-CZ" sz="1200" dirty="0"/>
              <a:t>s. ISBN </a:t>
            </a:r>
            <a:r>
              <a:rPr lang="cs-CZ" sz="1200" dirty="0" smtClean="0"/>
              <a:t>80-85970-31-7.</a:t>
            </a:r>
          </a:p>
          <a:p>
            <a:pPr marL="64008" indent="0">
              <a:buNone/>
            </a:pPr>
            <a:endParaRPr lang="cs-CZ" sz="1200" dirty="0"/>
          </a:p>
          <a:p>
            <a:pPr marL="64008" indent="0">
              <a:buNone/>
            </a:pPr>
            <a:r>
              <a:rPr lang="cs-CZ" sz="1200" dirty="0" smtClean="0"/>
              <a:t>BERNHARD</a:t>
            </a:r>
            <a:r>
              <a:rPr lang="cs-CZ" sz="1200" dirty="0"/>
              <a:t>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Periodikum</a:t>
            </a: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2</a:t>
            </a:r>
            <a:r>
              <a:rPr lang="cs-CZ" sz="1200" dirty="0" smtClean="0"/>
              <a:t>. </a:t>
            </a:r>
            <a:r>
              <a:rPr lang="cs-CZ" sz="1200" dirty="0"/>
              <a:t>ISSN 1212-8872.</a:t>
            </a:r>
          </a:p>
          <a:p>
            <a:endParaRPr lang="cs-CZ" sz="1200" dirty="0" smtClean="0"/>
          </a:p>
          <a:p>
            <a:endParaRPr lang="cs-CZ" sz="1200" dirty="0"/>
          </a:p>
          <a:p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Obrazový materiál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882808"/>
            <a:ext cx="8712968" cy="4572000"/>
          </a:xfrm>
        </p:spPr>
        <p:txBody>
          <a:bodyPr>
            <a:normAutofit fontScale="92500" lnSpcReduction="10000"/>
          </a:bodyPr>
          <a:lstStyle/>
          <a:p>
            <a:pPr marL="64008" lvl="0" indent="0">
              <a:buNone/>
            </a:pPr>
            <a:r>
              <a:rPr lang="pl-PL" sz="1300" dirty="0"/>
              <a:t>Zdroj: [online]. [cit. 2013-01-23]. Dostupný pod licencí  Public Domain </a:t>
            </a:r>
            <a:r>
              <a:rPr lang="pl-PL" sz="1300" dirty="0" smtClean="0"/>
              <a:t>na </a:t>
            </a:r>
            <a:r>
              <a:rPr lang="pl-PL" sz="1300" dirty="0"/>
              <a:t>WWW:</a:t>
            </a:r>
            <a:endParaRPr lang="cs-CZ" sz="1300" u="sng" dirty="0">
              <a:hlinkClick r:id="rId2"/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2"/>
              </a:rPr>
              <a:t>http</a:t>
            </a:r>
            <a:r>
              <a:rPr lang="cs-CZ" sz="1300" u="sng" dirty="0">
                <a:hlinkClick r:id="rId2"/>
              </a:rPr>
              <a:t>://commons.wikimedia.org/wiki/File:Claude_Monet,_Impression,_soleil_levant,_</a:t>
            </a:r>
            <a:r>
              <a:rPr lang="cs-CZ" sz="1300" u="sng" dirty="0" smtClean="0">
                <a:hlinkClick r:id="rId2"/>
              </a:rPr>
              <a:t>1872.jpg</a:t>
            </a:r>
            <a:r>
              <a:rPr lang="cs-CZ" sz="1300" dirty="0"/>
              <a:t>&gt;</a:t>
            </a:r>
            <a:endParaRPr lang="cs-CZ" sz="13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3"/>
              </a:rPr>
              <a:t>http</a:t>
            </a:r>
            <a:r>
              <a:rPr lang="cs-CZ" sz="1300" u="sng" dirty="0">
                <a:hlinkClick r:id="rId3"/>
              </a:rPr>
              <a:t>://</a:t>
            </a:r>
            <a:r>
              <a:rPr lang="cs-CZ" sz="1300" u="sng" dirty="0" smtClean="0">
                <a:hlinkClick r:id="rId3"/>
              </a:rPr>
              <a:t>commons.wikimedia.org/wiki/File:Claude_Monet_1899_Nadar.jpg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 smtClean="0"/>
              <a:t>&lt; </a:t>
            </a:r>
            <a:r>
              <a:rPr lang="cs-CZ" sz="1300" dirty="0" smtClean="0">
                <a:hlinkClick r:id="rId4"/>
              </a:rPr>
              <a:t>http</a:t>
            </a:r>
            <a:r>
              <a:rPr lang="cs-CZ" sz="1300" dirty="0">
                <a:hlinkClick r:id="rId4"/>
              </a:rPr>
              <a:t>://</a:t>
            </a:r>
            <a:r>
              <a:rPr lang="cs-CZ" sz="1300" dirty="0" smtClean="0">
                <a:hlinkClick r:id="rId4"/>
              </a:rPr>
              <a:t>commons.wikimedia.org/wiki/File:Cl%C3%A9mentel_monet_in_seinen_gaerten_20008_1.jpg</a:t>
            </a:r>
            <a:r>
              <a:rPr lang="cs-CZ" sz="1300" dirty="0" smtClean="0"/>
              <a:t>&gt;</a:t>
            </a:r>
            <a:endParaRPr lang="cs-CZ" sz="130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 smtClean="0"/>
              <a:t>&lt;</a:t>
            </a:r>
            <a:r>
              <a:rPr lang="cs-CZ" sz="1300" u="sng" dirty="0" smtClean="0">
                <a:hlinkClick r:id="rId5"/>
              </a:rPr>
              <a:t>http</a:t>
            </a:r>
            <a:r>
              <a:rPr lang="cs-CZ" sz="1300" u="sng" dirty="0">
                <a:hlinkClick r:id="rId5"/>
              </a:rPr>
              <a:t>://</a:t>
            </a:r>
            <a:r>
              <a:rPr lang="cs-CZ" sz="1300" u="sng" dirty="0" smtClean="0">
                <a:hlinkClick r:id="rId5"/>
              </a:rPr>
              <a:t>commons.wikimedia.org/wiki/File:Edouard_Manet_010.jpg</a:t>
            </a:r>
            <a:r>
              <a:rPr lang="cs-CZ" sz="1300" dirty="0"/>
              <a:t>&gt;</a:t>
            </a:r>
            <a:endParaRPr lang="cs-CZ" sz="13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6"/>
              </a:rPr>
              <a:t>http</a:t>
            </a:r>
            <a:r>
              <a:rPr lang="cs-CZ" sz="1300" u="sng" dirty="0">
                <a:hlinkClick r:id="rId6"/>
              </a:rPr>
              <a:t>://commons.wikimedia.org/wiki/File:Monet_-_</a:t>
            </a:r>
            <a:r>
              <a:rPr lang="cs-CZ" sz="1300" u="sng" dirty="0" smtClean="0">
                <a:hlinkClick r:id="rId6"/>
              </a:rPr>
              <a:t>Mohnblumenfeld_in_einem_Tal_bei_Giverny.jpg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7"/>
              </a:rPr>
              <a:t>http://commons.wikimedia.org/wiki/File:Claude_Monet_037.jpg</a:t>
            </a:r>
            <a:r>
              <a:rPr lang="cs-CZ" sz="1300" dirty="0"/>
              <a:t>&gt;</a:t>
            </a:r>
            <a:endParaRPr lang="cs-CZ" sz="13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8"/>
              </a:rPr>
              <a:t>http://commons.wikimedia.org/wiki/File:Claude_Monet_-_Train_Tracks_at_the_Saint-Lazare_Station.jpg</a:t>
            </a:r>
            <a:r>
              <a:rPr lang="cs-CZ" sz="1300" dirty="0"/>
              <a:t>&gt;</a:t>
            </a:r>
            <a:endParaRPr lang="cs-CZ" sz="13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9"/>
              </a:rPr>
              <a:t>http</a:t>
            </a:r>
            <a:r>
              <a:rPr lang="cs-CZ" sz="1300" u="sng" dirty="0">
                <a:hlinkClick r:id="rId9"/>
              </a:rPr>
              <a:t>://</a:t>
            </a:r>
            <a:r>
              <a:rPr lang="cs-CZ" sz="1300" u="sng" dirty="0" smtClean="0">
                <a:hlinkClick r:id="rId9"/>
              </a:rPr>
              <a:t>commons.wikimedia.org/wiki/</a:t>
            </a:r>
            <a:r>
              <a:rPr lang="cs-CZ" sz="1300" u="sng" dirty="0" err="1" smtClean="0">
                <a:hlinkClick r:id="rId9"/>
              </a:rPr>
              <a:t>File:La_Gare_Saint-Lazare.jpg</a:t>
            </a:r>
            <a:r>
              <a:rPr lang="cs-CZ" sz="1300" dirty="0"/>
              <a:t>&gt;</a:t>
            </a:r>
            <a:endParaRPr lang="cs-CZ" sz="1300" u="sng" dirty="0" smtClean="0">
              <a:hlinkClick r:id="rId10"/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0"/>
              </a:rPr>
              <a:t>http</a:t>
            </a:r>
            <a:r>
              <a:rPr lang="cs-CZ" sz="1300" u="sng" dirty="0">
                <a:hlinkClick r:id="rId10"/>
              </a:rPr>
              <a:t>://commons.wikimedia.org/wiki/File:Monet_-_</a:t>
            </a:r>
            <a:r>
              <a:rPr lang="cs-CZ" sz="1300" u="sng" dirty="0" smtClean="0">
                <a:hlinkClick r:id="rId10"/>
              </a:rPr>
              <a:t>Sonnenaufgang_bei_Etretat.jpg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1"/>
              </a:rPr>
              <a:t>http</a:t>
            </a:r>
            <a:r>
              <a:rPr lang="cs-CZ" sz="1300" u="sng" dirty="0">
                <a:hlinkClick r:id="rId11"/>
              </a:rPr>
              <a:t>://</a:t>
            </a:r>
            <a:r>
              <a:rPr lang="cs-CZ" sz="1300" u="sng" dirty="0" smtClean="0">
                <a:hlinkClick r:id="rId11"/>
              </a:rPr>
              <a:t>commons.wikimedia.org/wiki/</a:t>
            </a:r>
            <a:r>
              <a:rPr lang="cs-CZ" sz="1300" u="sng" dirty="0" err="1" smtClean="0">
                <a:hlinkClick r:id="rId11"/>
              </a:rPr>
              <a:t>File:Claude_Monet_The_Cliffs_at_Etretat.jpg</a:t>
            </a:r>
            <a:r>
              <a:rPr lang="cs-CZ" sz="1300" dirty="0"/>
              <a:t>&gt;</a:t>
            </a:r>
            <a:endParaRPr lang="cs-CZ" sz="1300" u="sng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2"/>
              </a:rPr>
              <a:t>http</a:t>
            </a:r>
            <a:r>
              <a:rPr lang="cs-CZ" sz="1300" u="sng" dirty="0">
                <a:hlinkClick r:id="rId12"/>
              </a:rPr>
              <a:t>://</a:t>
            </a:r>
            <a:r>
              <a:rPr lang="cs-CZ" sz="1300" u="sng" dirty="0" smtClean="0">
                <a:hlinkClick r:id="rId12"/>
              </a:rPr>
              <a:t>commons.wikimedia.org/wiki/File:Claude_Monet_032.jpg</a:t>
            </a:r>
            <a:r>
              <a:rPr lang="cs-CZ" sz="1300" dirty="0"/>
              <a:t>&gt;</a:t>
            </a:r>
            <a:endParaRPr lang="cs-CZ" sz="1300" u="sng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 </a:t>
            </a:r>
            <a:r>
              <a:rPr lang="cs-CZ" sz="1300" dirty="0">
                <a:hlinkClick r:id="rId13"/>
              </a:rPr>
              <a:t>http://commons.wikimedia.org/wiki/File:Claude_Monet_-_Rouen_</a:t>
            </a:r>
            <a:r>
              <a:rPr lang="cs-CZ" sz="1300" dirty="0" err="1">
                <a:hlinkClick r:id="rId13"/>
              </a:rPr>
              <a:t>Cathedral</a:t>
            </a:r>
            <a:r>
              <a:rPr lang="cs-CZ" sz="1300" dirty="0">
                <a:hlinkClick r:id="rId13"/>
              </a:rPr>
              <a:t>,_</a:t>
            </a:r>
            <a:r>
              <a:rPr lang="cs-CZ" sz="1300" dirty="0" err="1">
                <a:hlinkClick r:id="rId13"/>
              </a:rPr>
              <a:t>Facade</a:t>
            </a:r>
            <a:r>
              <a:rPr lang="cs-CZ" sz="1300" dirty="0">
                <a:hlinkClick r:id="rId13"/>
              </a:rPr>
              <a:t>_(</a:t>
            </a:r>
            <a:r>
              <a:rPr lang="cs-CZ" sz="1300" dirty="0" err="1">
                <a:hlinkClick r:id="rId13"/>
              </a:rPr>
              <a:t>Sunset</a:t>
            </a:r>
            <a:r>
              <a:rPr lang="cs-CZ" sz="1300" dirty="0">
                <a:hlinkClick r:id="rId13"/>
              </a:rPr>
              <a:t>).</a:t>
            </a:r>
            <a:r>
              <a:rPr lang="cs-CZ" sz="1300" dirty="0" smtClean="0">
                <a:hlinkClick r:id="rId13"/>
              </a:rPr>
              <a:t>JPG</a:t>
            </a:r>
            <a:r>
              <a:rPr lang="cs-CZ" sz="1300" dirty="0" smtClean="0"/>
              <a:t>&gt;</a:t>
            </a:r>
            <a:endParaRPr lang="cs-CZ" sz="130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 smtClean="0"/>
              <a:t>&lt;</a:t>
            </a:r>
            <a:r>
              <a:rPr lang="cs-CZ" sz="1300" u="sng" dirty="0"/>
              <a:t> </a:t>
            </a:r>
            <a:r>
              <a:rPr lang="cs-CZ" sz="1300" u="sng" dirty="0">
                <a:hlinkClick r:id="rId14"/>
              </a:rPr>
              <a:t>http://commons.wikimedia.org/wiki/File:Claude_Monet_-_Rouen_</a:t>
            </a:r>
            <a:r>
              <a:rPr lang="cs-CZ" sz="1300" u="sng" dirty="0" err="1">
                <a:hlinkClick r:id="rId14"/>
              </a:rPr>
              <a:t>Cathedral</a:t>
            </a:r>
            <a:r>
              <a:rPr lang="cs-CZ" sz="1300" u="sng" dirty="0">
                <a:hlinkClick r:id="rId14"/>
              </a:rPr>
              <a:t>_-_</a:t>
            </a:r>
            <a:r>
              <a:rPr lang="cs-CZ" sz="1300" u="sng" dirty="0" err="1">
                <a:hlinkClick r:id="rId14"/>
              </a:rPr>
              <a:t>The_Portal</a:t>
            </a:r>
            <a:r>
              <a:rPr lang="cs-CZ" sz="1300" u="sng" dirty="0">
                <a:hlinkClick r:id="rId14"/>
              </a:rPr>
              <a:t>_(</a:t>
            </a:r>
            <a:r>
              <a:rPr lang="cs-CZ" sz="1300" u="sng" dirty="0" err="1">
                <a:hlinkClick r:id="rId14"/>
              </a:rPr>
              <a:t>Sunlight</a:t>
            </a:r>
            <a:r>
              <a:rPr lang="cs-CZ" sz="1300" u="sng" dirty="0">
                <a:hlinkClick r:id="rId14"/>
              </a:rPr>
              <a:t>).</a:t>
            </a:r>
            <a:r>
              <a:rPr lang="cs-CZ" sz="1300" u="sng" dirty="0" err="1" smtClean="0">
                <a:hlinkClick r:id="rId14"/>
              </a:rPr>
              <a:t>jpg</a:t>
            </a:r>
            <a:r>
              <a:rPr lang="cs-CZ" sz="1300" dirty="0" smtClean="0"/>
              <a:t>&gt;</a:t>
            </a:r>
            <a:endParaRPr lang="cs-CZ" sz="130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5"/>
              </a:rPr>
              <a:t>http</a:t>
            </a:r>
            <a:r>
              <a:rPr lang="cs-CZ" sz="1300" u="sng" dirty="0">
                <a:hlinkClick r:id="rId15"/>
              </a:rPr>
              <a:t>://commons.wikimedia.org/wiki/File:Claude_Monet_-_White_Frost,_</a:t>
            </a:r>
            <a:r>
              <a:rPr lang="cs-CZ" sz="1300" u="sng" dirty="0" smtClean="0">
                <a:hlinkClick r:id="rId15"/>
              </a:rPr>
              <a:t>Sunrise.JPG</a:t>
            </a:r>
            <a:r>
              <a:rPr lang="cs-CZ" sz="1300" dirty="0"/>
              <a:t>&gt;</a:t>
            </a:r>
            <a:endParaRPr lang="cs-CZ" sz="1300" u="sng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6"/>
              </a:rPr>
              <a:t>http</a:t>
            </a:r>
            <a:r>
              <a:rPr lang="cs-CZ" sz="1300" u="sng" dirty="0">
                <a:hlinkClick r:id="rId16"/>
              </a:rPr>
              <a:t>://commons.wikimedia.org/wiki/File:Claude_Monet._Haystack._End_of_the_Summer._Morning._1891._Oil_on_canvas._Louvre,_Paris,_</a:t>
            </a:r>
            <a:r>
              <a:rPr lang="cs-CZ" sz="1300" u="sng" dirty="0" smtClean="0">
                <a:hlinkClick r:id="rId16"/>
              </a:rPr>
              <a:t>France.jpg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7"/>
              </a:rPr>
              <a:t>http</a:t>
            </a:r>
            <a:r>
              <a:rPr lang="cs-CZ" sz="1300" u="sng" dirty="0">
                <a:hlinkClick r:id="rId17"/>
              </a:rPr>
              <a:t>://</a:t>
            </a:r>
            <a:r>
              <a:rPr lang="cs-CZ" sz="1300" u="sng" dirty="0" smtClean="0">
                <a:hlinkClick r:id="rId17"/>
              </a:rPr>
              <a:t>commons.wikimedia.org/wiki/File:Claude_Monet_015.jpg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8"/>
              </a:rPr>
              <a:t>http</a:t>
            </a:r>
            <a:r>
              <a:rPr lang="cs-CZ" sz="1300" u="sng" dirty="0">
                <a:hlinkClick r:id="rId18"/>
              </a:rPr>
              <a:t>://</a:t>
            </a:r>
            <a:r>
              <a:rPr lang="cs-CZ" sz="1300" u="sng" dirty="0" smtClean="0">
                <a:hlinkClick r:id="rId18"/>
              </a:rPr>
              <a:t>commons.wikimedia.org/wiki/</a:t>
            </a:r>
            <a:r>
              <a:rPr lang="cs-CZ" sz="1300" u="sng" dirty="0" err="1" smtClean="0">
                <a:hlinkClick r:id="rId18"/>
              </a:rPr>
              <a:t>File:Claude_Monet_Houses_of_Parliament.jpg</a:t>
            </a:r>
            <a:r>
              <a:rPr lang="cs-CZ" sz="13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19"/>
              </a:rPr>
              <a:t>http://commons.wikimedia.org/wiki/</a:t>
            </a:r>
            <a:r>
              <a:rPr lang="cs-CZ" sz="1300" u="sng" dirty="0" err="1" smtClean="0">
                <a:hlinkClick r:id="rId19"/>
              </a:rPr>
              <a:t>File:Rue_Montorgueil_with_Flags_by_Claude_Monet.jpg</a:t>
            </a:r>
            <a:r>
              <a:rPr lang="cs-CZ" sz="1300" dirty="0"/>
              <a:t>&gt;</a:t>
            </a:r>
            <a:endParaRPr lang="cs-CZ" sz="1300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20"/>
              </a:rPr>
              <a:t>http</a:t>
            </a:r>
            <a:r>
              <a:rPr lang="cs-CZ" sz="1300" u="sng" dirty="0">
                <a:hlinkClick r:id="rId20"/>
              </a:rPr>
              <a:t>://</a:t>
            </a:r>
            <a:r>
              <a:rPr lang="cs-CZ" sz="1300" u="sng" dirty="0" smtClean="0">
                <a:hlinkClick r:id="rId20"/>
              </a:rPr>
              <a:t>commons.wikimedia.org/wiki/File:Claude_Monet_008.jpg</a:t>
            </a:r>
            <a:r>
              <a:rPr lang="cs-CZ" sz="1300" dirty="0"/>
              <a:t>&gt;</a:t>
            </a:r>
            <a:endParaRPr lang="cs-CZ" sz="1300" u="sng" dirty="0" smtClean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cs-CZ" sz="1300" dirty="0"/>
              <a:t>&lt;</a:t>
            </a:r>
            <a:r>
              <a:rPr lang="cs-CZ" sz="1300" u="sng" dirty="0" smtClean="0">
                <a:hlinkClick r:id="rId21"/>
              </a:rPr>
              <a:t>http</a:t>
            </a:r>
            <a:r>
              <a:rPr lang="cs-CZ" sz="1300" u="sng" dirty="0">
                <a:hlinkClick r:id="rId21"/>
              </a:rPr>
              <a:t>://commons.wikimedia.org/wiki/</a:t>
            </a:r>
            <a:r>
              <a:rPr lang="cs-CZ" sz="1300" u="sng" dirty="0" err="1">
                <a:hlinkClick r:id="rId21"/>
              </a:rPr>
              <a:t>File:Claude_Monet,_</a:t>
            </a:r>
            <a:r>
              <a:rPr lang="cs-CZ" sz="1300" u="sng" dirty="0" err="1" smtClean="0">
                <a:hlinkClick r:id="rId21"/>
              </a:rPr>
              <a:t>Le_Grand_Canal.jpg</a:t>
            </a:r>
            <a:r>
              <a:rPr lang="cs-CZ" sz="1300" dirty="0"/>
              <a:t>&gt;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7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+mj-lt"/>
              <a:buAutoNum type="arabicPeriod" startAt="21"/>
            </a:pPr>
            <a:r>
              <a:rPr lang="cs-CZ" sz="1200" dirty="0" smtClean="0"/>
              <a:t>&lt;</a:t>
            </a: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</a:t>
            </a:r>
            <a:r>
              <a:rPr lang="cs-CZ" sz="1200" u="sng" dirty="0" smtClean="0">
                <a:hlinkClick r:id="rId2"/>
              </a:rPr>
              <a:t>commons.wikimedia.org/wiki/File:Dans-la-prairie-by-Claude-001.jpg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 startAt="21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</a:t>
            </a:r>
            <a:r>
              <a:rPr lang="cs-CZ" sz="1200" u="sng" dirty="0" smtClean="0">
                <a:hlinkClick r:id="rId3"/>
              </a:rPr>
              <a:t>commons.wikimedia.org/wiki/File:Claude_Monet_011.jpg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 startAt="21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</a:t>
            </a:r>
            <a:r>
              <a:rPr lang="cs-CZ" sz="1200" u="sng" dirty="0" smtClean="0">
                <a:hlinkClick r:id="rId4"/>
              </a:rPr>
              <a:t>commons.wikimedia.org/wiki/File:Water-Lily_Pond_1900_Claude_Monet_Boston_MFA.jpg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>
              <a:buClr>
                <a:schemeClr val="tx1"/>
              </a:buClr>
              <a:buFont typeface="+mj-lt"/>
              <a:buAutoNum type="arabicPeriod" startAt="21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://commons.wikimedia.org/wiki/File:Monet_-_</a:t>
            </a:r>
            <a:r>
              <a:rPr lang="cs-CZ" sz="1200" u="sng" dirty="0" smtClean="0">
                <a:hlinkClick r:id="rId5"/>
              </a:rPr>
              <a:t>Wei%C3%9Fe_und_gelbe_Seerosen.jpeg</a:t>
            </a:r>
            <a:r>
              <a:rPr lang="cs-CZ" sz="1200" dirty="0"/>
              <a:t>&gt;</a:t>
            </a:r>
          </a:p>
          <a:p>
            <a:pPr>
              <a:buClr>
                <a:schemeClr val="tx1"/>
              </a:buClr>
              <a:buFont typeface="+mj-lt"/>
              <a:buAutoNum type="arabicPeriod" startAt="21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://commons.wikimedia.org/wiki/File:Claude_Monet_-_Water_Lilies,_</a:t>
            </a:r>
            <a:r>
              <a:rPr lang="cs-CZ" sz="1200" u="sng" dirty="0" smtClean="0">
                <a:hlinkClick r:id="rId6"/>
              </a:rPr>
              <a:t>1917-1919.JPG</a:t>
            </a:r>
            <a:r>
              <a:rPr lang="cs-CZ" sz="1200" dirty="0"/>
              <a:t>&gt;</a:t>
            </a:r>
          </a:p>
          <a:p>
            <a:endParaRPr lang="cs-CZ" sz="1200" dirty="0"/>
          </a:p>
          <a:p>
            <a:endParaRPr lang="cs-CZ" sz="1200" u="sng" dirty="0" smtClean="0"/>
          </a:p>
          <a:p>
            <a:endParaRPr lang="cs-CZ" sz="1200" u="sng" dirty="0" smtClean="0"/>
          </a:p>
          <a:p>
            <a:endParaRPr lang="cs-CZ" sz="1200" dirty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8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Claude Monet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779912" y="1412776"/>
            <a:ext cx="5040560" cy="4525963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1840 – 1926</a:t>
            </a:r>
          </a:p>
          <a:p>
            <a:r>
              <a:rPr lang="cs-CZ" sz="2400" dirty="0" smtClean="0"/>
              <a:t>Nejvýznamnější představitel </a:t>
            </a:r>
            <a:r>
              <a:rPr lang="cs-CZ" sz="2400" dirty="0" smtClean="0">
                <a:solidFill>
                  <a:srgbClr val="92D050"/>
                </a:solidFill>
              </a:rPr>
              <a:t>impresionismu</a:t>
            </a:r>
          </a:p>
          <a:p>
            <a:r>
              <a:rPr lang="cs-CZ" sz="2400" dirty="0" smtClean="0"/>
              <a:t>Jeho obraz </a:t>
            </a:r>
            <a:r>
              <a:rPr lang="cs-CZ" sz="2400" dirty="0" smtClean="0">
                <a:solidFill>
                  <a:srgbClr val="92D050"/>
                </a:solidFill>
              </a:rPr>
              <a:t>Dojem, východ slunce (</a:t>
            </a:r>
            <a:r>
              <a:rPr lang="cs-CZ" sz="2400" dirty="0" err="1" smtClean="0">
                <a:solidFill>
                  <a:srgbClr val="92D050"/>
                </a:solidFill>
              </a:rPr>
              <a:t>l´impression</a:t>
            </a:r>
            <a:r>
              <a:rPr lang="cs-CZ" sz="2400" dirty="0" smtClean="0">
                <a:solidFill>
                  <a:srgbClr val="92D050"/>
                </a:solidFill>
              </a:rPr>
              <a:t>) </a:t>
            </a:r>
            <a:r>
              <a:rPr lang="cs-CZ" sz="2400" dirty="0" smtClean="0"/>
              <a:t>dal název celému hnutí, hanlivé označení</a:t>
            </a:r>
          </a:p>
          <a:p>
            <a:r>
              <a:rPr lang="cs-CZ" sz="2400" dirty="0">
                <a:solidFill>
                  <a:srgbClr val="92D050"/>
                </a:solidFill>
              </a:rPr>
              <a:t>Světlo a barva </a:t>
            </a:r>
            <a:r>
              <a:rPr lang="cs-CZ" sz="2400" dirty="0" smtClean="0"/>
              <a:t>sloužily</a:t>
            </a:r>
          </a:p>
          <a:p>
            <a:pPr marL="64008" indent="0">
              <a:buNone/>
            </a:pPr>
            <a:r>
              <a:rPr lang="cs-CZ" sz="2400" dirty="0" smtClean="0"/>
              <a:t>     k </a:t>
            </a:r>
            <a:r>
              <a:rPr lang="cs-CZ" sz="2400" dirty="0"/>
              <a:t>zachycení atmosféry </a:t>
            </a:r>
            <a:r>
              <a:rPr lang="cs-CZ" sz="2400" dirty="0" smtClean="0">
                <a:solidFill>
                  <a:srgbClr val="92D050"/>
                </a:solidFill>
              </a:rPr>
              <a:t>okamžiku</a:t>
            </a:r>
          </a:p>
          <a:p>
            <a:r>
              <a:rPr lang="cs-CZ" sz="2400" dirty="0" smtClean="0"/>
              <a:t>Ovlivněn tvorbou angl. krajináře W. </a:t>
            </a:r>
            <a:r>
              <a:rPr lang="cs-CZ" sz="2400" dirty="0" err="1" smtClean="0"/>
              <a:t>Turnera</a:t>
            </a:r>
            <a:r>
              <a:rPr lang="cs-CZ" sz="2400" dirty="0" smtClean="0"/>
              <a:t>, fr. malíře E. Maneta</a:t>
            </a:r>
          </a:p>
          <a:p>
            <a:r>
              <a:rPr lang="cs-CZ" sz="2400" dirty="0" smtClean="0"/>
              <a:t>Rok </a:t>
            </a:r>
            <a:r>
              <a:rPr lang="cs-CZ" sz="2400" dirty="0" smtClean="0">
                <a:solidFill>
                  <a:srgbClr val="92D050"/>
                </a:solidFill>
              </a:rPr>
              <a:t>1874</a:t>
            </a:r>
            <a:r>
              <a:rPr lang="cs-CZ" sz="2400" dirty="0" smtClean="0"/>
              <a:t> – první výstava impresionistů</a:t>
            </a:r>
            <a:endParaRPr lang="cs-CZ" sz="2400" dirty="0"/>
          </a:p>
          <a:p>
            <a:endParaRPr lang="cs-CZ" sz="2400" dirty="0">
              <a:solidFill>
                <a:srgbClr val="92D05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1253"/>
            <a:ext cx="3312368" cy="5385965"/>
          </a:xfrm>
        </p:spPr>
      </p:pic>
      <p:sp>
        <p:nvSpPr>
          <p:cNvPr id="8" name="Obdélník 7"/>
          <p:cNvSpPr/>
          <p:nvPr/>
        </p:nvSpPr>
        <p:spPr>
          <a:xfrm>
            <a:off x="3699342" y="6124654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Portrét, 1899, autor </a:t>
            </a:r>
            <a:r>
              <a:rPr lang="cs-CZ" dirty="0" err="1" smtClean="0"/>
              <a:t>Nadar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707904" y="6550223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Claude Monet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22684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* 1840 v Paříži</a:t>
            </a:r>
          </a:p>
          <a:p>
            <a:r>
              <a:rPr lang="cs-CZ" dirty="0" smtClean="0"/>
              <a:t>Dětství  prožil v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Havru</a:t>
            </a:r>
            <a:endParaRPr lang="cs-CZ" dirty="0" smtClean="0"/>
          </a:p>
          <a:p>
            <a:r>
              <a:rPr lang="cs-CZ" dirty="0" smtClean="0"/>
              <a:t>Studium v Paříži</a:t>
            </a:r>
          </a:p>
          <a:p>
            <a:r>
              <a:rPr lang="cs-CZ" dirty="0" smtClean="0"/>
              <a:t>1874 - Zlomový rok První výstava impresionistů u </a:t>
            </a:r>
            <a:r>
              <a:rPr lang="cs-CZ" dirty="0" err="1" smtClean="0"/>
              <a:t>Nadara</a:t>
            </a:r>
            <a:r>
              <a:rPr lang="cs-CZ" dirty="0" smtClean="0"/>
              <a:t> (slavný fotograf)</a:t>
            </a:r>
          </a:p>
          <a:p>
            <a:r>
              <a:rPr lang="cs-CZ" dirty="0" smtClean="0"/>
              <a:t>70. léta 19. století pracuje v </a:t>
            </a:r>
            <a:r>
              <a:rPr lang="cs-CZ" dirty="0" err="1" smtClean="0"/>
              <a:t>Argenteuil</a:t>
            </a:r>
            <a:r>
              <a:rPr lang="cs-CZ" dirty="0" smtClean="0"/>
              <a:t>   u Paříže, věnuje se krajinomalbě</a:t>
            </a:r>
          </a:p>
          <a:p>
            <a:r>
              <a:rPr lang="cs-CZ" dirty="0" smtClean="0"/>
              <a:t>80. léta 19. století pracuje   v </a:t>
            </a:r>
            <a:r>
              <a:rPr lang="cs-CZ" dirty="0" err="1" smtClean="0"/>
              <a:t>Giverny</a:t>
            </a:r>
            <a:r>
              <a:rPr lang="cs-CZ" dirty="0" smtClean="0"/>
              <a:t>, upravuje zahradu, která je velkou malířskou inspirací</a:t>
            </a:r>
          </a:p>
          <a:p>
            <a:r>
              <a:rPr lang="cs-CZ" dirty="0" smtClean="0"/>
              <a:t>Podniká krátké umělecké cesty (Francie, Londýn, </a:t>
            </a:r>
            <a:r>
              <a:rPr lang="cs-CZ" dirty="0"/>
              <a:t>B</a:t>
            </a:r>
            <a:r>
              <a:rPr lang="cs-CZ" dirty="0" smtClean="0"/>
              <a:t>enátky,…)</a:t>
            </a:r>
          </a:p>
          <a:p>
            <a:r>
              <a:rPr lang="cs-CZ" dirty="0" smtClean="0"/>
              <a:t>1926 Claude Monet umírá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464496" cy="4447124"/>
          </a:xfrm>
        </p:spPr>
      </p:pic>
      <p:sp>
        <p:nvSpPr>
          <p:cNvPr id="6" name="Obdélník 5"/>
          <p:cNvSpPr/>
          <p:nvPr/>
        </p:nvSpPr>
        <p:spPr>
          <a:xfrm>
            <a:off x="4427984" y="6093296"/>
            <a:ext cx="384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Monet ve své zahradě, cca 1917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7115" y="593940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561325" cy="6097843"/>
          </a:xfrm>
        </p:spPr>
      </p:pic>
      <p:sp>
        <p:nvSpPr>
          <p:cNvPr id="8" name="Obdélník 7"/>
          <p:cNvSpPr/>
          <p:nvPr/>
        </p:nvSpPr>
        <p:spPr>
          <a:xfrm>
            <a:off x="645522" y="6341101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Edouard</a:t>
            </a:r>
            <a:r>
              <a:rPr lang="cs-CZ" dirty="0" smtClean="0"/>
              <a:t> Manet , Claude Monet  na své lodi – ateliéru, 1874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524328" y="6126264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4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krajinomalba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1989" r="1201" b="4199"/>
          <a:stretch/>
        </p:blipFill>
        <p:spPr>
          <a:xfrm>
            <a:off x="28244" y="2132856"/>
            <a:ext cx="4188167" cy="3344613"/>
          </a:xfrm>
        </p:spPr>
      </p:pic>
      <p:sp>
        <p:nvSpPr>
          <p:cNvPr id="7" name="Obdélník 6"/>
          <p:cNvSpPr/>
          <p:nvPr/>
        </p:nvSpPr>
        <p:spPr>
          <a:xfrm>
            <a:off x="4480132" y="5903325"/>
            <a:ext cx="2972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Vlčí máky u </a:t>
            </a:r>
            <a:r>
              <a:rPr lang="cs-CZ" sz="1600" dirty="0" err="1" smtClean="0"/>
              <a:t>Argenteuil</a:t>
            </a:r>
            <a:r>
              <a:rPr lang="cs-CZ" sz="1600" dirty="0" smtClean="0"/>
              <a:t>, 1873</a:t>
            </a:r>
            <a:endParaRPr lang="cs-CZ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31" y="2132856"/>
            <a:ext cx="47040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0" y="5900171"/>
            <a:ext cx="4254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Pole s vlčími máky v údolí u </a:t>
            </a:r>
            <a:r>
              <a:rPr lang="cs-CZ" sz="1600" dirty="0" err="1" smtClean="0"/>
              <a:t>Giverny</a:t>
            </a:r>
            <a:r>
              <a:rPr lang="cs-CZ" sz="1600" dirty="0" smtClean="0"/>
              <a:t>, 1885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491880" y="5446502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5 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8379047" y="5462022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6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29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3990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Okouzlení technickým pokrokem, železnice, nádraží, pára</a:t>
            </a:r>
            <a:endParaRPr lang="cs-CZ" sz="3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60" y="2420888"/>
            <a:ext cx="4388296" cy="3285736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2420888"/>
            <a:ext cx="4388296" cy="3280251"/>
          </a:xfrm>
        </p:spPr>
      </p:pic>
      <p:sp>
        <p:nvSpPr>
          <p:cNvPr id="9" name="Obdélník 8"/>
          <p:cNvSpPr/>
          <p:nvPr/>
        </p:nvSpPr>
        <p:spPr>
          <a:xfrm>
            <a:off x="0" y="6093296"/>
            <a:ext cx="47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Nákladní vlak, nádraží Saint Lazare, 1877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788024" y="6093296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Nádraží Saint Lazare, 1877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635896" y="5654245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7 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8365549" y="5655835"/>
            <a:ext cx="764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</a:t>
            </a:r>
            <a:r>
              <a:rPr lang="cs-CZ" sz="1400" dirty="0" smtClean="0">
                <a:solidFill>
                  <a:srgbClr val="92D050"/>
                </a:solidFill>
              </a:rPr>
              <a:t>. 8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847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Mořské krajiny, skalnaté pobřeží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650"/>
            <a:ext cx="4644007" cy="346559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25828"/>
            <a:ext cx="4343075" cy="3474460"/>
          </a:xfrm>
        </p:spPr>
      </p:pic>
      <p:sp>
        <p:nvSpPr>
          <p:cNvPr id="8" name="Obdélník 7"/>
          <p:cNvSpPr/>
          <p:nvPr/>
        </p:nvSpPr>
        <p:spPr>
          <a:xfrm>
            <a:off x="179511" y="5847456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Západ slunce v </a:t>
            </a:r>
            <a:r>
              <a:rPr lang="cs-CZ" dirty="0" err="1" smtClean="0"/>
              <a:t>Étretat</a:t>
            </a:r>
            <a:r>
              <a:rPr lang="cs-CZ" dirty="0" smtClean="0"/>
              <a:t>, 1883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732071" y="584745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Útesy v </a:t>
            </a:r>
            <a:r>
              <a:rPr lang="cs-CZ" dirty="0" err="1" smtClean="0"/>
              <a:t>Étretat</a:t>
            </a:r>
            <a:r>
              <a:rPr lang="cs-CZ" dirty="0" smtClean="0"/>
              <a:t>, 1885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000756" y="552561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9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8302419" y="552561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10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973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Cykly</a:t>
            </a:r>
            <a:br>
              <a:rPr lang="cs-CZ" dirty="0" smtClean="0"/>
            </a:br>
            <a:r>
              <a:rPr lang="cs-CZ" dirty="0" smtClean="0"/>
              <a:t>série obrazů jediného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Katedrála </a:t>
            </a:r>
            <a:r>
              <a:rPr lang="cs-CZ" dirty="0" smtClean="0"/>
              <a:t>         </a:t>
            </a:r>
            <a:r>
              <a:rPr lang="cs-CZ" sz="2000" dirty="0" smtClean="0"/>
              <a:t>(Rouen, 20 obrazů)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Kupky sena </a:t>
            </a:r>
          </a:p>
          <a:p>
            <a:pPr marL="64008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(okolí </a:t>
            </a:r>
            <a:r>
              <a:rPr lang="cs-CZ" sz="2000" dirty="0" err="1" smtClean="0"/>
              <a:t>Giverny</a:t>
            </a:r>
            <a:r>
              <a:rPr lang="cs-CZ" sz="2000" dirty="0" smtClean="0"/>
              <a:t>, od r.1888)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Temže v Londýně </a:t>
            </a:r>
            <a:r>
              <a:rPr lang="cs-CZ" sz="2000" dirty="0" smtClean="0"/>
              <a:t>(inspirace angl. krajinářem W. Turnerem)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Lekníny </a:t>
            </a:r>
            <a:r>
              <a:rPr lang="cs-CZ" dirty="0" smtClean="0"/>
              <a:t>            </a:t>
            </a:r>
            <a:r>
              <a:rPr lang="cs-CZ" sz="2000" dirty="0" smtClean="0"/>
              <a:t>(poslední léta jeho života, inspirací byla jeho zahrada v </a:t>
            </a:r>
            <a:r>
              <a:rPr lang="cs-CZ" sz="2000" dirty="0" err="1" smtClean="0"/>
              <a:t>Giverny</a:t>
            </a:r>
            <a:r>
              <a:rPr lang="cs-CZ" sz="20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Námět</a:t>
            </a:r>
          </a:p>
          <a:p>
            <a:r>
              <a:rPr lang="cs-CZ" dirty="0" smtClean="0"/>
              <a:t>Slouží  jen k vyjádření  celé škály dojmů</a:t>
            </a:r>
          </a:p>
          <a:p>
            <a:r>
              <a:rPr lang="cs-CZ" dirty="0" smtClean="0"/>
              <a:t>Vnímání světla, proměnlivost  atmosféry v čase</a:t>
            </a:r>
          </a:p>
          <a:p>
            <a:r>
              <a:rPr lang="cs-CZ" dirty="0" smtClean="0"/>
              <a:t>Nabízí světelné variace</a:t>
            </a:r>
          </a:p>
          <a:p>
            <a:r>
              <a:rPr lang="cs-CZ" dirty="0" smtClean="0"/>
              <a:t>Různé tóny v různých denních dobách nebo ročním období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2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262</TotalTime>
  <Words>743</Words>
  <Application>Microsoft Office PowerPoint</Application>
  <PresentationFormat>Předvádění na obrazovce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Talent</vt:lpstr>
      <vt:lpstr>Impresionismus</vt:lpstr>
      <vt:lpstr>Claude Monet 1840-1926</vt:lpstr>
      <vt:lpstr>Claude Monet</vt:lpstr>
      <vt:lpstr>Claude Monet</vt:lpstr>
      <vt:lpstr>Prezentace aplikace PowerPoint</vt:lpstr>
      <vt:lpstr>krajinomalba</vt:lpstr>
      <vt:lpstr>Okouzlení technickým pokrokem, železnice, nádraží, pára</vt:lpstr>
      <vt:lpstr>Mořské krajiny, skalnaté pobřeží</vt:lpstr>
      <vt:lpstr>Cykly série obrazů jediného tématu</vt:lpstr>
      <vt:lpstr>Katedrála v Rouenu </vt:lpstr>
      <vt:lpstr>Kupky sena </vt:lpstr>
      <vt:lpstr>Londýn</vt:lpstr>
      <vt:lpstr>Město, ulice</vt:lpstr>
      <vt:lpstr>Umělecké cesty</vt:lpstr>
      <vt:lpstr>Dámy se slunečníkem</vt:lpstr>
      <vt:lpstr>Zahrada v Giverny</vt:lpstr>
      <vt:lpstr>Cyklus Lekníny</vt:lpstr>
      <vt:lpstr>Cyklus Lekníny</vt:lpstr>
      <vt:lpstr>Děkuji za pozornost</vt:lpstr>
      <vt:lpstr>Citace</vt:lpstr>
      <vt:lpstr>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</dc:title>
  <dc:creator>Ivana Spurná</dc:creator>
  <cp:lastModifiedBy>Ivana Spurná</cp:lastModifiedBy>
  <cp:revision>31</cp:revision>
  <cp:lastPrinted>2013-01-26T19:46:18Z</cp:lastPrinted>
  <dcterms:created xsi:type="dcterms:W3CDTF">2013-01-26T18:31:33Z</dcterms:created>
  <dcterms:modified xsi:type="dcterms:W3CDTF">2013-02-17T18:28:42Z</dcterms:modified>
</cp:coreProperties>
</file>