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67" r:id="rId7"/>
    <p:sldId id="265" r:id="rId8"/>
    <p:sldId id="268" r:id="rId9"/>
    <p:sldId id="283" r:id="rId10"/>
    <p:sldId id="266" r:id="rId11"/>
    <p:sldId id="278" r:id="rId12"/>
    <p:sldId id="269" r:id="rId13"/>
    <p:sldId id="284" r:id="rId14"/>
    <p:sldId id="263" r:id="rId15"/>
    <p:sldId id="270" r:id="rId16"/>
    <p:sldId id="264" r:id="rId17"/>
    <p:sldId id="271" r:id="rId18"/>
    <p:sldId id="272" r:id="rId19"/>
    <p:sldId id="274" r:id="rId20"/>
    <p:sldId id="273" r:id="rId21"/>
    <p:sldId id="279" r:id="rId22"/>
    <p:sldId id="282" r:id="rId23"/>
    <p:sldId id="280" r:id="rId24"/>
    <p:sldId id="291" r:id="rId25"/>
    <p:sldId id="281" r:id="rId26"/>
    <p:sldId id="285" r:id="rId27"/>
    <p:sldId id="286" r:id="rId28"/>
    <p:sldId id="287" r:id="rId29"/>
    <p:sldId id="288" r:id="rId30"/>
    <p:sldId id="290" r:id="rId31"/>
    <p:sldId id="275" r:id="rId32"/>
    <p:sldId id="276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00000"/>
    <a:srgbClr val="00FF00"/>
    <a:srgbClr val="003300"/>
    <a:srgbClr val="00FF99"/>
    <a:srgbClr val="FF00FF"/>
    <a:srgbClr val="9900CC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2" autoAdjust="0"/>
    <p:restoredTop sz="95341" autoAdjust="0"/>
  </p:normalViewPr>
  <p:slideViewPr>
    <p:cSldViewPr>
      <p:cViewPr>
        <p:scale>
          <a:sx n="75" d="100"/>
          <a:sy n="75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5662-10A7-4752-9E2D-8B5796096519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39D7-A7E0-4AFA-8120-5D3156E3F5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080B7D5-8AB3-4E2B-8F6E-19D0CDD954B3}" type="datetimeFigureOut">
              <a:rPr lang="cs-CZ" smtClean="0"/>
              <a:pPr/>
              <a:t>2.6.2013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Karel_Hub%C3%A1%C4%8De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Frank_Gehry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s.wikipedia.org/wiki/Jean_Nouvel" TargetMode="Externa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antiago_Calatrava" TargetMode="Externa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Renzo_Piano" TargetMode="External"/><Relationship Id="rId4" Type="http://schemas.openxmlformats.org/officeDocument/2006/relationships/hyperlink" Target="http://cs.wikipedia.org/wiki/Norman_Foste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Jan_Kaplick%C3%B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Eva_Ji%C5%99i%C4%8Dn%C3%A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antiago_Calatrava" TargetMode="External"/><Relationship Id="rId3" Type="http://schemas.openxmlformats.org/officeDocument/2006/relationships/hyperlink" Target="http://cs.wikipedia.org/wiki/Jan_Kaplick%C3%BD" TargetMode="External"/><Relationship Id="rId7" Type="http://schemas.openxmlformats.org/officeDocument/2006/relationships/hyperlink" Target="http://cs.wikipedia.org/wiki/Jean_Nouvel" TargetMode="External"/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Norman_Foster" TargetMode="External"/><Relationship Id="rId5" Type="http://schemas.openxmlformats.org/officeDocument/2006/relationships/hyperlink" Target="http://cs.wikipedia.org/wiki/Renzo_Piano" TargetMode="External"/><Relationship Id="rId4" Type="http://schemas.openxmlformats.org/officeDocument/2006/relationships/hyperlink" Target="http://cs.wikipedia.org/wiki/Eva_Ji%C5%99i%C4%8Dn%C3%A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otre_Dame_du_Haut_2_-_Ronchamp.jpg" TargetMode="External"/><Relationship Id="rId13" Type="http://schemas.openxmlformats.org/officeDocument/2006/relationships/hyperlink" Target="http://commons.wikimedia.org/wiki/File:Guggenheim_museum_Bilbao.jpg" TargetMode="External"/><Relationship Id="rId18" Type="http://schemas.openxmlformats.org/officeDocument/2006/relationships/hyperlink" Target="http://commons.wikimedia.org/wiki/File:Torre-agbar.jpg" TargetMode="External"/><Relationship Id="rId3" Type="http://schemas.openxmlformats.org/officeDocument/2006/relationships/hyperlink" Target="http://commons.wikimedia.org/wiki/File:Milwakee_Art_Museum.jpg" TargetMode="External"/><Relationship Id="rId7" Type="http://schemas.openxmlformats.org/officeDocument/2006/relationships/hyperlink" Target="http://commons.wikimedia.org/wiki/File:Sydney_Opera_House_1.JPG" TargetMode="External"/><Relationship Id="rId12" Type="http://schemas.openxmlformats.org/officeDocument/2006/relationships/hyperlink" Target="http://commons.wikimedia.org/wiki/File:Vitra_Design_Museum_entzerrt.JPG" TargetMode="External"/><Relationship Id="rId17" Type="http://schemas.openxmlformats.org/officeDocument/2006/relationships/hyperlink" Target="http://commons.wikimedia.org/wiki/File:Praha_Zlaty_Andel.jpg" TargetMode="External"/><Relationship Id="rId2" Type="http://schemas.openxmlformats.org/officeDocument/2006/relationships/hyperlink" Target="http://commons.wikimedia.org/wiki/File:Artel_Prag_Keramikdose_2.jpg" TargetMode="External"/><Relationship Id="rId16" Type="http://schemas.openxmlformats.org/officeDocument/2006/relationships/hyperlink" Target="http://commons.wikimedia.org/wiki/File:Vitra_fire_station,_full_view,_Zaha_Hadi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rior_Olomouc2.JPG" TargetMode="External"/><Relationship Id="rId11" Type="http://schemas.openxmlformats.org/officeDocument/2006/relationships/hyperlink" Target="http://commons.wikimedia.org/wiki/File:Therme_Vals_facade,_Vals,_Graub%C3%BCnden,_Switzerland_-_20090809.jpg" TargetMode="External"/><Relationship Id="rId5" Type="http://schemas.openxmlformats.org/officeDocument/2006/relationships/hyperlink" Target="http://commons.wikimedia.org/wiki/File:Royal_National_Theatre_London_SouthBankCentre02.jpg" TargetMode="External"/><Relationship Id="rId15" Type="http://schemas.openxmlformats.org/officeDocument/2006/relationships/hyperlink" Target="http://commons.wikimedia.org/wiki/File:Gehry_Tanzendes_Haus.jpg" TargetMode="External"/><Relationship Id="rId10" Type="http://schemas.openxmlformats.org/officeDocument/2006/relationships/hyperlink" Target="http://commons.wikimedia.org/wiki/File:VVenturi_House_Highsmith.jpeg?uselang=cs" TargetMode="External"/><Relationship Id="rId19" Type="http://schemas.openxmlformats.org/officeDocument/2006/relationships/hyperlink" Target="http://commons.wikimedia.org/wiki/File:Torre_Agbar,_Barcelona.jpg" TargetMode="External"/><Relationship Id="rId4" Type="http://schemas.openxmlformats.org/officeDocument/2006/relationships/hyperlink" Target="http://commons.wikimedia.org/wiki/File:Selfridge_Exterior2.jpg?uselang=cs" TargetMode="External"/><Relationship Id="rId9" Type="http://schemas.openxmlformats.org/officeDocument/2006/relationships/hyperlink" Target="http://commons.wikimedia.org/wiki/File:Je%C5%A1t%C4%9Bd.jpg" TargetMode="External"/><Relationship Id="rId14" Type="http://schemas.openxmlformats.org/officeDocument/2006/relationships/hyperlink" Target="http://commons.wikimedia.org/wiki/File:Elciego3.jpg?uselang=cs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ongresov&#233;_centrum_Zl&#237;n.jpg" TargetMode="External"/><Relationship Id="rId3" Type="http://schemas.openxmlformats.org/officeDocument/2006/relationships/hyperlink" Target="http://commons.wikimedia.org/wiki/File:Santiago_Calatravas_Quadracci_Pavilion(rear).JPG" TargetMode="External"/><Relationship Id="rId7" Type="http://schemas.openxmlformats.org/officeDocument/2006/relationships/hyperlink" Target="http://commons.wikimedia.org/wiki/File:Lord's_Media_Centre,_27_July_2009.jpg?uselang=cs" TargetMode="External"/><Relationship Id="rId2" Type="http://schemas.openxmlformats.org/officeDocument/2006/relationships/hyperlink" Target="http://commons.wikimedia.org/wiki/File:Auditorio_de_Tenerife_Seitli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lob_Birmingham.jpg?uselang=cs" TargetMode="External"/><Relationship Id="rId5" Type="http://schemas.openxmlformats.org/officeDocument/2006/relationships/hyperlink" Target="http://commons.wikimedia.org/wiki/File:London_01_2013_The_Shard_5426.JPG" TargetMode="External"/><Relationship Id="rId4" Type="http://schemas.openxmlformats.org/officeDocument/2006/relationships/hyperlink" Target="http://commons.wikimedia.org/wiki/File:Ciutat_de_les_Arts_i_les_Ci%C3%A8ncies_-_06._January_2006_-_1.jpg" TargetMode="External"/><Relationship Id="rId9" Type="http://schemas.openxmlformats.org/officeDocument/2006/relationships/hyperlink" Target="http://commons.wikimedia.org/wiki/File:Oran&#382;erie_v_Kr&#225;lovsk&#233;_zahrad&#283;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%C3%B8rn_Utzo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68964"/>
              </p:ext>
            </p:extLst>
          </p:nvPr>
        </p:nvGraphicFramePr>
        <p:xfrm>
          <a:off x="413284" y="1704114"/>
          <a:ext cx="8280920" cy="490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Současná architektura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Architektura, postmoderna,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high-tech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, dekonstrukce, brutalismus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24. 05. 2013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High-tech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/>
          <a:lstStyle/>
          <a:p>
            <a:r>
              <a:rPr lang="cs-CZ" dirty="0" smtClean="0"/>
              <a:t>Od 70. let 20. století</a:t>
            </a:r>
          </a:p>
          <a:p>
            <a:r>
              <a:rPr lang="cs-CZ" dirty="0" smtClean="0"/>
              <a:t>Využití nejnovějších  technologií a materiálů, např. z kosmického    a leteckého průmyslu; velmi nákladné stavby</a:t>
            </a:r>
          </a:p>
          <a:p>
            <a:r>
              <a:rPr lang="cs-CZ" dirty="0" smtClean="0"/>
              <a:t>Inspirace: funkcionalismus a konstruktivismus</a:t>
            </a:r>
          </a:p>
          <a:p>
            <a:r>
              <a:rPr lang="cs-CZ" dirty="0" smtClean="0"/>
              <a:t>Materiál: kovová konstrukce, lehké kovy, nerezová ocel</a:t>
            </a:r>
            <a:endParaRPr lang="cs-CZ" dirty="0"/>
          </a:p>
          <a:p>
            <a:r>
              <a:rPr lang="cs-CZ" b="1" dirty="0" err="1" smtClean="0"/>
              <a:t>Renzo</a:t>
            </a:r>
            <a:r>
              <a:rPr lang="cs-CZ" b="1" dirty="0" smtClean="0"/>
              <a:t> Piano, Richard </a:t>
            </a:r>
            <a:r>
              <a:rPr lang="cs-CZ" b="1" dirty="0" err="1" smtClean="0"/>
              <a:t>Rogers</a:t>
            </a:r>
            <a:endParaRPr lang="cs-CZ" b="1" dirty="0" smtClean="0"/>
          </a:p>
          <a:p>
            <a:pPr marL="114300" indent="0">
              <a:buNone/>
            </a:pPr>
            <a:r>
              <a:rPr lang="cs-CZ" i="1" dirty="0" smtClean="0"/>
              <a:t>Centre </a:t>
            </a:r>
            <a:r>
              <a:rPr lang="cs-CZ" i="1" dirty="0" err="1" smtClean="0"/>
              <a:t>Pompidou</a:t>
            </a:r>
            <a:r>
              <a:rPr lang="cs-CZ" i="1" dirty="0" smtClean="0"/>
              <a:t>, Paříž, 1971-1977</a:t>
            </a:r>
          </a:p>
          <a:p>
            <a:r>
              <a:rPr lang="cs-CZ" b="1" dirty="0" smtClean="0"/>
              <a:t>Richard </a:t>
            </a:r>
            <a:r>
              <a:rPr lang="cs-CZ" b="1" dirty="0" err="1" smtClean="0"/>
              <a:t>Rogers</a:t>
            </a:r>
            <a:endParaRPr lang="cs-CZ" b="1" dirty="0" smtClean="0"/>
          </a:p>
          <a:p>
            <a:pPr marL="114300" indent="0">
              <a:buNone/>
            </a:pPr>
            <a:r>
              <a:rPr lang="cs-CZ" i="1" dirty="0" smtClean="0"/>
              <a:t>Budova </a:t>
            </a:r>
            <a:r>
              <a:rPr lang="cs-CZ" i="1" dirty="0" err="1" smtClean="0"/>
              <a:t>Lloyd‘s</a:t>
            </a:r>
            <a:r>
              <a:rPr lang="cs-CZ" i="1" dirty="0" smtClean="0"/>
              <a:t> pojišťovny, Londýn, 1986</a:t>
            </a:r>
          </a:p>
          <a:p>
            <a:r>
              <a:rPr lang="cs-CZ" dirty="0" smtClean="0"/>
              <a:t>ČR</a:t>
            </a:r>
          </a:p>
          <a:p>
            <a:r>
              <a:rPr lang="cs-CZ" b="1" dirty="0" smtClean="0"/>
              <a:t>Karel Hubáček</a:t>
            </a:r>
          </a:p>
          <a:p>
            <a:pPr marL="114300" indent="0">
              <a:buNone/>
            </a:pPr>
            <a:r>
              <a:rPr lang="cs-CZ" i="1" dirty="0" smtClean="0"/>
              <a:t>vysílač Ještěd, Liberec, 1966-1973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Renzo</a:t>
            </a:r>
            <a:r>
              <a:rPr lang="cs-CZ" dirty="0"/>
              <a:t> Piano, Richard </a:t>
            </a:r>
            <a:r>
              <a:rPr lang="cs-CZ" dirty="0" err="1"/>
              <a:t>Rogers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0" y="0"/>
            <a:ext cx="8460432" cy="548784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Centre </a:t>
            </a:r>
            <a:r>
              <a:rPr lang="cs-CZ" dirty="0" err="1" smtClean="0"/>
              <a:t>Pompidou</a:t>
            </a:r>
            <a:r>
              <a:rPr lang="cs-CZ" dirty="0" smtClean="0"/>
              <a:t>, </a:t>
            </a:r>
            <a:r>
              <a:rPr lang="cs-CZ" dirty="0" err="1" smtClean="0"/>
              <a:t>Paríž</a:t>
            </a:r>
            <a:r>
              <a:rPr lang="cs-CZ" dirty="0" smtClean="0"/>
              <a:t>, Francie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984" y="5589240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23912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Richard </a:t>
            </a:r>
            <a:r>
              <a:rPr lang="cs-CZ" dirty="0" err="1"/>
              <a:t>Rogers</a:t>
            </a:r>
            <a:r>
              <a:rPr lang="cs-CZ" dirty="0"/>
              <a:t>, Norman </a:t>
            </a:r>
            <a:r>
              <a:rPr lang="cs-CZ" dirty="0" err="1"/>
              <a:t>Foster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pojišťovna </a:t>
            </a:r>
            <a:r>
              <a:rPr lang="cs-CZ" dirty="0" err="1" smtClean="0"/>
              <a:t>Lloyd‘s</a:t>
            </a:r>
            <a:r>
              <a:rPr lang="cs-CZ" dirty="0" smtClean="0"/>
              <a:t>, Londýn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2188"/>
            <a:ext cx="4184061" cy="55787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4" y="0"/>
            <a:ext cx="4184061" cy="557874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10616" y="5733256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05993" y="562571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1653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Hubáček , 1924-2011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Vysílač, Ještěd, Liberec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24" y="0"/>
            <a:ext cx="4117386" cy="54898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85130" y="52128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 7</a:t>
            </a:r>
            <a:endParaRPr lang="cs-CZ" sz="1200" dirty="0"/>
          </a:p>
        </p:txBody>
      </p:sp>
      <p:sp>
        <p:nvSpPr>
          <p:cNvPr id="3" name="Obdélník 2"/>
          <p:cNvSpPr/>
          <p:nvPr/>
        </p:nvSpPr>
        <p:spPr>
          <a:xfrm>
            <a:off x="4476872" y="6467772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http://cs.wikipedia.org/wiki/Karel_Hub%C3%A1%C4%8Dek</a:t>
            </a:r>
            <a:endParaRPr lang="cs-CZ" sz="1200" dirty="0"/>
          </a:p>
        </p:txBody>
      </p:sp>
      <p:sp>
        <p:nvSpPr>
          <p:cNvPr id="7" name="Tlačítko akce: Informace 6">
            <a:hlinkClick r:id="" action="ppaction://noaction" highlightClick="1"/>
          </p:cNvPr>
          <p:cNvSpPr/>
          <p:nvPr/>
        </p:nvSpPr>
        <p:spPr>
          <a:xfrm>
            <a:off x="8439668" y="5445224"/>
            <a:ext cx="713832" cy="74505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Postmoderna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60. let 20. století – 80. léta</a:t>
            </a:r>
          </a:p>
          <a:p>
            <a:r>
              <a:rPr lang="cs-CZ" dirty="0" smtClean="0"/>
              <a:t>Volné citace architektonických slohů minulosti</a:t>
            </a:r>
          </a:p>
          <a:p>
            <a:r>
              <a:rPr lang="cs-CZ" dirty="0" smtClean="0"/>
              <a:t>Motto: „</a:t>
            </a:r>
            <a:r>
              <a:rPr lang="cs-CZ" dirty="0" err="1"/>
              <a:t>l</a:t>
            </a:r>
            <a:r>
              <a:rPr lang="cs-CZ" dirty="0" err="1" smtClean="0"/>
              <a:t>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bore“ (méně je nuda)</a:t>
            </a:r>
          </a:p>
          <a:p>
            <a:r>
              <a:rPr lang="cs-CZ" dirty="0" smtClean="0"/>
              <a:t>Důraz na jedinečnost, místní zvláštnosti a tradice</a:t>
            </a:r>
          </a:p>
          <a:p>
            <a:r>
              <a:rPr lang="cs-CZ" dirty="0" smtClean="0"/>
              <a:t>Návrat k dekoru, ornamentu a barvě</a:t>
            </a:r>
          </a:p>
          <a:p>
            <a:r>
              <a:rPr lang="cs-CZ" dirty="0" smtClean="0"/>
              <a:t>Stavby líbivé, ale problém s využitím</a:t>
            </a:r>
          </a:p>
          <a:p>
            <a:endParaRPr lang="cs-CZ" dirty="0" smtClean="0"/>
          </a:p>
          <a:p>
            <a:r>
              <a:rPr lang="cs-CZ" b="1" dirty="0" smtClean="0"/>
              <a:t>Charles </a:t>
            </a:r>
            <a:r>
              <a:rPr lang="cs-CZ" b="1" dirty="0" err="1" smtClean="0"/>
              <a:t>Moore</a:t>
            </a:r>
            <a:endParaRPr lang="cs-CZ" b="1" dirty="0"/>
          </a:p>
          <a:p>
            <a:r>
              <a:rPr lang="cs-CZ" b="1" dirty="0" smtClean="0"/>
              <a:t>Robert </a:t>
            </a:r>
            <a:r>
              <a:rPr lang="cs-CZ" b="1" dirty="0" err="1" smtClean="0"/>
              <a:t>Venturi</a:t>
            </a:r>
            <a:endParaRPr lang="cs-CZ" b="1" dirty="0" smtClean="0"/>
          </a:p>
          <a:p>
            <a:pPr marL="114300" indent="0">
              <a:buNone/>
            </a:pPr>
            <a:r>
              <a:rPr lang="cs-CZ" i="1" dirty="0" err="1"/>
              <a:t>C</a:t>
            </a:r>
            <a:r>
              <a:rPr lang="cs-CZ" i="1" dirty="0" err="1" smtClean="0"/>
              <a:t>hestnut</a:t>
            </a:r>
            <a:r>
              <a:rPr lang="cs-CZ" i="1" dirty="0" smtClean="0"/>
              <a:t> </a:t>
            </a:r>
            <a:r>
              <a:rPr lang="cs-CZ" i="1" dirty="0" err="1" smtClean="0"/>
              <a:t>Hill</a:t>
            </a:r>
            <a:r>
              <a:rPr lang="cs-CZ" i="1" dirty="0" smtClean="0"/>
              <a:t> House, Philadelphia, </a:t>
            </a:r>
            <a:r>
              <a:rPr lang="cs-CZ" i="1" dirty="0" err="1" smtClean="0"/>
              <a:t>Pensylvanie</a:t>
            </a:r>
            <a:r>
              <a:rPr lang="cs-CZ" i="1" dirty="0" smtClean="0"/>
              <a:t>, USA, 1964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4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 smtClean="0"/>
              <a:t>Venturi</a:t>
            </a:r>
            <a:r>
              <a:rPr lang="cs-CZ" dirty="0" smtClean="0"/>
              <a:t> *1925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810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House in Chestnut Hill, Philadelphia, Pennsylvania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58372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8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155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umění od 50. let 20. století – v sochařství, malířství, postupně se rozšířil i do dalších oborů, i do architektury, designu, filmu, literatury</a:t>
            </a:r>
          </a:p>
          <a:p>
            <a:r>
              <a:rPr lang="cs-CZ" dirty="0" smtClean="0"/>
              <a:t>Jednoduchost forem, střídmost</a:t>
            </a:r>
          </a:p>
          <a:p>
            <a:r>
              <a:rPr lang="cs-CZ" dirty="0" smtClean="0"/>
              <a:t>Obliba kubických tvarů, čisté linie</a:t>
            </a:r>
          </a:p>
          <a:p>
            <a:r>
              <a:rPr lang="cs-CZ" dirty="0" smtClean="0"/>
              <a:t>Stavba působí klidným a vyváženým dojmem</a:t>
            </a:r>
          </a:p>
          <a:p>
            <a:r>
              <a:rPr lang="cs-CZ" dirty="0" smtClean="0"/>
              <a:t>Materiál: sklo, dřevo, kov</a:t>
            </a:r>
          </a:p>
          <a:p>
            <a:endParaRPr lang="cs-CZ" dirty="0"/>
          </a:p>
          <a:p>
            <a:r>
              <a:rPr lang="cs-CZ" b="1" dirty="0" smtClean="0"/>
              <a:t>Peter </a:t>
            </a:r>
            <a:r>
              <a:rPr lang="cs-CZ" b="1" dirty="0" err="1" smtClean="0"/>
              <a:t>Zumthor</a:t>
            </a:r>
            <a:endParaRPr lang="cs-CZ" b="1" dirty="0" smtClean="0"/>
          </a:p>
          <a:p>
            <a:pPr marL="114300" indent="0">
              <a:buNone/>
            </a:pPr>
            <a:r>
              <a:rPr lang="cs-CZ" i="1" dirty="0" smtClean="0"/>
              <a:t>Muzeum umění (</a:t>
            </a:r>
            <a:r>
              <a:rPr lang="cs-CZ" i="1" dirty="0" err="1" smtClean="0"/>
              <a:t>Kunsthaus</a:t>
            </a:r>
            <a:r>
              <a:rPr lang="cs-CZ" i="1" dirty="0" smtClean="0"/>
              <a:t>), </a:t>
            </a:r>
            <a:r>
              <a:rPr lang="cs-CZ" i="1" dirty="0" err="1" smtClean="0"/>
              <a:t>Bregenz</a:t>
            </a:r>
            <a:r>
              <a:rPr lang="cs-CZ" i="1" dirty="0" smtClean="0"/>
              <a:t>, 1997</a:t>
            </a:r>
          </a:p>
          <a:p>
            <a:pPr marL="114300" indent="0">
              <a:buNone/>
            </a:pPr>
            <a:r>
              <a:rPr lang="cs-CZ" i="1" dirty="0" smtClean="0"/>
              <a:t>Termální lázně, </a:t>
            </a:r>
            <a:r>
              <a:rPr lang="cs-CZ" i="1" dirty="0" err="1" smtClean="0"/>
              <a:t>Vals</a:t>
            </a:r>
            <a:r>
              <a:rPr lang="cs-CZ" i="1" dirty="0" smtClean="0"/>
              <a:t>, Švýcarsko, 1996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227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Peter </a:t>
            </a:r>
            <a:r>
              <a:rPr lang="cs-CZ" dirty="0" err="1" smtClean="0"/>
              <a:t>Zumthor</a:t>
            </a:r>
            <a:r>
              <a:rPr lang="cs-CZ" dirty="0" smtClean="0"/>
              <a:t> *1943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b="1321"/>
          <a:stretch>
            <a:fillRect/>
          </a:stretch>
        </p:blipFill>
        <p:spPr>
          <a:xfrm>
            <a:off x="24904" y="28972"/>
            <a:ext cx="8458200" cy="54864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Termální lázně, </a:t>
            </a:r>
            <a:r>
              <a:rPr lang="cs-CZ" dirty="0" err="1" smtClean="0"/>
              <a:t>Vals</a:t>
            </a:r>
            <a:r>
              <a:rPr lang="cs-CZ" dirty="0" smtClean="0"/>
              <a:t>, Švýcarsko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66124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07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Dekonstrukce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Od 80. let 20. století</a:t>
            </a:r>
          </a:p>
          <a:p>
            <a:r>
              <a:rPr lang="cs-CZ" sz="2000" dirty="0" smtClean="0"/>
              <a:t>Motto: „</a:t>
            </a:r>
            <a:r>
              <a:rPr lang="cs-CZ" sz="2000" dirty="0" err="1" smtClean="0"/>
              <a:t>form</a:t>
            </a:r>
            <a:r>
              <a:rPr lang="cs-CZ" sz="2000" dirty="0" smtClean="0"/>
              <a:t> </a:t>
            </a:r>
            <a:r>
              <a:rPr lang="cs-CZ" sz="2000" dirty="0" err="1" smtClean="0"/>
              <a:t>follows</a:t>
            </a:r>
            <a:r>
              <a:rPr lang="cs-CZ" sz="2000" dirty="0" smtClean="0"/>
              <a:t> fantasy“ (forma vzniká z fantazie)</a:t>
            </a:r>
          </a:p>
          <a:p>
            <a:r>
              <a:rPr lang="cs-CZ" sz="2000" dirty="0" smtClean="0"/>
              <a:t>Vliv ruské avantgardy poč. 20. století</a:t>
            </a:r>
            <a:r>
              <a:rPr lang="cs-CZ" sz="2000" dirty="0"/>
              <a:t>:</a:t>
            </a:r>
            <a:r>
              <a:rPr lang="cs-CZ" sz="2000" dirty="0" smtClean="0"/>
              <a:t> konstruktivismus</a:t>
            </a:r>
          </a:p>
          <a:p>
            <a:r>
              <a:rPr lang="cs-CZ" sz="2000" dirty="0" smtClean="0"/>
              <a:t>Celek působí  jako stavebnice, jako hra se stavebními prvky, působí nestabilně, jako nahodile sestaven z jednotlivých dílů</a:t>
            </a:r>
          </a:p>
          <a:p>
            <a:r>
              <a:rPr lang="cs-CZ" sz="2000" dirty="0" smtClean="0"/>
              <a:t>Stavební deformace, naklánění ploch, posuv ploch, rotace</a:t>
            </a:r>
          </a:p>
          <a:p>
            <a:r>
              <a:rPr lang="cs-CZ" sz="2000" dirty="0" smtClean="0"/>
              <a:t>Expresivní charakter staveb</a:t>
            </a:r>
            <a:endParaRPr lang="cs-CZ" dirty="0"/>
          </a:p>
          <a:p>
            <a:r>
              <a:rPr lang="cs-CZ" sz="2000" b="1" dirty="0" smtClean="0"/>
              <a:t>Frank </a:t>
            </a:r>
            <a:r>
              <a:rPr lang="cs-CZ" sz="2000" b="1" dirty="0" err="1" smtClean="0"/>
              <a:t>Owen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Gehry</a:t>
            </a:r>
            <a:endParaRPr lang="cs-CZ" sz="2000" b="1" dirty="0" smtClean="0"/>
          </a:p>
          <a:p>
            <a:pPr marL="114300" indent="0">
              <a:buNone/>
            </a:pPr>
            <a:r>
              <a:rPr lang="cs-CZ" sz="2000" i="1" dirty="0" err="1" smtClean="0"/>
              <a:t>Vitra</a:t>
            </a:r>
            <a:r>
              <a:rPr lang="cs-CZ" sz="2000" i="1" dirty="0" smtClean="0"/>
              <a:t> Design Museum, </a:t>
            </a:r>
            <a:r>
              <a:rPr lang="cs-CZ" sz="2000" i="1" dirty="0" err="1" smtClean="0"/>
              <a:t>Weil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Rhein</a:t>
            </a:r>
            <a:r>
              <a:rPr lang="cs-CZ" sz="2000" i="1" dirty="0" smtClean="0"/>
              <a:t>, 1994</a:t>
            </a:r>
          </a:p>
          <a:p>
            <a:pPr marL="114300" indent="0">
              <a:buNone/>
            </a:pPr>
            <a:r>
              <a:rPr lang="cs-CZ" sz="2000" i="1" dirty="0" err="1" smtClean="0"/>
              <a:t>Guggenheimovo</a:t>
            </a:r>
            <a:r>
              <a:rPr lang="cs-CZ" sz="2000" i="1" dirty="0" smtClean="0"/>
              <a:t> muzeum, Bilbao, Španělsko, 1997</a:t>
            </a:r>
          </a:p>
          <a:p>
            <a:r>
              <a:rPr lang="cs-CZ" sz="2000" b="1" dirty="0" smtClean="0"/>
              <a:t>Frank  </a:t>
            </a:r>
            <a:r>
              <a:rPr lang="cs-CZ" sz="2000" b="1" dirty="0" err="1" smtClean="0"/>
              <a:t>Owen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Gehry</a:t>
            </a:r>
            <a:r>
              <a:rPr lang="cs-CZ" sz="2000" b="1" dirty="0" smtClean="0"/>
              <a:t>, Vlado </a:t>
            </a:r>
            <a:r>
              <a:rPr lang="cs-CZ" sz="2000" b="1" dirty="0" err="1" smtClean="0"/>
              <a:t>Milunič</a:t>
            </a:r>
            <a:r>
              <a:rPr lang="cs-CZ" sz="2000" b="1" dirty="0"/>
              <a:t> </a:t>
            </a:r>
            <a:endParaRPr lang="cs-CZ" sz="2000" b="1" dirty="0" smtClean="0"/>
          </a:p>
          <a:p>
            <a:pPr marL="114300" indent="0">
              <a:buNone/>
            </a:pPr>
            <a:r>
              <a:rPr lang="cs-CZ" sz="2000" i="1" dirty="0" smtClean="0"/>
              <a:t>Tančící dům, Praha, ČR, 1996</a:t>
            </a:r>
          </a:p>
          <a:p>
            <a:r>
              <a:rPr lang="cs-CZ" sz="2000" b="1" dirty="0" err="1" smtClean="0"/>
              <a:t>Zaha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Hadid</a:t>
            </a:r>
            <a:endParaRPr lang="cs-CZ" sz="2000" b="1" dirty="0" smtClean="0"/>
          </a:p>
          <a:p>
            <a:pPr marL="114300" indent="0">
              <a:buNone/>
            </a:pPr>
            <a:r>
              <a:rPr lang="cs-CZ" sz="2000" i="1" dirty="0" smtClean="0"/>
              <a:t>Hasičská zbrojnice firmy </a:t>
            </a:r>
            <a:r>
              <a:rPr lang="cs-CZ" sz="2000" i="1" dirty="0" err="1" smtClean="0"/>
              <a:t>Vitra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Weil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Rhein</a:t>
            </a:r>
            <a:r>
              <a:rPr lang="cs-CZ" sz="2000" i="1" dirty="0" smtClean="0"/>
              <a:t>, Německo, 1992-1993</a:t>
            </a:r>
          </a:p>
          <a:p>
            <a:pPr marL="11430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Frank </a:t>
            </a:r>
            <a:r>
              <a:rPr lang="cs-CZ" dirty="0" err="1"/>
              <a:t>Owen</a:t>
            </a:r>
            <a:r>
              <a:rPr lang="cs-CZ" dirty="0"/>
              <a:t> </a:t>
            </a:r>
            <a:r>
              <a:rPr lang="cs-CZ" dirty="0" err="1" smtClean="0"/>
              <a:t>Gehry</a:t>
            </a:r>
            <a:r>
              <a:rPr lang="cs-CZ" dirty="0" smtClean="0"/>
              <a:t> *1929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b="1593"/>
          <a:stretch>
            <a:fillRect/>
          </a:stretch>
        </p:blipFill>
        <p:spPr>
          <a:xfrm>
            <a:off x="0" y="24532"/>
            <a:ext cx="8458200" cy="54864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Design Museum firmy </a:t>
            </a:r>
            <a:r>
              <a:rPr lang="cs-CZ" dirty="0" err="1" smtClean="0"/>
              <a:t>Vitra</a:t>
            </a:r>
            <a:r>
              <a:rPr lang="cs-CZ" dirty="0" smtClean="0"/>
              <a:t>, </a:t>
            </a:r>
            <a:r>
              <a:rPr lang="cs-CZ" dirty="0" err="1" smtClean="0"/>
              <a:t>Weil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Rhein</a:t>
            </a:r>
            <a:r>
              <a:rPr lang="cs-CZ" dirty="0" smtClean="0"/>
              <a:t>, </a:t>
            </a:r>
            <a:r>
              <a:rPr lang="cs-CZ" dirty="0"/>
              <a:t>N</a:t>
            </a:r>
            <a:r>
              <a:rPr lang="cs-CZ" dirty="0" smtClean="0"/>
              <a:t>ěmecko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66124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426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Současná architektura</a:t>
            </a:r>
            <a:endParaRPr lang="cs-CZ" sz="5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Styly, stavby, osobnosti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5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 </a:t>
            </a:r>
            <a:r>
              <a:rPr lang="cs-CZ" dirty="0" err="1" smtClean="0"/>
              <a:t>Owen</a:t>
            </a:r>
            <a:r>
              <a:rPr lang="cs-CZ" dirty="0" smtClean="0"/>
              <a:t> </a:t>
            </a:r>
            <a:r>
              <a:rPr lang="cs-CZ" dirty="0" err="1"/>
              <a:t>Gehry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0" y="0"/>
            <a:ext cx="8458200" cy="54864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Guggenheimovo</a:t>
            </a:r>
            <a:r>
              <a:rPr lang="cs-CZ" dirty="0" smtClean="0"/>
              <a:t> muzeum, Bilbao, Španělsko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55892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78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Frank </a:t>
            </a:r>
            <a:r>
              <a:rPr lang="cs-CZ" dirty="0" err="1"/>
              <a:t>Owen</a:t>
            </a:r>
            <a:r>
              <a:rPr lang="cs-CZ" dirty="0"/>
              <a:t> </a:t>
            </a:r>
            <a:r>
              <a:rPr lang="cs-CZ" dirty="0" err="1"/>
              <a:t>Gehry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10716" y="0"/>
            <a:ext cx="8458200" cy="54864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Vinné sklepy, </a:t>
            </a:r>
            <a:r>
              <a:rPr lang="cs-CZ" dirty="0" err="1" smtClean="0"/>
              <a:t>Marques</a:t>
            </a:r>
            <a:r>
              <a:rPr lang="cs-CZ" dirty="0" smtClean="0"/>
              <a:t> de </a:t>
            </a:r>
            <a:r>
              <a:rPr lang="cs-CZ" dirty="0" err="1" smtClean="0"/>
              <a:t>Riscal</a:t>
            </a:r>
            <a:r>
              <a:rPr lang="cs-CZ" dirty="0" smtClean="0"/>
              <a:t>, Španělsko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280" y="55892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12</a:t>
            </a:r>
            <a:endParaRPr lang="cs-CZ" sz="1200" dirty="0"/>
          </a:p>
        </p:txBody>
      </p:sp>
      <p:sp>
        <p:nvSpPr>
          <p:cNvPr id="3" name="Obdélník 2"/>
          <p:cNvSpPr/>
          <p:nvPr/>
        </p:nvSpPr>
        <p:spPr>
          <a:xfrm>
            <a:off x="4355976" y="6488668"/>
            <a:ext cx="408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http://cs.wikipedia.org/wiki/Frank_Gehry</a:t>
            </a:r>
            <a:endParaRPr lang="cs-CZ" dirty="0"/>
          </a:p>
        </p:txBody>
      </p:sp>
      <p:sp>
        <p:nvSpPr>
          <p:cNvPr id="7" name="Tlačítko akce: Informace 6">
            <a:hlinkClick r:id="" action="ppaction://noaction" highlightClick="1"/>
          </p:cNvPr>
          <p:cNvSpPr/>
          <p:nvPr/>
        </p:nvSpPr>
        <p:spPr>
          <a:xfrm>
            <a:off x="8436196" y="5445224"/>
            <a:ext cx="713832" cy="74505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Frank O. </a:t>
            </a:r>
            <a:r>
              <a:rPr lang="cs-CZ" dirty="0" err="1"/>
              <a:t>Gehry</a:t>
            </a:r>
            <a:r>
              <a:rPr lang="cs-CZ" dirty="0"/>
              <a:t>, </a:t>
            </a:r>
            <a:r>
              <a:rPr lang="cs-CZ" dirty="0" smtClean="0"/>
              <a:t> Vlado </a:t>
            </a:r>
            <a:r>
              <a:rPr lang="cs-CZ" dirty="0" err="1"/>
              <a:t>Milunič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Tančící dům, Praha, ČR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104456" cy="54726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32240" y="519560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13</a:t>
            </a:r>
            <a:endParaRPr lang="cs-CZ" sz="1200" dirty="0"/>
          </a:p>
        </p:txBody>
      </p:sp>
      <p:sp>
        <p:nvSpPr>
          <p:cNvPr id="7" name="Obdélníkový popisek 6"/>
          <p:cNvSpPr/>
          <p:nvPr/>
        </p:nvSpPr>
        <p:spPr>
          <a:xfrm>
            <a:off x="6538812" y="3212976"/>
            <a:ext cx="2448272" cy="1224136"/>
          </a:xfrm>
          <a:prstGeom prst="wedgeRectCallout">
            <a:avLst>
              <a:gd name="adj1" fmla="val 43749"/>
              <a:gd name="adj2" fmla="val 1587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Víte, jak se jmenovala slavná taneční dvojice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520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Zaha</a:t>
            </a:r>
            <a:r>
              <a:rPr lang="cs-CZ" dirty="0"/>
              <a:t> </a:t>
            </a:r>
            <a:r>
              <a:rPr lang="cs-CZ" dirty="0" err="1" smtClean="0"/>
              <a:t>Hadid</a:t>
            </a:r>
            <a:r>
              <a:rPr lang="cs-CZ" dirty="0" smtClean="0"/>
              <a:t> *1950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r="9531"/>
          <a:stretch>
            <a:fillRect/>
          </a:stretch>
        </p:blipFill>
        <p:spPr>
          <a:xfrm>
            <a:off x="0" y="0"/>
            <a:ext cx="8458200" cy="54864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hasičská stanice firmy </a:t>
            </a:r>
            <a:r>
              <a:rPr lang="cs-CZ" dirty="0" err="1" smtClean="0"/>
              <a:t>Vitra</a:t>
            </a:r>
            <a:r>
              <a:rPr lang="cs-CZ" dirty="0" smtClean="0"/>
              <a:t>, </a:t>
            </a:r>
            <a:r>
              <a:rPr lang="cs-CZ" dirty="0" err="1" smtClean="0"/>
              <a:t>Weil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Rhein</a:t>
            </a:r>
            <a:r>
              <a:rPr lang="cs-CZ" dirty="0" smtClean="0"/>
              <a:t>, Německo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55892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829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Zajímavé stavby současnosti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412776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Současné tendence v architektuře:</a:t>
            </a:r>
          </a:p>
          <a:p>
            <a:r>
              <a:rPr lang="cs-CZ" dirty="0" smtClean="0"/>
              <a:t>Není stylově vyhraněná, pluralismus </a:t>
            </a:r>
          </a:p>
          <a:p>
            <a:r>
              <a:rPr lang="cs-CZ" dirty="0" smtClean="0"/>
              <a:t>Organické tvary, bublinový styl /</a:t>
            </a:r>
            <a:r>
              <a:rPr lang="cs-CZ" dirty="0" err="1" smtClean="0"/>
              <a:t>blob</a:t>
            </a:r>
            <a:r>
              <a:rPr lang="cs-CZ" dirty="0" smtClean="0"/>
              <a:t>/</a:t>
            </a:r>
          </a:p>
          <a:p>
            <a:r>
              <a:rPr lang="cs-CZ" dirty="0" err="1" smtClean="0"/>
              <a:t>Eko</a:t>
            </a:r>
            <a:r>
              <a:rPr lang="cs-CZ" dirty="0" smtClean="0"/>
              <a:t> </a:t>
            </a:r>
            <a:r>
              <a:rPr lang="cs-CZ" dirty="0" err="1" smtClean="0"/>
              <a:t>High-tech</a:t>
            </a:r>
            <a:r>
              <a:rPr lang="cs-CZ" dirty="0" smtClean="0"/>
              <a:t>, využití alternativních zdrojů energie</a:t>
            </a:r>
          </a:p>
          <a:p>
            <a:r>
              <a:rPr lang="cs-CZ" dirty="0" err="1" smtClean="0"/>
              <a:t>Destruktivismus</a:t>
            </a:r>
            <a:endParaRPr lang="cs-CZ" dirty="0" smtClean="0"/>
          </a:p>
          <a:p>
            <a:r>
              <a:rPr lang="cs-CZ" dirty="0" smtClean="0"/>
              <a:t>Využití počítačových systémů</a:t>
            </a:r>
          </a:p>
          <a:p>
            <a:pPr marL="114300" indent="0" algn="ctr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Představitelé:</a:t>
            </a:r>
          </a:p>
          <a:p>
            <a:pPr marL="114300" indent="0" algn="ctr">
              <a:buNone/>
            </a:pPr>
            <a:r>
              <a:rPr lang="cs-CZ" sz="1600" dirty="0" smtClean="0"/>
              <a:t>Frank </a:t>
            </a:r>
            <a:r>
              <a:rPr lang="cs-CZ" sz="1600" dirty="0" err="1" smtClean="0"/>
              <a:t>Gehry</a:t>
            </a:r>
            <a:endParaRPr lang="cs-CZ" sz="1600" dirty="0" smtClean="0"/>
          </a:p>
          <a:p>
            <a:pPr marL="114300" indent="0" algn="ctr">
              <a:buNone/>
            </a:pPr>
            <a:r>
              <a:rPr lang="cs-CZ" sz="1600" dirty="0" smtClean="0"/>
              <a:t>Jean </a:t>
            </a:r>
            <a:r>
              <a:rPr lang="cs-CZ" sz="1600" dirty="0" err="1" smtClean="0"/>
              <a:t>Nouvel</a:t>
            </a:r>
            <a:endParaRPr lang="cs-CZ" sz="1600" dirty="0" smtClean="0"/>
          </a:p>
          <a:p>
            <a:pPr marL="114300" indent="0" algn="ctr">
              <a:buNone/>
            </a:pPr>
            <a:r>
              <a:rPr lang="cs-CZ" sz="1600" dirty="0" smtClean="0"/>
              <a:t>Jan Kaplický</a:t>
            </a:r>
          </a:p>
          <a:p>
            <a:pPr marL="114300" indent="0" algn="ctr">
              <a:buNone/>
            </a:pPr>
            <a:r>
              <a:rPr lang="cs-CZ" sz="1600" dirty="0" err="1" smtClean="0"/>
              <a:t>Zaha</a:t>
            </a:r>
            <a:r>
              <a:rPr lang="cs-CZ" sz="1600" dirty="0" smtClean="0"/>
              <a:t> </a:t>
            </a:r>
            <a:r>
              <a:rPr lang="cs-CZ" sz="1600" dirty="0" err="1" smtClean="0"/>
              <a:t>Hadid</a:t>
            </a:r>
            <a:endParaRPr lang="cs-CZ" sz="1600" dirty="0" smtClean="0"/>
          </a:p>
          <a:p>
            <a:pPr marL="114300" indent="0" algn="ctr">
              <a:buNone/>
            </a:pPr>
            <a:r>
              <a:rPr lang="cs-CZ" sz="1600" dirty="0" smtClean="0"/>
              <a:t>Norman </a:t>
            </a:r>
            <a:r>
              <a:rPr lang="cs-CZ" sz="1600" dirty="0" err="1" smtClean="0"/>
              <a:t>Foster</a:t>
            </a:r>
            <a:endParaRPr lang="cs-CZ" sz="1600" dirty="0" smtClean="0"/>
          </a:p>
          <a:p>
            <a:pPr marL="114300" indent="0" algn="ctr">
              <a:buNone/>
            </a:pPr>
            <a:r>
              <a:rPr lang="cs-CZ" sz="1600" dirty="0" smtClean="0"/>
              <a:t>Richard </a:t>
            </a:r>
            <a:r>
              <a:rPr lang="cs-CZ" sz="1600" dirty="0" err="1" smtClean="0"/>
              <a:t>Rogers</a:t>
            </a:r>
            <a:endParaRPr lang="cs-CZ" sz="1600" dirty="0" smtClean="0"/>
          </a:p>
          <a:p>
            <a:pPr marL="114300" indent="0" algn="ctr">
              <a:buNone/>
            </a:pPr>
            <a:r>
              <a:rPr lang="cs-CZ" sz="1600" dirty="0" err="1" smtClean="0"/>
              <a:t>Renzo</a:t>
            </a:r>
            <a:r>
              <a:rPr lang="cs-CZ" sz="1600" dirty="0" smtClean="0"/>
              <a:t> Piano</a:t>
            </a:r>
          </a:p>
          <a:p>
            <a:pPr marL="114300" indent="0" algn="ctr">
              <a:buNone/>
            </a:pPr>
            <a:r>
              <a:rPr lang="cs-CZ" sz="1600" dirty="0" err="1" smtClean="0"/>
              <a:t>Tschumi</a:t>
            </a:r>
            <a:endParaRPr lang="cs-CZ" sz="1600" dirty="0" smtClean="0"/>
          </a:p>
          <a:p>
            <a:pPr marL="114300" indent="0" algn="ctr">
              <a:buNone/>
            </a:pPr>
            <a:r>
              <a:rPr lang="cs-CZ" sz="1600" dirty="0" smtClean="0"/>
              <a:t>Daniel </a:t>
            </a:r>
            <a:r>
              <a:rPr lang="cs-CZ" sz="1600" dirty="0" err="1" smtClean="0"/>
              <a:t>Liebeskind</a:t>
            </a:r>
            <a:endParaRPr lang="cs-CZ" sz="16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0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" y="822849"/>
            <a:ext cx="2761084" cy="46604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14" y="810516"/>
            <a:ext cx="3520786" cy="469438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-2" y="5517232"/>
            <a:ext cx="127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15, 16, 17</a:t>
            </a:r>
            <a:endParaRPr lang="cs-CZ" sz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</a:t>
            </a:r>
            <a:r>
              <a:rPr lang="cs-CZ" dirty="0" err="1" smtClean="0"/>
              <a:t>Nouvel</a:t>
            </a:r>
            <a:r>
              <a:rPr lang="cs-CZ" dirty="0" smtClean="0"/>
              <a:t> *1945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Obr. 15, Obchodní centrum Anděl, Praha</a:t>
            </a:r>
          </a:p>
          <a:p>
            <a:r>
              <a:rPr lang="cs-CZ" dirty="0" smtClean="0"/>
              <a:t>Obr. 16, 17, Torre </a:t>
            </a:r>
            <a:r>
              <a:rPr lang="cs-CZ" dirty="0" err="1" smtClean="0"/>
              <a:t>Agbar</a:t>
            </a:r>
            <a:r>
              <a:rPr lang="cs-CZ" dirty="0" smtClean="0"/>
              <a:t>, Barcelona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09" y="822851"/>
            <a:ext cx="3153059" cy="469438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355976" y="188640"/>
            <a:ext cx="407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http://cs.wikipedia.org/wiki/Jean_Nouvel</a:t>
            </a:r>
            <a:endParaRPr lang="cs-CZ" dirty="0"/>
          </a:p>
        </p:txBody>
      </p:sp>
      <p:sp>
        <p:nvSpPr>
          <p:cNvPr id="11" name="Tlačítko akce: Informace 10">
            <a:hlinkClick r:id="" action="ppaction://noaction" highlightClick="1"/>
          </p:cNvPr>
          <p:cNvSpPr/>
          <p:nvPr/>
        </p:nvSpPr>
        <p:spPr>
          <a:xfrm>
            <a:off x="8430168" y="0"/>
            <a:ext cx="713832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4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6"/>
            <a:ext cx="5036894" cy="29969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163"/>
            <a:ext cx="5071919" cy="33157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06" y="0"/>
            <a:ext cx="3995936" cy="29969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48064" y="31625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18, 19</a:t>
            </a:r>
          </a:p>
          <a:p>
            <a:r>
              <a:rPr lang="cs-CZ" sz="1200" dirty="0" smtClean="0"/>
              <a:t>Obr. 20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5149428" y="6328432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http://cs.wikipedia.org/wiki/Santiago_Calatrava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63410" y="3933056"/>
            <a:ext cx="3995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+mj-lt"/>
              </a:rPr>
              <a:t>Santiago </a:t>
            </a:r>
            <a:r>
              <a:rPr lang="cs-CZ" sz="2400" dirty="0" err="1" smtClean="0">
                <a:solidFill>
                  <a:schemeClr val="tx2"/>
                </a:solidFill>
                <a:latin typeface="+mj-lt"/>
              </a:rPr>
              <a:t>Calatrava</a:t>
            </a:r>
            <a:r>
              <a:rPr lang="cs-CZ" sz="2400" dirty="0" smtClean="0">
                <a:solidFill>
                  <a:schemeClr val="tx2"/>
                </a:solidFill>
                <a:latin typeface="+mj-lt"/>
              </a:rPr>
              <a:t> *1951</a:t>
            </a:r>
          </a:p>
          <a:p>
            <a:r>
              <a:rPr lang="cs-CZ" sz="1600" dirty="0" smtClean="0"/>
              <a:t>Obr. 18</a:t>
            </a:r>
          </a:p>
          <a:p>
            <a:r>
              <a:rPr lang="cs-CZ" sz="1600" dirty="0" smtClean="0"/>
              <a:t>Auditorium, </a:t>
            </a:r>
            <a:r>
              <a:rPr lang="cs-CZ" sz="1600" dirty="0" err="1"/>
              <a:t>T</a:t>
            </a:r>
            <a:r>
              <a:rPr lang="cs-CZ" sz="1600" dirty="0" err="1" smtClean="0"/>
              <a:t>enerife</a:t>
            </a:r>
            <a:r>
              <a:rPr lang="cs-CZ" sz="1600" dirty="0" smtClean="0"/>
              <a:t>, Španělsko</a:t>
            </a:r>
          </a:p>
          <a:p>
            <a:r>
              <a:rPr lang="cs-CZ" sz="1600" dirty="0" smtClean="0"/>
              <a:t>Obr. 19</a:t>
            </a:r>
          </a:p>
          <a:p>
            <a:r>
              <a:rPr lang="cs-CZ" sz="1600" dirty="0" smtClean="0"/>
              <a:t>Umělecké centrum, </a:t>
            </a:r>
            <a:r>
              <a:rPr lang="cs-CZ" sz="1600" dirty="0" err="1" smtClean="0"/>
              <a:t>Milwaukee</a:t>
            </a:r>
            <a:r>
              <a:rPr lang="cs-CZ" sz="1600" dirty="0" smtClean="0"/>
              <a:t>, USA</a:t>
            </a:r>
          </a:p>
          <a:p>
            <a:r>
              <a:rPr lang="cs-CZ" sz="1600" dirty="0" smtClean="0"/>
              <a:t>Obr. 20</a:t>
            </a:r>
          </a:p>
          <a:p>
            <a:r>
              <a:rPr lang="cs-CZ" sz="1600" dirty="0" smtClean="0"/>
              <a:t>Město umění a vědy, Valencie, Španělsko</a:t>
            </a:r>
          </a:p>
          <a:p>
            <a:endParaRPr lang="cs-CZ" sz="1600" dirty="0"/>
          </a:p>
        </p:txBody>
      </p:sp>
      <p:sp>
        <p:nvSpPr>
          <p:cNvPr id="9" name="Tlačítko akce: Informace 8">
            <a:hlinkClick r:id="" action="ppaction://noaction" highlightClick="1"/>
          </p:cNvPr>
          <p:cNvSpPr/>
          <p:nvPr/>
        </p:nvSpPr>
        <p:spPr>
          <a:xfrm>
            <a:off x="8479858" y="5522664"/>
            <a:ext cx="664142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47"/>
            <a:ext cx="3682026" cy="50612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88"/>
            <a:ext cx="3384376" cy="50765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36296" y="511219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21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504032" y="5073280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85816" y="5350279"/>
            <a:ext cx="345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tx2"/>
                </a:solidFill>
                <a:latin typeface="+mj-lt"/>
              </a:rPr>
              <a:t>Renzo</a:t>
            </a:r>
            <a:r>
              <a:rPr lang="cs-CZ" sz="2400" dirty="0" smtClean="0">
                <a:solidFill>
                  <a:schemeClr val="tx2"/>
                </a:solidFill>
                <a:latin typeface="+mj-lt"/>
              </a:rPr>
              <a:t> Piano *1945</a:t>
            </a:r>
          </a:p>
          <a:p>
            <a:r>
              <a:rPr lang="cs-CZ" dirty="0" smtClean="0"/>
              <a:t>London </a:t>
            </a:r>
            <a:r>
              <a:rPr lang="cs-CZ" dirty="0" err="1" smtClean="0"/>
              <a:t>Bridge</a:t>
            </a:r>
            <a:r>
              <a:rPr lang="cs-CZ" dirty="0" smtClean="0"/>
              <a:t> Tower, Londýn</a:t>
            </a:r>
          </a:p>
          <a:p>
            <a:r>
              <a:rPr lang="cs-CZ" dirty="0" smtClean="0"/>
              <a:t>Současný název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Shard</a:t>
            </a:r>
            <a:r>
              <a:rPr lang="cs-CZ" dirty="0" smtClean="0"/>
              <a:t> /Střep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4032" y="5441158"/>
            <a:ext cx="3100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+mj-lt"/>
              </a:rPr>
              <a:t>Norman </a:t>
            </a:r>
            <a:r>
              <a:rPr lang="cs-CZ" sz="2400" dirty="0" err="1" smtClean="0">
                <a:solidFill>
                  <a:schemeClr val="tx2"/>
                </a:solidFill>
                <a:latin typeface="+mj-lt"/>
              </a:rPr>
              <a:t>Foster</a:t>
            </a:r>
            <a:r>
              <a:rPr lang="cs-CZ" sz="2400" dirty="0" smtClean="0">
                <a:solidFill>
                  <a:schemeClr val="tx2"/>
                </a:solidFill>
                <a:latin typeface="+mj-lt"/>
              </a:rPr>
              <a:t> *1935</a:t>
            </a:r>
          </a:p>
          <a:p>
            <a:r>
              <a:rPr lang="cs-CZ" dirty="0" smtClean="0"/>
              <a:t>30 St Mary AXE, </a:t>
            </a:r>
            <a:r>
              <a:rPr lang="cs-CZ" dirty="0" smtClean="0"/>
              <a:t>London</a:t>
            </a:r>
          </a:p>
          <a:p>
            <a:r>
              <a:rPr lang="cs-CZ" dirty="0" smtClean="0"/>
              <a:t>Dnes známý jako  „Okurka“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01640" y="6191060"/>
            <a:ext cx="317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sz="1200" dirty="0">
                <a:hlinkClick r:id="rId4"/>
              </a:rPr>
              <a:t>cs.wikipedia.org/wiki/Norman_Foster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5691105" y="6560392"/>
            <a:ext cx="2783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5"/>
              </a:rPr>
              <a:t>http://cs.wikipedia.org/wiki/Renzo_Piano</a:t>
            </a:r>
            <a:endParaRPr lang="cs-CZ" sz="1200" dirty="0"/>
          </a:p>
        </p:txBody>
      </p:sp>
      <p:sp>
        <p:nvSpPr>
          <p:cNvPr id="10" name="Tlačítko akce: Informace 9">
            <a:hlinkClick r:id="" action="ppaction://noaction" highlightClick="1"/>
          </p:cNvPr>
          <p:cNvSpPr/>
          <p:nvPr/>
        </p:nvSpPr>
        <p:spPr>
          <a:xfrm>
            <a:off x="8460432" y="5517232"/>
            <a:ext cx="706736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4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87" y="165471"/>
            <a:ext cx="4735413" cy="35515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43"/>
            <a:ext cx="5538495" cy="35515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728" y="3717031"/>
            <a:ext cx="105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22, 23</a:t>
            </a:r>
            <a:endParaRPr 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3596606" y="5656602"/>
            <a:ext cx="4855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http://cs.wikipedia.org/wiki/Jan_Kaplick%C3%BD</a:t>
            </a:r>
            <a:endParaRPr lang="cs-CZ" dirty="0"/>
          </a:p>
        </p:txBody>
      </p:sp>
      <p:sp>
        <p:nvSpPr>
          <p:cNvPr id="6" name="Tlačítko akce: Informace 5">
            <a:hlinkClick r:id="" action="ppaction://noaction" highlightClick="1"/>
          </p:cNvPr>
          <p:cNvSpPr/>
          <p:nvPr/>
        </p:nvSpPr>
        <p:spPr>
          <a:xfrm>
            <a:off x="8460432" y="5517232"/>
            <a:ext cx="681336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22108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2"/>
                </a:solidFill>
                <a:latin typeface="+mj-lt"/>
              </a:rPr>
              <a:t>Jan Kaplický 1937-2009</a:t>
            </a:r>
          </a:p>
          <a:p>
            <a:r>
              <a:rPr lang="cs-CZ" dirty="0" smtClean="0"/>
              <a:t>„ </a:t>
            </a:r>
            <a:r>
              <a:rPr lang="cs-CZ" dirty="0" err="1" smtClean="0"/>
              <a:t>Blob</a:t>
            </a:r>
            <a:r>
              <a:rPr lang="cs-CZ" dirty="0" smtClean="0"/>
              <a:t>“ Obchodní centrum </a:t>
            </a:r>
            <a:r>
              <a:rPr lang="cs-CZ" dirty="0" err="1" smtClean="0"/>
              <a:t>Selfridges</a:t>
            </a:r>
            <a:r>
              <a:rPr lang="cs-CZ" dirty="0" smtClean="0"/>
              <a:t>, Birmingham, Velká Británie</a:t>
            </a:r>
          </a:p>
          <a:p>
            <a:r>
              <a:rPr lang="cs-CZ" dirty="0" err="1" smtClean="0"/>
              <a:t>Lord‘s</a:t>
            </a:r>
            <a:r>
              <a:rPr lang="cs-CZ" dirty="0" smtClean="0"/>
              <a:t> Media Centre, Londýn, Velká Británie, 1999</a:t>
            </a:r>
            <a:endParaRPr lang="cs-CZ" dirty="0"/>
          </a:p>
        </p:txBody>
      </p:sp>
      <p:sp>
        <p:nvSpPr>
          <p:cNvPr id="8" name="Obdélníkový popisek 7"/>
          <p:cNvSpPr/>
          <p:nvPr/>
        </p:nvSpPr>
        <p:spPr>
          <a:xfrm>
            <a:off x="6572944" y="4221088"/>
            <a:ext cx="2448272" cy="904167"/>
          </a:xfrm>
          <a:prstGeom prst="wedgeRectCallout">
            <a:avLst>
              <a:gd name="adj1" fmla="val 54124"/>
              <a:gd name="adj2" fmla="val 723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Jaké další dílo, návrh znáte?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305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70" y="17016"/>
            <a:ext cx="5967986" cy="33569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70" y="2865303"/>
            <a:ext cx="5992418" cy="399244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93622" y="479715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22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36686" y="170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24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35570" y="28897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25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150686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4"/>
              </a:rPr>
              <a:t>http://cs.wikipedia.org/wiki/Eva_Ji%C5%99i%C4%8Dn%C3%A1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0686" y="30863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2"/>
                </a:solidFill>
                <a:latin typeface="+mj-lt"/>
              </a:rPr>
              <a:t>Eva Jiřičná</a:t>
            </a:r>
          </a:p>
          <a:p>
            <a:endParaRPr lang="cs-CZ" dirty="0"/>
          </a:p>
          <a:p>
            <a:r>
              <a:rPr lang="cs-CZ" dirty="0" smtClean="0"/>
              <a:t>Kongresové centrum, </a:t>
            </a:r>
            <a:r>
              <a:rPr lang="cs-CZ" dirty="0"/>
              <a:t>Z</a:t>
            </a:r>
            <a:r>
              <a:rPr lang="cs-CZ" dirty="0" smtClean="0"/>
              <a:t>lín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0686" y="35730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Oranžerie, Pražský hrad</a:t>
            </a:r>
            <a:endParaRPr lang="cs-CZ" dirty="0"/>
          </a:p>
        </p:txBody>
      </p:sp>
      <p:sp>
        <p:nvSpPr>
          <p:cNvPr id="10" name="Tlačítko akce: Informace 9">
            <a:hlinkClick r:id="" action="ppaction://noaction" highlightClick="1"/>
          </p:cNvPr>
          <p:cNvSpPr/>
          <p:nvPr/>
        </p:nvSpPr>
        <p:spPr>
          <a:xfrm>
            <a:off x="342504" y="5641280"/>
            <a:ext cx="792088" cy="6480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 smtClean="0"/>
              <a:t>Architektura po r. 1945 </a:t>
            </a:r>
          </a:p>
          <a:p>
            <a:r>
              <a:rPr lang="cs-CZ" dirty="0" smtClean="0"/>
              <a:t>neexistuje jednotný styl</a:t>
            </a:r>
          </a:p>
          <a:p>
            <a:r>
              <a:rPr lang="cs-CZ" dirty="0" smtClean="0"/>
              <a:t>návaznost </a:t>
            </a:r>
            <a:r>
              <a:rPr lang="cs-CZ" dirty="0"/>
              <a:t>na architekturu 1. ½ 20. </a:t>
            </a:r>
            <a:r>
              <a:rPr lang="cs-CZ" dirty="0" smtClean="0"/>
              <a:t>století</a:t>
            </a:r>
          </a:p>
          <a:p>
            <a:pPr marL="114300" indent="0">
              <a:buNone/>
            </a:pPr>
            <a:r>
              <a:rPr lang="cs-CZ" dirty="0"/>
              <a:t>k</a:t>
            </a:r>
            <a:r>
              <a:rPr lang="cs-CZ" dirty="0" smtClean="0"/>
              <a:t>onstruktivismus</a:t>
            </a:r>
          </a:p>
          <a:p>
            <a:pPr marL="114300" indent="0">
              <a:buNone/>
            </a:pPr>
            <a:r>
              <a:rPr lang="cs-CZ" dirty="0" smtClean="0"/>
              <a:t>expresionismus</a:t>
            </a:r>
            <a:endParaRPr lang="cs-CZ" dirty="0"/>
          </a:p>
          <a:p>
            <a:pPr marL="114300" indent="0">
              <a:buNone/>
            </a:pPr>
            <a:r>
              <a:rPr lang="cs-CZ" dirty="0" smtClean="0"/>
              <a:t>moderna </a:t>
            </a:r>
          </a:p>
          <a:p>
            <a:pPr marL="114300" indent="0">
              <a:buNone/>
            </a:pPr>
            <a:r>
              <a:rPr lang="cs-CZ" dirty="0" smtClean="0"/>
              <a:t>funkcionalismus</a:t>
            </a:r>
          </a:p>
          <a:p>
            <a:pPr marL="114300" indent="0">
              <a:buNone/>
            </a:pPr>
            <a:r>
              <a:rPr lang="cs-CZ" dirty="0" smtClean="0"/>
              <a:t>Adolf </a:t>
            </a:r>
            <a:r>
              <a:rPr lang="cs-CZ" dirty="0" err="1"/>
              <a:t>Loos</a:t>
            </a:r>
            <a:r>
              <a:rPr lang="cs-CZ" dirty="0"/>
              <a:t>, </a:t>
            </a:r>
            <a:r>
              <a:rPr lang="cs-CZ" dirty="0" err="1"/>
              <a:t>Mies</a:t>
            </a:r>
            <a:r>
              <a:rPr lang="cs-CZ" dirty="0"/>
              <a:t> van der </a:t>
            </a:r>
            <a:r>
              <a:rPr lang="cs-CZ" dirty="0" err="1"/>
              <a:t>Rohe</a:t>
            </a:r>
            <a:r>
              <a:rPr lang="cs-CZ" dirty="0"/>
              <a:t>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 smtClean="0"/>
              <a:t>Corbusier</a:t>
            </a:r>
            <a:endParaRPr lang="cs-CZ" dirty="0" smtClean="0"/>
          </a:p>
          <a:p>
            <a:r>
              <a:rPr lang="cs-CZ" dirty="0" smtClean="0"/>
              <a:t>materiál: ocel, sklo, beton, využití nových technologií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5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I architekti mají svoji „Nobelovu cenu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cs-CZ" dirty="0" smtClean="0">
                <a:solidFill>
                  <a:schemeClr val="tx2"/>
                </a:solidFill>
                <a:latin typeface="+mj-lt"/>
              </a:rPr>
              <a:t>Vyhledejte informace</a:t>
            </a:r>
          </a:p>
          <a:p>
            <a:endParaRPr lang="cs-CZ" dirty="0"/>
          </a:p>
          <a:p>
            <a:r>
              <a:rPr lang="cs-CZ" dirty="0" smtClean="0"/>
              <a:t>Jak se nazývá </a:t>
            </a:r>
            <a:r>
              <a:rPr lang="cs-CZ" b="1" dirty="0" smtClean="0"/>
              <a:t>nejvyšší ocenění v oblasti architektury</a:t>
            </a:r>
            <a:r>
              <a:rPr lang="cs-CZ" dirty="0" smtClean="0"/>
              <a:t>? Bývá označována  jako „Nobelova cena“ za architekturu. </a:t>
            </a:r>
          </a:p>
          <a:p>
            <a:r>
              <a:rPr lang="cs-CZ" dirty="0" smtClean="0"/>
              <a:t>Od kdy se toto ocenění uděluje?</a:t>
            </a:r>
          </a:p>
          <a:p>
            <a:r>
              <a:rPr lang="cs-CZ" dirty="0" smtClean="0"/>
              <a:t>Kdo z uvedených architektů to ocenění získal?</a:t>
            </a:r>
          </a:p>
          <a:p>
            <a:r>
              <a:rPr lang="cs-CZ" dirty="0" smtClean="0"/>
              <a:t>Kdo ocenění získal v tomto roce?</a:t>
            </a:r>
          </a:p>
          <a:p>
            <a:endParaRPr lang="cs-CZ" dirty="0"/>
          </a:p>
          <a:p>
            <a:r>
              <a:rPr lang="cs-CZ" dirty="0" smtClean="0"/>
              <a:t>Jak se nazývá</a:t>
            </a:r>
            <a:r>
              <a:rPr lang="cs-CZ" b="1" dirty="0" smtClean="0"/>
              <a:t> evropské ocenění za nejlepší architektonický projekt</a:t>
            </a:r>
            <a:r>
              <a:rPr lang="cs-CZ" dirty="0" smtClean="0"/>
              <a:t>. Cenu uděluje EU ve spolupráci s nadací, která nese jméno slavného architekta.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2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/>
          <a:lstStyle/>
          <a:p>
            <a:r>
              <a:rPr lang="cs-CZ" sz="1200" dirty="0"/>
              <a:t>RAEBURN, Michael. Dějiny architektury. 1. vyd. Překlad Jan Slíva, Eva Klimentová, Milan Jára. Praha: Odeon, 1993, 317 s. ISBN </a:t>
            </a:r>
            <a:r>
              <a:rPr lang="cs-CZ" sz="1200" dirty="0" smtClean="0"/>
              <a:t>80-207-0185-0</a:t>
            </a:r>
          </a:p>
          <a:p>
            <a:endParaRPr lang="cs-CZ" sz="1200" dirty="0"/>
          </a:p>
          <a:p>
            <a:r>
              <a:rPr lang="cs-CZ" sz="1200" dirty="0"/>
              <a:t>MELVIN, </a:t>
            </a:r>
            <a:r>
              <a:rPr lang="cs-CZ" sz="1200" dirty="0" err="1"/>
              <a:t>Jeremy</a:t>
            </a:r>
            <a:r>
              <a:rPr lang="cs-CZ" sz="1200" dirty="0"/>
              <a:t>. </a:t>
            </a:r>
            <a:r>
              <a:rPr lang="cs-CZ" sz="1200" i="1" dirty="0"/>
              <a:t>--ismy: jak chápat architekturu</a:t>
            </a:r>
            <a:r>
              <a:rPr lang="cs-CZ" sz="1200" dirty="0"/>
              <a:t>. V Praze: </a:t>
            </a:r>
            <a:r>
              <a:rPr lang="cs-CZ" sz="1200" dirty="0" err="1"/>
              <a:t>Slovart</a:t>
            </a:r>
            <a:r>
              <a:rPr lang="cs-CZ" sz="1200" dirty="0"/>
              <a:t>. ISBN 80-720-9809-8</a:t>
            </a:r>
            <a:r>
              <a:rPr lang="cs-CZ" sz="1200" dirty="0" smtClean="0"/>
              <a:t>.</a:t>
            </a:r>
          </a:p>
          <a:p>
            <a:endParaRPr lang="cs-CZ" sz="1200" dirty="0" smtClean="0"/>
          </a:p>
          <a:p>
            <a:r>
              <a:rPr lang="cs-CZ" sz="1200" dirty="0"/>
              <a:t>VICKERS, Graham. </a:t>
            </a:r>
            <a:r>
              <a:rPr lang="cs-CZ" sz="1200" i="1" dirty="0"/>
              <a:t>Architektura: jak chápat architekturu</a:t>
            </a:r>
            <a:r>
              <a:rPr lang="cs-CZ" sz="1200" dirty="0"/>
              <a:t>. 1. vyd. Praha: </a:t>
            </a:r>
            <a:r>
              <a:rPr lang="cs-CZ" sz="1200" dirty="0" err="1"/>
              <a:t>Columbus</a:t>
            </a:r>
            <a:r>
              <a:rPr lang="cs-CZ" sz="1200" dirty="0"/>
              <a:t>, 1999, 192 s. ISBN 80-7249-034-6</a:t>
            </a:r>
            <a:r>
              <a:rPr lang="cs-CZ" sz="1200" dirty="0" smtClean="0"/>
              <a:t>.</a:t>
            </a:r>
          </a:p>
          <a:p>
            <a:endParaRPr lang="cs-CZ" sz="1200" dirty="0" smtClean="0"/>
          </a:p>
          <a:p>
            <a:r>
              <a:rPr lang="en-US" sz="1200" dirty="0"/>
              <a:t>BREITLING, Stefan. </a:t>
            </a:r>
            <a:r>
              <a:rPr lang="en-US" sz="1200" i="1" dirty="0" err="1"/>
              <a:t>Dějiny</a:t>
            </a:r>
            <a:r>
              <a:rPr lang="en-US" sz="1200" i="1" dirty="0"/>
              <a:t> </a:t>
            </a:r>
            <a:r>
              <a:rPr lang="en-US" sz="1200" i="1" dirty="0" err="1"/>
              <a:t>architektury</a:t>
            </a:r>
            <a:r>
              <a:rPr lang="en-US" sz="1200" i="1" dirty="0"/>
              <a:t>: od </a:t>
            </a:r>
            <a:r>
              <a:rPr lang="en-US" sz="1200" i="1" dirty="0" err="1"/>
              <a:t>antiky</a:t>
            </a:r>
            <a:r>
              <a:rPr lang="en-US" sz="1200" i="1" dirty="0"/>
              <a:t> </a:t>
            </a:r>
            <a:r>
              <a:rPr lang="en-US" sz="1200" i="1" dirty="0" err="1"/>
              <a:t>po</a:t>
            </a:r>
            <a:r>
              <a:rPr lang="en-US" sz="1200" i="1" dirty="0"/>
              <a:t> </a:t>
            </a:r>
            <a:r>
              <a:rPr lang="en-US" sz="1200" i="1" dirty="0" err="1"/>
              <a:t>současnost</a:t>
            </a:r>
            <a:r>
              <a:rPr lang="en-US" sz="1200" dirty="0"/>
              <a:t>. 1. </a:t>
            </a:r>
            <a:r>
              <a:rPr lang="en-US" sz="1200" dirty="0" err="1"/>
              <a:t>vyd</a:t>
            </a:r>
            <a:r>
              <a:rPr lang="en-US" sz="1200" dirty="0"/>
              <a:t>. Editor Jan </a:t>
            </a:r>
            <a:r>
              <a:rPr lang="en-US" sz="1200" dirty="0" err="1"/>
              <a:t>Gympel</a:t>
            </a:r>
            <a:r>
              <a:rPr lang="en-US" sz="1200" dirty="0"/>
              <a:t>. V </a:t>
            </a:r>
            <a:r>
              <a:rPr lang="en-US" sz="1200" dirty="0" err="1"/>
              <a:t>Praze</a:t>
            </a:r>
            <a:r>
              <a:rPr lang="en-US" sz="1200" dirty="0"/>
              <a:t>: </a:t>
            </a:r>
            <a:r>
              <a:rPr lang="en-US" sz="1200" dirty="0" err="1"/>
              <a:t>Slovart</a:t>
            </a:r>
            <a:r>
              <a:rPr lang="en-US" sz="1200" dirty="0"/>
              <a:t>, 2008, 119 s. ISBN 978-80-7391-081-5</a:t>
            </a:r>
            <a:r>
              <a:rPr lang="en-US" sz="1200" dirty="0" smtClean="0"/>
              <a:t>.</a:t>
            </a:r>
            <a:endParaRPr lang="cs-CZ" sz="1200" dirty="0" smtClean="0"/>
          </a:p>
          <a:p>
            <a:endParaRPr lang="cs-CZ" sz="1200" dirty="0"/>
          </a:p>
          <a:p>
            <a:r>
              <a:rPr lang="pl-PL" sz="1200" dirty="0"/>
              <a:t>Zdroj: [online]. [cit. </a:t>
            </a:r>
            <a:r>
              <a:rPr lang="pl-PL" sz="1200" dirty="0" smtClean="0"/>
              <a:t>2013-05-24]. </a:t>
            </a:r>
            <a:r>
              <a:rPr lang="pl-PL" sz="1200" dirty="0"/>
              <a:t>Do stupné na</a:t>
            </a:r>
            <a:endParaRPr lang="cs-CZ" sz="1200" u="sng" dirty="0">
              <a:hlinkClick r:id="rId2"/>
            </a:endParaRPr>
          </a:p>
          <a:p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cs.wikipedia.org/wiki/Jan_Kaplick%C3%BD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cs.wikipedia.org/wiki/Eva_Ji%C5%99i%C4%8Dn%C3%A1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cs.wikipedia.org/wiki/Renzo_Piano</a:t>
            </a:r>
            <a:endParaRPr lang="cs-CZ" sz="1200" dirty="0" smtClean="0"/>
          </a:p>
          <a:p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cs.wikipedia.org/wiki/Norman_Foster</a:t>
            </a:r>
            <a:endParaRPr lang="cs-CZ" sz="1200" dirty="0" smtClean="0"/>
          </a:p>
          <a:p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</a:t>
            </a:r>
            <a:r>
              <a:rPr lang="cs-CZ" sz="1200" dirty="0" smtClean="0">
                <a:hlinkClick r:id="rId7"/>
              </a:rPr>
              <a:t>cs.wikipedia.org/wiki/Jean_Nouvel</a:t>
            </a:r>
            <a:endParaRPr lang="cs-CZ" sz="1200" dirty="0" smtClean="0"/>
          </a:p>
          <a:p>
            <a:r>
              <a:rPr lang="cs-CZ" sz="1200" dirty="0">
                <a:hlinkClick r:id="rId8"/>
              </a:rPr>
              <a:t>http://cs.wikipedia.org/wiki/Santiago_Calatrava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7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Citace, 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pl-PL" sz="1300" dirty="0" smtClean="0"/>
              <a:t>Zdroj</a:t>
            </a:r>
            <a:r>
              <a:rPr lang="pl-PL" sz="1300" dirty="0"/>
              <a:t>: [online]. [cit. </a:t>
            </a:r>
            <a:r>
              <a:rPr lang="pl-PL" sz="1300" dirty="0" smtClean="0"/>
              <a:t>2013-05-24]. </a:t>
            </a:r>
            <a:r>
              <a:rPr lang="pl-PL" sz="1300" dirty="0"/>
              <a:t>Dostupný pod licencí  Creative Commons na WWW:</a:t>
            </a:r>
            <a:endParaRPr lang="cs-CZ" sz="1300" dirty="0">
              <a:hlinkClick r:id="rId2"/>
            </a:endParaRPr>
          </a:p>
          <a:p>
            <a:pPr>
              <a:buClr>
                <a:schemeClr val="accent3"/>
              </a:buClr>
              <a:buFont typeface="+mj-lt"/>
              <a:buAutoNum type="arabicPeriod"/>
            </a:pPr>
            <a:r>
              <a:rPr lang="cs-CZ" sz="1300" u="sng" dirty="0" smtClean="0">
                <a:solidFill>
                  <a:schemeClr val="accent1"/>
                </a:solidFill>
                <a:hlinkClick r:id="rId3"/>
              </a:rPr>
              <a:t>http</a:t>
            </a:r>
            <a:r>
              <a:rPr lang="cs-CZ" sz="1300" u="sng" dirty="0">
                <a:solidFill>
                  <a:schemeClr val="accent1"/>
                </a:solidFill>
                <a:hlinkClick r:id="rId3"/>
              </a:rPr>
              <a:t>://commons.wikimedia.org/wiki/File:Milwakee_Art_Museum.jpg</a:t>
            </a:r>
            <a:endParaRPr lang="cs-CZ" sz="1300" dirty="0">
              <a:solidFill>
                <a:schemeClr val="accent1"/>
              </a:solidFill>
            </a:endParaRPr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300" dirty="0"/>
              <a:t>Zdroj: [online]. [cit. 2013-05-24]. Dostupný pod licencí  Public domain na WWW:</a:t>
            </a:r>
          </a:p>
          <a:p>
            <a:pPr>
              <a:buClr>
                <a:schemeClr val="accent3"/>
              </a:buClr>
              <a:buFont typeface="+mj-lt"/>
              <a:buAutoNum type="arabicPeriod" startAt="2"/>
            </a:pPr>
            <a:r>
              <a:rPr lang="cs-CZ" sz="1300" u="sng" dirty="0" smtClean="0">
                <a:solidFill>
                  <a:schemeClr val="accent1"/>
                </a:solidFill>
                <a:hlinkClick r:id="rId4"/>
              </a:rPr>
              <a:t>http</a:t>
            </a:r>
            <a:r>
              <a:rPr lang="cs-CZ" sz="1300" u="sng" dirty="0">
                <a:solidFill>
                  <a:schemeClr val="accent1"/>
                </a:solidFill>
                <a:hlinkClick r:id="rId4"/>
              </a:rPr>
              <a:t>://</a:t>
            </a:r>
            <a:r>
              <a:rPr lang="cs-CZ" sz="1300" u="sng" dirty="0" smtClean="0">
                <a:solidFill>
                  <a:schemeClr val="accent1"/>
                </a:solidFill>
                <a:hlinkClick r:id="rId4"/>
              </a:rPr>
              <a:t>commons.wikimedia.org/wiki/File:Selfridge_Exterior2.jpg?uselang=cs</a:t>
            </a:r>
            <a:endParaRPr lang="cs-CZ" sz="1300" u="sng" dirty="0" smtClean="0">
              <a:solidFill>
                <a:schemeClr val="accent1"/>
              </a:solidFill>
            </a:endParaRPr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300" dirty="0"/>
              <a:t>Zdroj: [online]. [cit. 2013-05-24]. Dostupný pod licencí  Creative Commons na WWW</a:t>
            </a:r>
            <a:r>
              <a:rPr lang="pl-PL" sz="1300" dirty="0" smtClean="0"/>
              <a:t>:</a:t>
            </a:r>
            <a:endParaRPr lang="cs-CZ" sz="1300" u="sng" dirty="0" smtClean="0">
              <a:solidFill>
                <a:schemeClr val="accent1"/>
              </a:solidFill>
              <a:hlinkClick r:id="rId5"/>
            </a:endParaRPr>
          </a:p>
          <a:p>
            <a:pPr>
              <a:buClr>
                <a:schemeClr val="accent3"/>
              </a:buClr>
              <a:buFont typeface="+mj-lt"/>
              <a:buAutoNum type="arabicPeriod" startAt="3"/>
            </a:pPr>
            <a:r>
              <a:rPr lang="cs-CZ" sz="1300" u="sng" dirty="0" smtClean="0">
                <a:solidFill>
                  <a:schemeClr val="accent1"/>
                </a:solidFill>
                <a:hlinkClick r:id="rId5"/>
              </a:rPr>
              <a:t>http</a:t>
            </a:r>
            <a:r>
              <a:rPr lang="cs-CZ" sz="1300" u="sng" dirty="0">
                <a:solidFill>
                  <a:schemeClr val="accent1"/>
                </a:solidFill>
                <a:hlinkClick r:id="rId5"/>
              </a:rPr>
              <a:t>://commons.wikimedia.org/wiki/File:Royal_National_Theatre_London_SouthBankCentre02.jpg</a:t>
            </a:r>
            <a:endParaRPr lang="cs-CZ" sz="1300" dirty="0">
              <a:solidFill>
                <a:schemeClr val="accent1"/>
              </a:solidFill>
            </a:endParaRPr>
          </a:p>
          <a:p>
            <a:pPr>
              <a:buClr>
                <a:schemeClr val="accent3"/>
              </a:buClr>
              <a:buFont typeface="+mj-lt"/>
              <a:buAutoNum type="arabicPeriod" startAt="3"/>
            </a:pPr>
            <a:r>
              <a:rPr lang="cs-CZ" sz="1300" u="sng" dirty="0">
                <a:solidFill>
                  <a:schemeClr val="accent1"/>
                </a:solidFill>
                <a:hlinkClick r:id="rId6"/>
              </a:rPr>
              <a:t>http://commons.wikimedia.org/wiki/File:Prior_Olomouc2.JPG</a:t>
            </a:r>
            <a:endParaRPr lang="cs-CZ" sz="1300" dirty="0">
              <a:solidFill>
                <a:schemeClr val="accent1"/>
              </a:solidFill>
            </a:endParaRPr>
          </a:p>
          <a:p>
            <a:pPr>
              <a:buClr>
                <a:schemeClr val="accent3"/>
              </a:buClr>
              <a:buFont typeface="+mj-lt"/>
              <a:buAutoNum type="arabicPeriod" startAt="3"/>
            </a:pPr>
            <a:r>
              <a:rPr lang="cs-CZ" sz="1300" u="sng" dirty="0">
                <a:solidFill>
                  <a:schemeClr val="accent1"/>
                </a:solidFill>
                <a:hlinkClick r:id="rId7"/>
              </a:rPr>
              <a:t>http://commons.wikimedia.org/wiki/File:Sydney_Opera_House_1.JPG</a:t>
            </a:r>
            <a:endParaRPr lang="cs-CZ" sz="1300" dirty="0">
              <a:solidFill>
                <a:schemeClr val="accent1"/>
              </a:solidFill>
            </a:endParaRPr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300" dirty="0"/>
              <a:t>Zdroj: [online]. [cit. 2013-05-24]. Dostupný pod licencí  Public domain na WWW:</a:t>
            </a:r>
          </a:p>
          <a:p>
            <a:pPr>
              <a:buClr>
                <a:schemeClr val="accent3"/>
              </a:buClr>
              <a:buFont typeface="+mj-lt"/>
              <a:buAutoNum type="arabicPeriod" startAt="6"/>
            </a:pPr>
            <a:r>
              <a:rPr lang="cs-CZ" sz="1300" u="sng" dirty="0" smtClean="0">
                <a:solidFill>
                  <a:schemeClr val="accent1"/>
                </a:solidFill>
                <a:hlinkClick r:id="rId8"/>
              </a:rPr>
              <a:t>http</a:t>
            </a:r>
            <a:r>
              <a:rPr lang="cs-CZ" sz="1300" u="sng" dirty="0">
                <a:solidFill>
                  <a:schemeClr val="accent1"/>
                </a:solidFill>
                <a:hlinkClick r:id="rId8"/>
              </a:rPr>
              <a:t>://commons.wikimedia.org/wiki/File:Notre_Dame_du_Haut_2_-_</a:t>
            </a:r>
            <a:r>
              <a:rPr lang="cs-CZ" sz="1300" u="sng" dirty="0" smtClean="0">
                <a:solidFill>
                  <a:schemeClr val="accent1"/>
                </a:solidFill>
                <a:hlinkClick r:id="rId8"/>
              </a:rPr>
              <a:t>Ronchamp.jpg</a:t>
            </a:r>
            <a:endParaRPr lang="cs-CZ" sz="1300" u="sng" dirty="0" smtClean="0">
              <a:solidFill>
                <a:schemeClr val="accent1"/>
              </a:solidFill>
            </a:endParaRPr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300" dirty="0"/>
              <a:t>Zdroj: [online]. [cit. 2013-05-24]. Dostupný pod licencí  Creative Commons na WWW:</a:t>
            </a:r>
            <a:endParaRPr lang="cs-CZ" sz="1300" u="sng" dirty="0">
              <a:solidFill>
                <a:schemeClr val="accent1"/>
              </a:solidFill>
              <a:hlinkClick r:id="rId5"/>
            </a:endParaRPr>
          </a:p>
          <a:p>
            <a:pPr>
              <a:buClr>
                <a:schemeClr val="accent3"/>
              </a:buClr>
              <a:buFont typeface="+mj-lt"/>
              <a:buAutoNum type="arabicPeriod" startAt="7"/>
            </a:pPr>
            <a:r>
              <a:rPr lang="cs-CZ" sz="1300" u="sng" dirty="0" smtClean="0">
                <a:hlinkClick r:id="rId9"/>
              </a:rPr>
              <a:t>http</a:t>
            </a:r>
            <a:r>
              <a:rPr lang="cs-CZ" sz="1300" u="sng" dirty="0">
                <a:hlinkClick r:id="rId9"/>
              </a:rPr>
              <a:t>://commons.wikimedia.org/wiki/File:Je%C5%A1t%C4%9Bd.jpg</a:t>
            </a:r>
            <a:endParaRPr lang="cs-CZ" sz="1300" dirty="0"/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300" dirty="0"/>
              <a:t>Zdroj: [online]. [cit. 2013-05-24]. Dostupný pod licencí  Public domain na WWW:</a:t>
            </a:r>
          </a:p>
          <a:p>
            <a:pPr>
              <a:buClr>
                <a:schemeClr val="accent3"/>
              </a:buClr>
              <a:buFont typeface="+mj-lt"/>
              <a:buAutoNum type="arabicPeriod" startAt="8"/>
            </a:pPr>
            <a:r>
              <a:rPr lang="cs-CZ" sz="1300" u="sng" dirty="0" smtClean="0">
                <a:hlinkClick r:id="rId10"/>
              </a:rPr>
              <a:t>http</a:t>
            </a:r>
            <a:r>
              <a:rPr lang="cs-CZ" sz="1300" u="sng" dirty="0">
                <a:hlinkClick r:id="rId10"/>
              </a:rPr>
              <a:t>://</a:t>
            </a:r>
            <a:r>
              <a:rPr lang="cs-CZ" sz="1300" u="sng" dirty="0" smtClean="0">
                <a:hlinkClick r:id="rId10"/>
              </a:rPr>
              <a:t>commons.wikimedia.org/wiki/File:VVenturi_House_Highsmith.jpeg?uselang=cs</a:t>
            </a:r>
            <a:endParaRPr lang="cs-CZ" sz="1300" u="sng" dirty="0" smtClean="0"/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300" dirty="0"/>
              <a:t>Zdroj: [online]. [cit. 2013-05-24]. Dostupný pod licencí  Creative Commons na WWW:</a:t>
            </a:r>
            <a:endParaRPr lang="cs-CZ" sz="1300" u="sng" dirty="0">
              <a:solidFill>
                <a:schemeClr val="accent1"/>
              </a:solidFill>
              <a:hlinkClick r:id="rId5"/>
            </a:endParaRPr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 smtClean="0">
                <a:hlinkClick r:id="rId11"/>
              </a:rPr>
              <a:t>http</a:t>
            </a:r>
            <a:r>
              <a:rPr lang="cs-CZ" sz="1300" u="sng" dirty="0">
                <a:hlinkClick r:id="rId11"/>
              </a:rPr>
              <a:t>://commons.wikimedia.org/wiki/File:Therme_Vals_facade,_Vals,_Graub%C3%BCnden,_Switzerland_-_20090809.jpg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2"/>
              </a:rPr>
              <a:t>http://commons.wikimedia.org/wiki/File:Vitra_Design_Museum_entzerrt.JPG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3"/>
              </a:rPr>
              <a:t>http://commons.wikimedia.org/wiki/File:Guggenheim_museum_Bilbao.jpg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4"/>
              </a:rPr>
              <a:t>http://commons.wikimedia.org/wiki/File:Elciego3.jpg?uselang=cs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5"/>
              </a:rPr>
              <a:t>http://</a:t>
            </a:r>
            <a:r>
              <a:rPr lang="cs-CZ" sz="1300" u="sng" dirty="0" smtClean="0">
                <a:hlinkClick r:id="rId15"/>
              </a:rPr>
              <a:t>commons.wikimedia.org/wiki/File:Gehry_Tanzendes_Haus.jpg</a:t>
            </a:r>
            <a:endParaRPr lang="cs-CZ" sz="1300" u="sng" dirty="0" smtClean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6"/>
              </a:rPr>
              <a:t>http://commons.wikimedia.org/wiki/File:Vitra_fire_station,_full_view,_Zaha_Hadid.jpg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7"/>
              </a:rPr>
              <a:t>http://commons.wikimedia.org/wiki/File:Praha_Zlaty_Andel.jpg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8"/>
              </a:rPr>
              <a:t>http://commons.wikimedia.org/wiki/File:Torre-agbar.jpg</a:t>
            </a:r>
            <a:endParaRPr lang="cs-CZ" sz="1300" dirty="0"/>
          </a:p>
          <a:p>
            <a:pPr>
              <a:buClr>
                <a:schemeClr val="accent3"/>
              </a:buClr>
              <a:buFont typeface="+mj-lt"/>
              <a:buAutoNum type="arabicPeriod" startAt="9"/>
            </a:pPr>
            <a:r>
              <a:rPr lang="cs-CZ" sz="1300" u="sng" dirty="0">
                <a:hlinkClick r:id="rId19"/>
              </a:rPr>
              <a:t>http://commons.wikimedia.org/wiki/File:Torre_Agbar,_Barcelona.jpg</a:t>
            </a:r>
            <a:endParaRPr lang="cs-CZ" sz="1300" dirty="0"/>
          </a:p>
          <a:p>
            <a:pPr>
              <a:buFont typeface="+mj-lt"/>
              <a:buAutoNum type="arabicPeriod" startAt="9"/>
            </a:pPr>
            <a:endParaRPr lang="cs-CZ" sz="1200" u="sng" dirty="0" smtClean="0"/>
          </a:p>
          <a:p>
            <a:pPr>
              <a:buFont typeface="+mj-lt"/>
              <a:buAutoNum type="arabicPeriod" startAt="9"/>
            </a:pPr>
            <a:endParaRPr lang="cs-CZ" sz="1200" dirty="0"/>
          </a:p>
          <a:p>
            <a:pPr>
              <a:buFont typeface="+mj-lt"/>
              <a:buAutoNum type="arabicPeriod" startAt="9"/>
            </a:pPr>
            <a:endParaRPr lang="cs-CZ" sz="1200" dirty="0"/>
          </a:p>
          <a:p>
            <a:pPr marL="114300" indent="0">
              <a:buNone/>
            </a:pPr>
            <a:endParaRPr lang="cs-CZ" sz="1200" dirty="0"/>
          </a:p>
          <a:p>
            <a:pPr>
              <a:buFont typeface="+mj-lt"/>
              <a:buAutoNum type="arabicPeriod"/>
            </a:pPr>
            <a:endParaRPr lang="cs-CZ" sz="1200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cs-CZ" sz="12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0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pPr marL="114300" lvl="0" indent="0">
              <a:buClr>
                <a:schemeClr val="accent3"/>
              </a:buClr>
              <a:buNone/>
            </a:pPr>
            <a:r>
              <a:rPr lang="pl-PL" sz="1200" dirty="0"/>
              <a:t>Zdroj: [online]. [cit. 2013-05-24]. Dostupný pod licencí  </a:t>
            </a:r>
            <a:r>
              <a:rPr lang="pl-PL" sz="1200" dirty="0" smtClean="0"/>
              <a:t>Creative Commons </a:t>
            </a:r>
            <a:r>
              <a:rPr lang="pl-PL" sz="1200" dirty="0"/>
              <a:t>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2"/>
            </a:endParaRPr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18"/>
            </a:pP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</a:t>
            </a:r>
            <a:r>
              <a:rPr lang="cs-CZ" sz="1200" u="sng" dirty="0" smtClean="0">
                <a:hlinkClick r:id="rId2"/>
              </a:rPr>
              <a:t>commons.wikimedia.org/wiki/File:Auditorio_de_Tenerife_Seitlich.jpg</a:t>
            </a:r>
            <a:endParaRPr lang="cs-CZ" sz="1200" u="sng" dirty="0" smtClean="0"/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200" dirty="0"/>
              <a:t>Zdroj: [online]. [cit. 2013-05-24]. Dostupný pod licencí 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3"/>
            </a:endParaRPr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19"/>
            </a:pP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://commons.wikimedia.org/wiki/File:Santiago_Calatravas_Quadracci_Pavilion%28rear%29.JPG</a:t>
            </a:r>
            <a:endParaRPr lang="cs-CZ" sz="1200" dirty="0"/>
          </a:p>
          <a:p>
            <a:pPr marL="114300" lvl="0" indent="0">
              <a:buClr>
                <a:schemeClr val="accent3"/>
              </a:buClr>
              <a:buNone/>
            </a:pPr>
            <a:r>
              <a:rPr lang="pl-PL" sz="1200" dirty="0"/>
              <a:t>Zdroj: [online]. [cit. 2013-05-24]. Dostupný pod licencí  Creative </a:t>
            </a:r>
            <a:r>
              <a:rPr lang="pl-PL" sz="1200" dirty="0" smtClean="0"/>
              <a:t>Commons </a:t>
            </a:r>
            <a:r>
              <a:rPr lang="pl-PL" sz="1200" dirty="0"/>
              <a:t>na WWW:</a:t>
            </a:r>
            <a:endParaRPr lang="cs-CZ" sz="1200" u="sng" dirty="0">
              <a:hlinkClick r:id="rId2"/>
            </a:endParaRPr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://commons.wikimedia.org/wiki/File:Ciutat_de_les_Arts_i_les_Ci%C3%A8ncies_-_06._January_2006_-_1.jpg</a:t>
            </a:r>
            <a:endParaRPr lang="cs-CZ" sz="1200" dirty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r>
              <a:rPr lang="cs-CZ" sz="1200" u="sng" dirty="0">
                <a:hlinkClick r:id="rId5"/>
              </a:rPr>
              <a:t>http://commons.wikimedia.org/wiki/File:London_01_2013_The_Shard_5426.JPG</a:t>
            </a:r>
            <a:endParaRPr lang="cs-CZ" sz="1200" dirty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r>
              <a:rPr lang="cs-CZ" sz="1200" u="sng" dirty="0">
                <a:hlinkClick r:id="rId6"/>
              </a:rPr>
              <a:t>http://</a:t>
            </a:r>
            <a:r>
              <a:rPr lang="cs-CZ" sz="1200" u="sng" dirty="0" smtClean="0">
                <a:hlinkClick r:id="rId6"/>
              </a:rPr>
              <a:t>commons.wikimedia.org/wiki/File:Blob_Birmingham.jpg?uselang=cs</a:t>
            </a:r>
            <a:endParaRPr lang="cs-CZ" sz="1200" u="sng" dirty="0" smtClean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r>
              <a:rPr lang="cs-CZ" sz="1200" u="sng" dirty="0">
                <a:hlinkClick r:id="rId7"/>
              </a:rPr>
              <a:t>http://commons.wikimedia.org/wiki/File:Lord%27s_Media_Centre,_27_July_2009.jpg?uselang=cs</a:t>
            </a:r>
            <a:endParaRPr lang="cs-CZ" sz="1200" dirty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r>
              <a:rPr lang="cs-CZ" sz="1200" u="sng" dirty="0">
                <a:hlinkClick r:id="rId8"/>
              </a:rPr>
              <a:t>http://commons.wikimedia.org/wiki/File:Kongresov%C3%A9_centrum_Zl%C3%ADn.jpg</a:t>
            </a:r>
            <a:endParaRPr lang="cs-CZ" sz="1200" dirty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r>
              <a:rPr lang="cs-CZ" sz="1200" u="sng" dirty="0">
                <a:hlinkClick r:id="rId9"/>
              </a:rPr>
              <a:t>http://commons.wikimedia.org/wiki/File:Oran%C5%BEerie_v_Kr%C3%A1lovsk%C3%A9_zahrad%C4%9B.jpg</a:t>
            </a:r>
            <a:endParaRPr lang="cs-CZ" sz="1200" dirty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endParaRPr lang="cs-CZ" sz="1200" dirty="0"/>
          </a:p>
          <a:p>
            <a:pPr marL="571500" indent="-457200">
              <a:buClr>
                <a:schemeClr val="accent3"/>
              </a:buClr>
              <a:buFont typeface="+mj-lt"/>
              <a:buAutoNum type="arabicPeriod" startAt="20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0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cs-CZ" dirty="0" smtClean="0"/>
              <a:t>Přehled stylů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4152528"/>
          </a:xfrm>
        </p:spPr>
        <p:txBody>
          <a:bodyPr/>
          <a:lstStyle/>
          <a:p>
            <a:r>
              <a:rPr lang="cs-CZ" sz="3200" dirty="0" smtClean="0"/>
              <a:t>Brutalismus 	</a:t>
            </a:r>
          </a:p>
          <a:p>
            <a:r>
              <a:rPr lang="cs-CZ" sz="3200" dirty="0" smtClean="0"/>
              <a:t>Organická architektura</a:t>
            </a:r>
          </a:p>
          <a:p>
            <a:r>
              <a:rPr lang="cs-CZ" sz="3200" dirty="0" err="1" smtClean="0"/>
              <a:t>High-tech</a:t>
            </a:r>
            <a:endParaRPr lang="cs-CZ" sz="3200" dirty="0" smtClean="0"/>
          </a:p>
          <a:p>
            <a:r>
              <a:rPr lang="cs-CZ" sz="3200" dirty="0" smtClean="0"/>
              <a:t>Postmoderna</a:t>
            </a:r>
          </a:p>
          <a:p>
            <a:r>
              <a:rPr lang="cs-CZ" sz="3200" dirty="0" smtClean="0"/>
              <a:t>Minimalismus</a:t>
            </a:r>
          </a:p>
          <a:p>
            <a:r>
              <a:rPr lang="cs-CZ" sz="3200" dirty="0" smtClean="0"/>
              <a:t>Dekonstrukce</a:t>
            </a:r>
          </a:p>
          <a:p>
            <a:pPr marL="114300" indent="0">
              <a:buNone/>
            </a:pPr>
            <a:r>
              <a:rPr lang="cs-CZ" dirty="0" smtClean="0"/>
              <a:t>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2" y="2196676"/>
            <a:ext cx="3099258" cy="23244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71" y="0"/>
            <a:ext cx="3099258" cy="23244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11" y="4522359"/>
            <a:ext cx="3114189" cy="23356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76056" y="1166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1, 2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4716016" y="6541473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8864" y="6172141"/>
            <a:ext cx="455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Santiago </a:t>
            </a:r>
            <a:r>
              <a:rPr lang="cs-CZ" sz="1200" dirty="0" err="1" smtClean="0"/>
              <a:t>Calatrava</a:t>
            </a:r>
            <a:r>
              <a:rPr lang="cs-CZ" sz="1200" dirty="0" smtClean="0"/>
              <a:t>, Umělecké centrum, </a:t>
            </a:r>
            <a:r>
              <a:rPr lang="cs-CZ" sz="1200" dirty="0" err="1" smtClean="0"/>
              <a:t>Milwaukee</a:t>
            </a:r>
            <a:endParaRPr lang="cs-CZ" sz="1200" dirty="0" smtClean="0"/>
          </a:p>
          <a:p>
            <a:r>
              <a:rPr lang="cs-CZ" sz="1200" dirty="0" smtClean="0"/>
              <a:t>Jan Kaplický, </a:t>
            </a:r>
            <a:r>
              <a:rPr lang="cs-CZ" sz="1200" dirty="0" err="1" smtClean="0"/>
              <a:t>Selfridges</a:t>
            </a:r>
            <a:r>
              <a:rPr lang="cs-CZ" sz="1200" dirty="0" smtClean="0"/>
              <a:t>, Birmingham</a:t>
            </a:r>
          </a:p>
          <a:p>
            <a:r>
              <a:rPr lang="cs-CZ" sz="1200" dirty="0" err="1" smtClean="0"/>
              <a:t>Renzo</a:t>
            </a:r>
            <a:r>
              <a:rPr lang="cs-CZ" sz="1200" dirty="0" smtClean="0"/>
              <a:t> Piano, Richard </a:t>
            </a:r>
            <a:r>
              <a:rPr lang="cs-CZ" sz="1200" dirty="0" err="1" smtClean="0"/>
              <a:t>Rogers</a:t>
            </a:r>
            <a:r>
              <a:rPr lang="cs-CZ" sz="1200" dirty="0" smtClean="0"/>
              <a:t>, Centre </a:t>
            </a:r>
            <a:r>
              <a:rPr lang="cs-CZ" sz="1200" dirty="0" err="1" smtClean="0"/>
              <a:t>Pompidou</a:t>
            </a:r>
            <a:r>
              <a:rPr lang="cs-CZ" sz="1200" dirty="0" smtClean="0"/>
              <a:t>, Paříž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793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Brutalismus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50. let 20. století</a:t>
            </a:r>
          </a:p>
          <a:p>
            <a:r>
              <a:rPr lang="cs-CZ" dirty="0" smtClean="0"/>
              <a:t>Fr. „</a:t>
            </a:r>
            <a:r>
              <a:rPr lang="cs-CZ" dirty="0" err="1" smtClean="0"/>
              <a:t>brut</a:t>
            </a:r>
            <a:r>
              <a:rPr lang="cs-CZ" dirty="0" smtClean="0"/>
              <a:t>“ – surový</a:t>
            </a:r>
          </a:p>
          <a:p>
            <a:r>
              <a:rPr lang="cs-CZ" dirty="0" smtClean="0"/>
              <a:t>Masivní formy, beton, šedá barva</a:t>
            </a:r>
          </a:p>
          <a:p>
            <a:r>
              <a:rPr lang="cs-CZ" dirty="0" smtClean="0"/>
              <a:t>Znaky: zdůraznění materiálu a konstrukce, fasáda v surovém stavu, neomítnutý surový betonový povrch, malá okna, opakování, pravidelnost</a:t>
            </a:r>
          </a:p>
          <a:p>
            <a:pPr marL="114300" indent="0">
              <a:buNone/>
            </a:pPr>
            <a:endParaRPr lang="cs-CZ" dirty="0" smtClean="0"/>
          </a:p>
          <a:p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 smtClean="0"/>
              <a:t>Corbusier</a:t>
            </a:r>
            <a:r>
              <a:rPr lang="cs-CZ" b="1" dirty="0" smtClean="0"/>
              <a:t> </a:t>
            </a:r>
          </a:p>
          <a:p>
            <a:pPr marL="114300" indent="0">
              <a:buNone/>
            </a:pPr>
            <a:r>
              <a:rPr lang="cs-CZ" i="1" dirty="0" smtClean="0"/>
              <a:t>Klášter La </a:t>
            </a:r>
            <a:r>
              <a:rPr lang="cs-CZ" i="1" dirty="0" err="1" smtClean="0"/>
              <a:t>Tourette</a:t>
            </a:r>
            <a:r>
              <a:rPr lang="cs-CZ" i="1" dirty="0" smtClean="0"/>
              <a:t>, Francie, 1957-1960</a:t>
            </a:r>
            <a:endParaRPr lang="cs-CZ" i="1" dirty="0"/>
          </a:p>
          <a:p>
            <a:r>
              <a:rPr lang="cs-CZ" dirty="0" smtClean="0"/>
              <a:t>ČR</a:t>
            </a:r>
          </a:p>
          <a:p>
            <a:pPr marL="114300" indent="0">
              <a:buNone/>
            </a:pPr>
            <a:r>
              <a:rPr lang="cs-CZ" i="1" dirty="0" smtClean="0"/>
              <a:t>Obchodní dům Prior, Olomouc, 1976-1982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4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Brutalismus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-1" y="476672"/>
            <a:ext cx="4499993" cy="291891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, Londýn</a:t>
            </a:r>
          </a:p>
          <a:p>
            <a:r>
              <a:rPr lang="cs-CZ" dirty="0" smtClean="0"/>
              <a:t>Obchodní dům Prior, Olomouc</a:t>
            </a:r>
            <a:endParaRPr lang="cs-CZ" dirty="0"/>
          </a:p>
        </p:txBody>
      </p:sp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4703507" y="476672"/>
            <a:ext cx="4440493" cy="28803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880" y="404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3, </a:t>
            </a:r>
            <a:r>
              <a:rPr lang="cs-CZ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81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Organická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Návaznost na expresionismus 20. let 20.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Účelnost, funkčnost stavby v souladu s krajinou</a:t>
            </a:r>
          </a:p>
          <a:p>
            <a:r>
              <a:rPr lang="cs-CZ" dirty="0" smtClean="0"/>
              <a:t>Fantazijní architektura, tvarovaný stavební materiál</a:t>
            </a:r>
          </a:p>
          <a:p>
            <a:r>
              <a:rPr lang="cs-CZ" dirty="0"/>
              <a:t>Stavba - </a:t>
            </a:r>
            <a:r>
              <a:rPr lang="cs-CZ" dirty="0" smtClean="0"/>
              <a:t>skulptura</a:t>
            </a:r>
          </a:p>
          <a:p>
            <a:r>
              <a:rPr lang="cs-CZ" dirty="0" smtClean="0"/>
              <a:t>Forma jako prostředek k vyjádření podstaty, dynamičnost </a:t>
            </a:r>
          </a:p>
          <a:p>
            <a:r>
              <a:rPr lang="cs-CZ" dirty="0" smtClean="0"/>
              <a:t>Materiál: beton</a:t>
            </a:r>
          </a:p>
          <a:p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/>
              <a:t>Corbusier</a:t>
            </a:r>
            <a:endParaRPr lang="cs-CZ" b="1" dirty="0"/>
          </a:p>
          <a:p>
            <a:pPr marL="114300" indent="0">
              <a:buNone/>
            </a:pPr>
            <a:r>
              <a:rPr lang="cs-CZ" i="1" dirty="0"/>
              <a:t>Poutní kaple Notre-Dame-</a:t>
            </a:r>
            <a:r>
              <a:rPr lang="cs-CZ" i="1" dirty="0" err="1"/>
              <a:t>du</a:t>
            </a:r>
            <a:r>
              <a:rPr lang="cs-CZ" i="1" dirty="0"/>
              <a:t>-</a:t>
            </a:r>
            <a:r>
              <a:rPr lang="cs-CZ" i="1" dirty="0" err="1"/>
              <a:t>Haut</a:t>
            </a:r>
            <a:r>
              <a:rPr lang="cs-CZ" i="1" dirty="0"/>
              <a:t>, </a:t>
            </a:r>
            <a:r>
              <a:rPr lang="cs-CZ" i="1" dirty="0" err="1" smtClean="0"/>
              <a:t>Ronchamp</a:t>
            </a:r>
            <a:r>
              <a:rPr lang="cs-CZ" i="1" dirty="0" smtClean="0"/>
              <a:t>, 1950-1954</a:t>
            </a:r>
            <a:endParaRPr lang="cs-CZ" i="1" dirty="0"/>
          </a:p>
          <a:p>
            <a:r>
              <a:rPr lang="cs-CZ" b="1" dirty="0" smtClean="0"/>
              <a:t>Frank </a:t>
            </a:r>
            <a:r>
              <a:rPr lang="cs-CZ" b="1" dirty="0" err="1" smtClean="0"/>
              <a:t>Lloyd</a:t>
            </a:r>
            <a:r>
              <a:rPr lang="cs-CZ" b="1" dirty="0" smtClean="0"/>
              <a:t> </a:t>
            </a:r>
            <a:r>
              <a:rPr lang="cs-CZ" b="1" dirty="0" err="1" smtClean="0"/>
              <a:t>Wright</a:t>
            </a:r>
            <a:r>
              <a:rPr lang="cs-CZ" b="1" dirty="0" smtClean="0"/>
              <a:t> </a:t>
            </a:r>
          </a:p>
          <a:p>
            <a:pPr marL="114300" indent="0">
              <a:buNone/>
            </a:pPr>
            <a:r>
              <a:rPr lang="cs-CZ" i="1" dirty="0" err="1" smtClean="0"/>
              <a:t>Guggenheimovo</a:t>
            </a:r>
            <a:r>
              <a:rPr lang="cs-CZ" i="1" dirty="0" smtClean="0"/>
              <a:t> muzeum, New York, USA, 1956-1959</a:t>
            </a:r>
          </a:p>
          <a:p>
            <a:r>
              <a:rPr lang="cs-CZ" b="1" dirty="0" err="1" smtClean="0"/>
              <a:t>Jörn</a:t>
            </a:r>
            <a:r>
              <a:rPr lang="cs-CZ" b="1" dirty="0" smtClean="0"/>
              <a:t> </a:t>
            </a:r>
            <a:r>
              <a:rPr lang="cs-CZ" b="1" dirty="0" err="1" smtClean="0"/>
              <a:t>Utzon</a:t>
            </a:r>
            <a:endParaRPr lang="cs-CZ" b="1" dirty="0" smtClean="0"/>
          </a:p>
          <a:p>
            <a:pPr marL="114300" indent="0">
              <a:buNone/>
            </a:pPr>
            <a:r>
              <a:rPr lang="cs-CZ" i="1" dirty="0" smtClean="0"/>
              <a:t>Opera, Sydney, Austrálie</a:t>
            </a:r>
          </a:p>
          <a:p>
            <a:pPr marL="11430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Jörn</a:t>
            </a:r>
            <a:r>
              <a:rPr lang="cs-CZ" dirty="0" smtClean="0"/>
              <a:t> </a:t>
            </a:r>
            <a:r>
              <a:rPr lang="cs-CZ" dirty="0" err="1" smtClean="0"/>
              <a:t>Utzon</a:t>
            </a:r>
            <a:r>
              <a:rPr lang="cs-CZ" dirty="0" smtClean="0"/>
              <a:t>, 1918-2008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2232" y="17760"/>
            <a:ext cx="8458200" cy="54864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Opera</a:t>
            </a:r>
            <a:r>
              <a:rPr lang="cs-CZ" dirty="0"/>
              <a:t>, Sydney, Austrálie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55172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5</a:t>
            </a:r>
            <a:endParaRPr 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5292080" y="6447819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http://cs.wikipedia.org/wiki/J%C3%B8rn_Utzon</a:t>
            </a:r>
            <a:endParaRPr lang="cs-CZ" sz="1200" dirty="0"/>
          </a:p>
        </p:txBody>
      </p:sp>
      <p:sp>
        <p:nvSpPr>
          <p:cNvPr id="9" name="Tlačítko akce: Informace 8">
            <a:hlinkClick r:id="" action="ppaction://noaction" highlightClick="1"/>
          </p:cNvPr>
          <p:cNvSpPr/>
          <p:nvPr/>
        </p:nvSpPr>
        <p:spPr>
          <a:xfrm>
            <a:off x="8439668" y="5445224"/>
            <a:ext cx="713832" cy="74505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1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838"/>
          <a:stretch>
            <a:fillRect/>
          </a:stretch>
        </p:blipFill>
        <p:spPr>
          <a:xfrm>
            <a:off x="0" y="34652"/>
            <a:ext cx="8458200" cy="54864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Poutní kaple Notre-Dame-</a:t>
            </a:r>
            <a:r>
              <a:rPr lang="cs-CZ" dirty="0" err="1" smtClean="0"/>
              <a:t>du</a:t>
            </a:r>
            <a:r>
              <a:rPr lang="cs-CZ" dirty="0" smtClean="0"/>
              <a:t>-</a:t>
            </a:r>
            <a:r>
              <a:rPr lang="cs-CZ" dirty="0" err="1" smtClean="0"/>
              <a:t>Haut</a:t>
            </a:r>
            <a:r>
              <a:rPr lang="cs-CZ" dirty="0" smtClean="0"/>
              <a:t> v </a:t>
            </a:r>
            <a:r>
              <a:rPr lang="cs-CZ" dirty="0" err="1" smtClean="0"/>
              <a:t>Ronchamp</a:t>
            </a:r>
            <a:r>
              <a:rPr lang="cs-CZ" dirty="0" smtClean="0"/>
              <a:t>, Francie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072" y="55172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792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9798</TotalTime>
  <Words>1434</Words>
  <Application>Microsoft Office PowerPoint</Application>
  <PresentationFormat>Předvádění na obrazovce (4:3)</PresentationFormat>
  <Paragraphs>282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Sousedství</vt:lpstr>
      <vt:lpstr>Prezentace aplikace PowerPoint</vt:lpstr>
      <vt:lpstr>Současná architektura</vt:lpstr>
      <vt:lpstr>Současná architektura</vt:lpstr>
      <vt:lpstr>Přehled stylů</vt:lpstr>
      <vt:lpstr>Brutalismus</vt:lpstr>
      <vt:lpstr>Brutalismus</vt:lpstr>
      <vt:lpstr>Organická architektura</vt:lpstr>
      <vt:lpstr>Jörn Utzon, 1918-2008</vt:lpstr>
      <vt:lpstr>Le Corbusier</vt:lpstr>
      <vt:lpstr>High-tech</vt:lpstr>
      <vt:lpstr>Renzo Piano, Richard Rogers</vt:lpstr>
      <vt:lpstr>Richard Rogers, Norman Foster</vt:lpstr>
      <vt:lpstr>Karel Hubáček , 1924-2011</vt:lpstr>
      <vt:lpstr>Postmoderna</vt:lpstr>
      <vt:lpstr>Robert Venturi *1925</vt:lpstr>
      <vt:lpstr>Minimalismus</vt:lpstr>
      <vt:lpstr>Peter Zumthor *1943</vt:lpstr>
      <vt:lpstr>Dekonstrukce</vt:lpstr>
      <vt:lpstr>Frank Owen Gehry *1929</vt:lpstr>
      <vt:lpstr>Frank Owen Gehry</vt:lpstr>
      <vt:lpstr>Frank Owen Gehry</vt:lpstr>
      <vt:lpstr>Frank O. Gehry,  Vlado Milunič</vt:lpstr>
      <vt:lpstr>Zaha Hadid *1950</vt:lpstr>
      <vt:lpstr>Zajímavé stavby současnosti</vt:lpstr>
      <vt:lpstr>Jean Nouvel *1945</vt:lpstr>
      <vt:lpstr>Prezentace aplikace PowerPoint</vt:lpstr>
      <vt:lpstr>Prezentace aplikace PowerPoint</vt:lpstr>
      <vt:lpstr>Prezentace aplikace PowerPoint</vt:lpstr>
      <vt:lpstr>Prezentace aplikace PowerPoint</vt:lpstr>
      <vt:lpstr>I architekti mají svoji „Nobelovu cenu“</vt:lpstr>
      <vt:lpstr>Citace</vt:lpstr>
      <vt:lpstr>Citace, obrazový materiál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školy: Autor:</dc:title>
  <dc:creator>NB</dc:creator>
  <cp:lastModifiedBy>Ivana Spurná</cp:lastModifiedBy>
  <cp:revision>950</cp:revision>
  <dcterms:created xsi:type="dcterms:W3CDTF">2011-12-27T20:15:32Z</dcterms:created>
  <dcterms:modified xsi:type="dcterms:W3CDTF">2013-06-02T20:24:05Z</dcterms:modified>
</cp:coreProperties>
</file>