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8" r:id="rId4"/>
    <p:sldId id="259" r:id="rId5"/>
    <p:sldId id="272" r:id="rId6"/>
    <p:sldId id="260" r:id="rId7"/>
    <p:sldId id="263" r:id="rId8"/>
    <p:sldId id="262" r:id="rId9"/>
    <p:sldId id="264" r:id="rId10"/>
    <p:sldId id="273" r:id="rId11"/>
    <p:sldId id="265" r:id="rId12"/>
    <p:sldId id="271" r:id="rId13"/>
    <p:sldId id="274" r:id="rId14"/>
    <p:sldId id="275" r:id="rId15"/>
    <p:sldId id="268" r:id="rId16"/>
    <p:sldId id="267" r:id="rId17"/>
    <p:sldId id="276" r:id="rId18"/>
    <p:sldId id="269" r:id="rId19"/>
    <p:sldId id="270" r:id="rId20"/>
    <p:sldId id="277" r:id="rId21"/>
    <p:sldId id="261" r:id="rId22"/>
    <p:sldId id="280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E91B0BC-F92D-4706-80FF-43716AF03ED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716B913-B661-4839-8540-372659E74BA5}" type="datetimeFigureOut">
              <a:rPr lang="cs-CZ" smtClean="0"/>
              <a:t>3.6.2013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cs.wikipedia.org/wiki/Pavel_Jan&#225;k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e_Scream.jpg" TargetMode="External"/><Relationship Id="rId7" Type="http://schemas.openxmlformats.org/officeDocument/2006/relationships/hyperlink" Target="http://archiweb.cz/buildings.php?styles=17" TargetMode="External"/><Relationship Id="rId2" Type="http://schemas.openxmlformats.org/officeDocument/2006/relationships/hyperlink" Target="http://cs.wikipedia.org/wiki/Pavel_Jan&#225;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arch.cz/cs/rondokubismus-ceske-art-deco-4dil" TargetMode="External"/><Relationship Id="rId5" Type="http://schemas.openxmlformats.org/officeDocument/2006/relationships/hyperlink" Target="http://en.wikipedia.org/wiki/Josef_Go%C4%8D%C3%A1r" TargetMode="External"/><Relationship Id="rId4" Type="http://schemas.openxmlformats.org/officeDocument/2006/relationships/hyperlink" Target="http://cs.wikipedia.org/wiki/Pavel_Jan%C3%A1k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ubist_villa_in_Libusina_street_Vysehrad_Prague_CZ.jpg" TargetMode="External"/><Relationship Id="rId13" Type="http://schemas.openxmlformats.org/officeDocument/2006/relationships/hyperlink" Target="http://commons.wikimedia.org/wiki/File:ZOO_Praha_(27).jpg" TargetMode="External"/><Relationship Id="rId3" Type="http://schemas.openxmlformats.org/officeDocument/2006/relationships/hyperlink" Target="http://commons.wikimedia.org/wiki/File:Praha,_Vy&#353;ehrad_-_Neklanova_497.jpg" TargetMode="External"/><Relationship Id="rId7" Type="http://schemas.openxmlformats.org/officeDocument/2006/relationships/hyperlink" Target="http://commons.wikimedia.org/wiki/File:%C4%8Cin%C5%BEovn%C3%AD_d%C5%AFm_v_Neklanov%C4%9B_ulici_v_Praze_(Josef_Chochol).jpg" TargetMode="External"/><Relationship Id="rId12" Type="http://schemas.openxmlformats.org/officeDocument/2006/relationships/hyperlink" Target="http://commons.wikimedia.org/wiki/File:Cubist_Kiosk_Bolzanova_1.JPG" TargetMode="External"/><Relationship Id="rId17" Type="http://schemas.openxmlformats.org/officeDocument/2006/relationships/hyperlink" Target="http://commons.wikimedia.org/wiki/File:Kubisticke_hrnky.JPG" TargetMode="External"/><Relationship Id="rId2" Type="http://schemas.openxmlformats.org/officeDocument/2006/relationships/hyperlink" Target="http://commons.wikimedia.org/wiki/File:Artel_Prag_Keramikdose_2.jpg" TargetMode="External"/><Relationship Id="rId16" Type="http://schemas.openxmlformats.org/officeDocument/2006/relationships/hyperlink" Target="http://commons.wikimedia.org/wiki/File:Artel_Prag_Kaffeeservice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auerova_vila_-_Libod&#345;ice_3.JPG" TargetMode="External"/><Relationship Id="rId11" Type="http://schemas.openxmlformats.org/officeDocument/2006/relationships/hyperlink" Target="http://commons.wikimedia.org/wiki/File:Crematorium,_Pardubice,_Czech_Republic.jpg" TargetMode="External"/><Relationship Id="rId5" Type="http://schemas.openxmlformats.org/officeDocument/2006/relationships/hyperlink" Target="http://commons.wikimedia.org/wiki/File:Josef_Go&#269;&#225;r_pavillion_L&#225;zn&#283;_Bohdane&#269;.JPG" TargetMode="External"/><Relationship Id="rId15" Type="http://schemas.openxmlformats.org/officeDocument/2006/relationships/hyperlink" Target="http://commons.wikimedia.org/wiki/File:Artel_Prag_Keramikdose.jpg" TargetMode="External"/><Relationship Id="rId10" Type="http://schemas.openxmlformats.org/officeDocument/2006/relationships/hyperlink" Target="http://commons.wikimedia.org/wiki/File:Prague_Gocar_rondokubismus.jpg" TargetMode="External"/><Relationship Id="rId4" Type="http://schemas.openxmlformats.org/officeDocument/2006/relationships/hyperlink" Target="http://commons.wikimedia.org/wiki/File:Lazensky_dum_v_Bohdanci_03.jpg" TargetMode="External"/><Relationship Id="rId9" Type="http://schemas.openxmlformats.org/officeDocument/2006/relationships/hyperlink" Target="http://commons.wikimedia.org/wiki/File:Praha,_Nov%C3%A9_M%C4%9Bsto_-_Vodi%C4%8Dkova,_My%C5%A1%C3%A1k_002.jpg" TargetMode="External"/><Relationship Id="rId14" Type="http://schemas.openxmlformats.org/officeDocument/2006/relationships/hyperlink" Target="http://commons.wikimedia.org/wiki/File:Artel_Kaffeeservice_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en.wikipedia.org/wiki/Josef_Go%C4%8D%C3%A1r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15845"/>
              </p:ext>
            </p:extLst>
          </p:nvPr>
        </p:nvGraphicFramePr>
        <p:xfrm>
          <a:off x="413284" y="1704114"/>
          <a:ext cx="8280920" cy="4903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Kubismus; architektura a užité umění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kubismus, architektura, užité umění, J. Gočár, P. Janák, J. Chochol</a:t>
                      </a:r>
                      <a:endParaRPr lang="cs-CZ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10. 05. 2013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Detaily kubistické fasády, mříží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Praha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2080"/>
            <a:ext cx="3931332" cy="524177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91" y="3836"/>
            <a:ext cx="3921900" cy="52292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9512" y="5271305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88511" y="5271305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21140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Josef Chochol, 1880-1956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2"/>
            <a:ext cx="7704856" cy="5335613"/>
          </a:xfrm>
        </p:spPr>
      </p:pic>
      <p:sp>
        <p:nvSpPr>
          <p:cNvPr id="12" name="Zástupný symbol pro text 11"/>
          <p:cNvSpPr>
            <a:spLocks noGrp="1"/>
          </p:cNvSpPr>
          <p:nvPr>
            <p:ph type="body" sz="half" idx="2"/>
          </p:nvPr>
        </p:nvSpPr>
        <p:spPr>
          <a:xfrm>
            <a:off x="1598692" y="6096000"/>
            <a:ext cx="5184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Kubistický_trojdům_na_Rašínově_nábřeží</a:t>
            </a:r>
            <a:r>
              <a:rPr lang="cs-CZ" dirty="0" smtClean="0"/>
              <a:t>, Praha, 1912-1913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733728" y="5410675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37447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Příkazy u </a:t>
            </a:r>
            <a:r>
              <a:rPr lang="cs-CZ" dirty="0" smtClean="0"/>
              <a:t>Olomouce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kubistický altán</a:t>
            </a:r>
            <a:endParaRPr lang="cs-CZ" dirty="0"/>
          </a:p>
        </p:txBody>
      </p:sp>
      <p:pic>
        <p:nvPicPr>
          <p:cNvPr id="8" name="Picture 4" descr="Altan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11606"/>
          <a:stretch/>
        </p:blipFill>
        <p:spPr bwMode="auto">
          <a:xfrm>
            <a:off x="-26465" y="0"/>
            <a:ext cx="9170465" cy="53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7504" y="5399649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25069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Emil Králíček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Kubistická lampa, Praha, 1912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4955"/>
            <a:ext cx="4018695" cy="5358261"/>
          </a:xfrm>
        </p:spPr>
      </p:pic>
      <p:sp>
        <p:nvSpPr>
          <p:cNvPr id="6" name="Obdélník 5"/>
          <p:cNvSpPr/>
          <p:nvPr/>
        </p:nvSpPr>
        <p:spPr>
          <a:xfrm>
            <a:off x="7193564" y="5299794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22749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Rondokubismus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3125" y="1270050"/>
            <a:ext cx="7620000" cy="4800600"/>
          </a:xfrm>
        </p:spPr>
        <p:txBody>
          <a:bodyPr/>
          <a:lstStyle/>
          <a:p>
            <a:r>
              <a:rPr lang="cs-CZ" dirty="0" smtClean="0"/>
              <a:t>Další označení: Obloučkový styl, Národní styl, České art deko</a:t>
            </a:r>
          </a:p>
          <a:p>
            <a:r>
              <a:rPr lang="cs-CZ" dirty="0" smtClean="0"/>
              <a:t>Další vývojový stupeň kubismu v architektuře</a:t>
            </a:r>
          </a:p>
          <a:p>
            <a:r>
              <a:rPr lang="cs-CZ" dirty="0" smtClean="0"/>
              <a:t>Doba První republiky, národní charakter – volba barev</a:t>
            </a:r>
          </a:p>
          <a:p>
            <a:r>
              <a:rPr lang="cs-CZ" dirty="0"/>
              <a:t>Posun od krystalických tvarů </a:t>
            </a:r>
            <a:r>
              <a:rPr lang="cs-CZ" b="1" dirty="0"/>
              <a:t>k obloukům, kružnicím a válcům</a:t>
            </a:r>
          </a:p>
          <a:p>
            <a:pPr marL="114300" indent="0">
              <a:buNone/>
            </a:pPr>
            <a:r>
              <a:rPr lang="cs-CZ" sz="1200" dirty="0" smtClean="0"/>
              <a:t>Fasáda, Dům U Myšáka, Vodičkova ul., Praha</a:t>
            </a:r>
            <a:endParaRPr lang="cs-CZ" sz="1200" dirty="0"/>
          </a:p>
        </p:txBody>
      </p:sp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98" y="3280860"/>
            <a:ext cx="5328592" cy="355017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22326" y="638905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8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Rondokubismus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Legiobanka, Praha, 1921-1922</a:t>
            </a:r>
          </a:p>
          <a:p>
            <a:r>
              <a:rPr lang="cs-CZ" dirty="0" smtClean="0"/>
              <a:t>Josef Gočár, sochařská výzdoba – Otto Gutfreund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96336" y="534990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9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0"/>
            <a:ext cx="3925100" cy="5233466"/>
          </a:xfr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33" y="0"/>
            <a:ext cx="3528392" cy="529258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51520" y="5292588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29815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Rondokubismus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Pavel Janák, Krematorium, Pardubice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381000"/>
            <a:ext cx="7419849" cy="4943475"/>
          </a:xfrm>
        </p:spPr>
      </p:pic>
      <p:sp>
        <p:nvSpPr>
          <p:cNvPr id="8" name="TextovéPole 7"/>
          <p:cNvSpPr txBox="1"/>
          <p:nvPr/>
        </p:nvSpPr>
        <p:spPr>
          <a:xfrm>
            <a:off x="6948264" y="530120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10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Rondokubismus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Josef </a:t>
            </a:r>
            <a:r>
              <a:rPr lang="cs-CZ" dirty="0" err="1"/>
              <a:t>Z</a:t>
            </a:r>
            <a:r>
              <a:rPr lang="cs-CZ" dirty="0" err="1" smtClean="0"/>
              <a:t>asche</a:t>
            </a:r>
            <a:r>
              <a:rPr lang="cs-CZ" dirty="0" smtClean="0"/>
              <a:t>, Pavel Janák, Palác </a:t>
            </a:r>
            <a:r>
              <a:rPr lang="cs-CZ" dirty="0" err="1" smtClean="0"/>
              <a:t>Adria</a:t>
            </a:r>
            <a:r>
              <a:rPr lang="cs-CZ" dirty="0" smtClean="0"/>
              <a:t>, Praha, 1923-1924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484"/>
            <a:ext cx="4076938" cy="5435918"/>
          </a:xfrm>
        </p:spPr>
      </p:pic>
      <p:sp>
        <p:nvSpPr>
          <p:cNvPr id="6" name="Obdélník 5"/>
          <p:cNvSpPr/>
          <p:nvPr/>
        </p:nvSpPr>
        <p:spPr>
          <a:xfrm>
            <a:off x="6516216" y="5113367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35408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Pavel Janák, 1882-1956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Kiosek, </a:t>
            </a:r>
            <a:r>
              <a:rPr lang="cs-CZ" dirty="0"/>
              <a:t>P</a:t>
            </a:r>
            <a:r>
              <a:rPr lang="cs-CZ" dirty="0" smtClean="0"/>
              <a:t>raha, Bolzanova ul.</a:t>
            </a:r>
          </a:p>
          <a:p>
            <a:r>
              <a:rPr lang="cs-CZ" dirty="0">
                <a:hlinkClick r:id="rId2"/>
              </a:rPr>
              <a:t>http://cs.wikipedia.org/wiki/Pavel_Jan%C3%A1k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381000"/>
            <a:ext cx="7419849" cy="4943475"/>
          </a:xfrm>
        </p:spPr>
      </p:pic>
      <p:sp>
        <p:nvSpPr>
          <p:cNvPr id="5" name="TextovéPole 4"/>
          <p:cNvSpPr txBox="1"/>
          <p:nvPr/>
        </p:nvSpPr>
        <p:spPr>
          <a:xfrm>
            <a:off x="6876256" y="54452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11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lačítko akce: Informace 1">
            <a:hlinkClick r:id="" action="ppaction://noaction" highlightClick="1"/>
          </p:cNvPr>
          <p:cNvSpPr/>
          <p:nvPr/>
        </p:nvSpPr>
        <p:spPr>
          <a:xfrm>
            <a:off x="6156176" y="6165304"/>
            <a:ext cx="720080" cy="69269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6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Gočár, 1880-1945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Domky v pražské ZOO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398"/>
            <a:ext cx="6624736" cy="4968552"/>
          </a:xfrm>
        </p:spPr>
      </p:pic>
      <p:sp>
        <p:nvSpPr>
          <p:cNvPr id="7" name="TextovéPole 6"/>
          <p:cNvSpPr txBox="1"/>
          <p:nvPr/>
        </p:nvSpPr>
        <p:spPr>
          <a:xfrm>
            <a:off x="7884368" y="45091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12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Kubismus</a:t>
            </a:r>
            <a:endParaRPr lang="cs-CZ" sz="4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Architektura, užité umění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09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Užité umění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cs-CZ" dirty="0" smtClean="0"/>
              <a:t>Pro architekty další možnost uplatnění svých nápadů</a:t>
            </a:r>
          </a:p>
          <a:p>
            <a:r>
              <a:rPr lang="cs-CZ" b="1" dirty="0" smtClean="0"/>
              <a:t>Pavel Janák, Josef Gočár, Josef Chochol, Vlastislav Hofman</a:t>
            </a:r>
            <a:endParaRPr lang="cs-CZ" b="1" dirty="0"/>
          </a:p>
          <a:p>
            <a:r>
              <a:rPr lang="cs-CZ" dirty="0" smtClean="0"/>
              <a:t>Sdružení výtvarníků ARTĚL</a:t>
            </a:r>
          </a:p>
          <a:p>
            <a:pPr marL="114300" indent="0">
              <a:buNone/>
            </a:pPr>
            <a:r>
              <a:rPr lang="cs-CZ" b="1" dirty="0" smtClean="0"/>
              <a:t>Nábytek</a:t>
            </a:r>
            <a:r>
              <a:rPr lang="cs-CZ" dirty="0" smtClean="0"/>
              <a:t> (tvar, zalamování linií, tupé a ostré úhly, šestiúhelníky, lichoběžníky </a:t>
            </a:r>
            <a:r>
              <a:rPr lang="cs-CZ" dirty="0" smtClean="0">
                <a:sym typeface="Wingdings"/>
              </a:rPr>
              <a:t> ale na úkor funkčnosti, tento problém neřešili</a:t>
            </a:r>
          </a:p>
          <a:p>
            <a:pPr marL="114300" indent="0">
              <a:buNone/>
            </a:pPr>
            <a:r>
              <a:rPr lang="cs-CZ" dirty="0" smtClean="0">
                <a:sym typeface="Wingdings"/>
              </a:rPr>
              <a:t>Jídelny, sedací nábytek</a:t>
            </a:r>
          </a:p>
          <a:p>
            <a:pPr marL="114300" indent="0">
              <a:buNone/>
            </a:pPr>
            <a:r>
              <a:rPr lang="cs-CZ" b="1" dirty="0" smtClean="0">
                <a:sym typeface="Wingdings"/>
              </a:rPr>
              <a:t>Lustry, stolní lampy, hodiny</a:t>
            </a:r>
          </a:p>
          <a:p>
            <a:pPr marL="114300" indent="0">
              <a:buNone/>
            </a:pPr>
            <a:r>
              <a:rPr lang="cs-CZ" b="1" dirty="0" smtClean="0">
                <a:sym typeface="Wingdings"/>
              </a:rPr>
              <a:t>Keramika, sklo</a:t>
            </a:r>
          </a:p>
          <a:p>
            <a:pPr marL="114300" indent="0">
              <a:buNone/>
            </a:pPr>
            <a:r>
              <a:rPr lang="cs-CZ" dirty="0" smtClean="0">
                <a:sym typeface="Wingdings"/>
              </a:rPr>
              <a:t>Rudolf </a:t>
            </a:r>
            <a:r>
              <a:rPr lang="cs-CZ" dirty="0" err="1" smtClean="0">
                <a:sym typeface="Wingdings"/>
              </a:rPr>
              <a:t>Stockar</a:t>
            </a:r>
            <a:endParaRPr lang="cs-CZ" dirty="0" smtClean="0">
              <a:sym typeface="Wingdings"/>
            </a:endParaRPr>
          </a:p>
          <a:p>
            <a:pPr marL="114300" indent="0">
              <a:buNone/>
            </a:pPr>
            <a:r>
              <a:rPr lang="cs-CZ" b="1" dirty="0" smtClean="0">
                <a:sym typeface="Wingdings"/>
              </a:rPr>
              <a:t>Užitá grafika (plakáty, knižní grafika, ilustrace)</a:t>
            </a:r>
          </a:p>
          <a:p>
            <a:pPr marL="114300" indent="0">
              <a:buNone/>
            </a:pPr>
            <a:endParaRPr lang="cs-CZ" b="1" dirty="0">
              <a:sym typeface="Wingdings"/>
            </a:endParaRPr>
          </a:p>
          <a:p>
            <a:pPr marL="114300" indent="0">
              <a:buNone/>
            </a:pPr>
            <a:r>
              <a:rPr lang="cs-CZ" b="1" dirty="0" smtClean="0">
                <a:sym typeface="Wingdings"/>
              </a:rPr>
              <a:t>Uplatnění v architektuře a užitém umění nemá ve světě obdoby </a:t>
            </a:r>
            <a:r>
              <a:rPr lang="cs-CZ" b="1" dirty="0">
                <a:sym typeface="Wingdings"/>
              </a:rPr>
              <a:t>Č</a:t>
            </a:r>
            <a:r>
              <a:rPr lang="cs-CZ" b="1" dirty="0" smtClean="0">
                <a:sym typeface="Wingdings"/>
              </a:rPr>
              <a:t>eský kubismus – fenomén české kultury</a:t>
            </a:r>
          </a:p>
          <a:p>
            <a:pPr marL="114300" indent="0">
              <a:buNone/>
            </a:pPr>
            <a:r>
              <a:rPr lang="cs-CZ" b="1" dirty="0">
                <a:sym typeface="Wingdings"/>
              </a:rPr>
              <a:t>K</a:t>
            </a:r>
            <a:r>
              <a:rPr lang="cs-CZ" b="1" dirty="0" smtClean="0">
                <a:sym typeface="Wingdings"/>
              </a:rPr>
              <a:t>ubismus v Čechách svým pojetím připomíná sloh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65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0" y="455186"/>
            <a:ext cx="4067944" cy="273579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73" y="3534879"/>
            <a:ext cx="4430828" cy="33231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48" y="0"/>
            <a:ext cx="3912652" cy="353487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" y="3694097"/>
            <a:ext cx="4565749" cy="303622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002695" y="9199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14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9199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93242" y="332211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16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332211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15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ový popisek 1"/>
          <p:cNvSpPr/>
          <p:nvPr/>
        </p:nvSpPr>
        <p:spPr>
          <a:xfrm>
            <a:off x="357955" y="1124744"/>
            <a:ext cx="5112568" cy="1224136"/>
          </a:xfrm>
          <a:prstGeom prst="wedgeRectCallout">
            <a:avLst>
              <a:gd name="adj1" fmla="val 103009"/>
              <a:gd name="adj2" fmla="val -39823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/>
              <a:t>P</a:t>
            </a:r>
            <a:r>
              <a:rPr lang="cs-CZ" sz="2800" b="1" dirty="0" smtClean="0"/>
              <a:t>roč </a:t>
            </a:r>
            <a:r>
              <a:rPr lang="cs-CZ" b="1" dirty="0" smtClean="0"/>
              <a:t> má</a:t>
            </a:r>
          </a:p>
          <a:p>
            <a:pPr algn="ctr"/>
            <a:r>
              <a:rPr lang="cs-CZ" sz="2800" b="1" dirty="0" smtClean="0"/>
              <a:t>český kubismus prvky slohu?</a:t>
            </a:r>
            <a:endParaRPr lang="cs-CZ" sz="2800" b="1" dirty="0"/>
          </a:p>
        </p:txBody>
      </p:sp>
      <p:sp>
        <p:nvSpPr>
          <p:cNvPr id="3" name="Obdélníkový popisek 2"/>
          <p:cNvSpPr/>
          <p:nvPr/>
        </p:nvSpPr>
        <p:spPr>
          <a:xfrm>
            <a:off x="1907704" y="2636912"/>
            <a:ext cx="6302277" cy="1584176"/>
          </a:xfrm>
          <a:prstGeom prst="wedgeRectCallout">
            <a:avLst>
              <a:gd name="adj1" fmla="val 47355"/>
              <a:gd name="adj2" fmla="val -135151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Proč</a:t>
            </a:r>
            <a:r>
              <a:rPr lang="cs-CZ" sz="2400" dirty="0" smtClean="0"/>
              <a:t> se česká kubistická architektura nestala </a:t>
            </a:r>
          </a:p>
          <a:p>
            <a:pPr algn="ctr"/>
            <a:r>
              <a:rPr lang="cs-CZ" sz="2400" dirty="0"/>
              <a:t>t</a:t>
            </a:r>
            <a:r>
              <a:rPr lang="cs-CZ" sz="2400" dirty="0" smtClean="0"/>
              <a:t>rvalou tendencí  moderní architektury?</a:t>
            </a:r>
            <a:endParaRPr lang="cs-CZ" sz="2400" dirty="0"/>
          </a:p>
        </p:txBody>
      </p:sp>
      <p:sp>
        <p:nvSpPr>
          <p:cNvPr id="5" name="Obdélníkový popisek 4"/>
          <p:cNvSpPr/>
          <p:nvPr/>
        </p:nvSpPr>
        <p:spPr>
          <a:xfrm>
            <a:off x="357955" y="5821109"/>
            <a:ext cx="5466603" cy="936104"/>
          </a:xfrm>
          <a:prstGeom prst="wedgeRectCallout">
            <a:avLst>
              <a:gd name="adj1" fmla="val 101654"/>
              <a:gd name="adj2" fmla="val -4682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Co</a:t>
            </a:r>
            <a:r>
              <a:rPr lang="cs-CZ" sz="2400" dirty="0" smtClean="0"/>
              <a:t> je to rondokubismus?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458770" y="332656"/>
            <a:ext cx="7929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latin typeface="+mj-lt"/>
              </a:rPr>
              <a:t>Zamyslete se a </a:t>
            </a:r>
            <a:r>
              <a:rPr lang="cs-CZ" sz="3600" b="1" dirty="0" smtClean="0">
                <a:latin typeface="+mj-lt"/>
              </a:rPr>
              <a:t>řekněte</a:t>
            </a:r>
            <a:endParaRPr lang="cs-CZ" sz="3600" b="1" dirty="0">
              <a:latin typeface="+mj-lt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757064" y="4689140"/>
            <a:ext cx="5466603" cy="936104"/>
          </a:xfrm>
          <a:prstGeom prst="wedgeRectCallout">
            <a:avLst>
              <a:gd name="adj1" fmla="val 92277"/>
              <a:gd name="adj2" fmla="val 62701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Jaké</a:t>
            </a:r>
            <a:r>
              <a:rPr lang="cs-CZ" sz="2400" dirty="0" smtClean="0"/>
              <a:t> osobnosti jsou spojeny s kubismem, evropským i českým?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01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/>
              <a:t>MRÁZ, Bohumír. Dějiny výtvarné kultury.</a:t>
            </a:r>
            <a:r>
              <a:rPr lang="cs-CZ" sz="1200" i="1" dirty="0"/>
              <a:t> 3</a:t>
            </a:r>
            <a:r>
              <a:rPr lang="cs-CZ" sz="1200" dirty="0"/>
              <a:t>. 1. vyd. Praha: IDEA SERVIS, 2000, 220 s. ISBN 80-859-7031-7</a:t>
            </a:r>
            <a:r>
              <a:rPr lang="cs-CZ" sz="1200" dirty="0" smtClean="0"/>
              <a:t>.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80-717-6393-4.</a:t>
            </a:r>
          </a:p>
          <a:p>
            <a:endParaRPr lang="cs-CZ" sz="1200" dirty="0" smtClean="0">
              <a:hlinkClick r:id="rId2"/>
            </a:endParaRPr>
          </a:p>
          <a:p>
            <a:pPr marL="64008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2013-05-03]. </a:t>
            </a:r>
            <a:r>
              <a:rPr lang="pl-PL" sz="1200" dirty="0"/>
              <a:t>Do stupné na</a:t>
            </a:r>
            <a:endParaRPr lang="cs-CZ" sz="1200" u="sng" dirty="0">
              <a:hlinkClick r:id="rId3"/>
            </a:endParaRPr>
          </a:p>
          <a:p>
            <a:pPr marL="235458" indent="-171450"/>
            <a:r>
              <a:rPr lang="pl-PL" sz="1200" dirty="0" smtClean="0"/>
              <a:t>[</a:t>
            </a: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</a:t>
            </a:r>
            <a:r>
              <a:rPr lang="cs-CZ" sz="1200" dirty="0" smtClean="0">
                <a:hlinkClick r:id="rId4"/>
              </a:rPr>
              <a:t>cs.wikipedia.org/wiki/Pavel_Jan%C3%A1k</a:t>
            </a:r>
            <a:r>
              <a:rPr lang="pl-PL" sz="1200" dirty="0" smtClean="0"/>
              <a:t>]</a:t>
            </a:r>
            <a:endParaRPr lang="cs-CZ" sz="1200" dirty="0"/>
          </a:p>
          <a:p>
            <a:pPr marL="235458" indent="-171450"/>
            <a:r>
              <a:rPr lang="pl-PL" sz="1200" dirty="0" smtClean="0"/>
              <a:t>[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en.wikipedia.org/wiki/Josef_Go%C4%8D%C3%A1r</a:t>
            </a:r>
            <a:r>
              <a:rPr lang="pl-PL" sz="1200" dirty="0" smtClean="0"/>
              <a:t>]</a:t>
            </a:r>
          </a:p>
          <a:p>
            <a:pPr marL="235458" indent="-171450"/>
            <a:r>
              <a:rPr lang="cs-CZ" sz="1200" dirty="0">
                <a:hlinkClick r:id="rId6"/>
              </a:rPr>
              <a:t>http://</a:t>
            </a:r>
            <a:r>
              <a:rPr lang="cs-CZ" sz="1200" dirty="0" smtClean="0">
                <a:hlinkClick r:id="rId6"/>
              </a:rPr>
              <a:t>www.earch.cz/cs/rondokubismus-ceske-art-deco-4dil</a:t>
            </a:r>
            <a:endParaRPr lang="cs-CZ" sz="1200" dirty="0" smtClean="0"/>
          </a:p>
          <a:p>
            <a:pPr marL="235458" indent="-171450"/>
            <a:r>
              <a:rPr lang="cs-CZ" sz="1200" dirty="0">
                <a:hlinkClick r:id="rId7"/>
              </a:rPr>
              <a:t>http://archiweb.cz/buildings.php?styles=17</a:t>
            </a:r>
            <a:endParaRPr lang="cs-CZ" sz="12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Citace, 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cs-CZ" sz="1200" dirty="0" smtClean="0">
              <a:hlinkClick r:id="rId2"/>
            </a:endParaRPr>
          </a:p>
          <a:p>
            <a:pPr marL="114300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2013-05-03]. </a:t>
            </a:r>
            <a:r>
              <a:rPr lang="pl-PL" sz="1200" dirty="0"/>
              <a:t>Dostupný pod licencí  Creative Commons na WWW</a:t>
            </a:r>
            <a:r>
              <a:rPr lang="pl-PL" sz="1200" dirty="0" smtClean="0"/>
              <a:t>:</a:t>
            </a:r>
            <a:endParaRPr lang="cs-CZ" sz="1200" dirty="0" smtClean="0">
              <a:hlinkClick r:id="rId2"/>
            </a:endParaRPr>
          </a:p>
          <a:p>
            <a:pPr>
              <a:buFont typeface="+mj-lt"/>
              <a:buAutoNum type="arabicPeriod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://commons.wikimedia.org/wiki/File:Artel_Prag_Keramikdose_2.jpg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3"/>
              </a:rPr>
              <a:t>http://commons.wikimedia.org/wiki/File:Praha,_Vy%C5%A1ehrad_-_Neklanova_497.jpg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commons.wikimedia.org/wiki/File:Lazensky_dum_v_Bohdanci_03.jpg</a:t>
            </a:r>
            <a:endParaRPr lang="cs-CZ" sz="1200" dirty="0" smtClean="0"/>
          </a:p>
          <a:p>
            <a:pPr>
              <a:buFont typeface="+mj-lt"/>
              <a:buAutoNum type="arabicPeriod"/>
            </a:pPr>
            <a:r>
              <a:rPr lang="cs-CZ" sz="1200" dirty="0">
                <a:hlinkClick r:id="rId5"/>
              </a:rPr>
              <a:t>http://commons.wikimedia.org/wiki/File:Josef_Go%C4%8D%C3%A1r_pavillion_L%C3%A1zn%C4%9B_Bohdane%C4%8D.JPG</a:t>
            </a:r>
            <a:endParaRPr lang="cs-CZ" sz="1200" dirty="0"/>
          </a:p>
          <a:p>
            <a:pPr marL="114300" lvl="0" indent="0">
              <a:buNone/>
            </a:pPr>
            <a:r>
              <a:rPr lang="pl-PL" sz="1200" dirty="0"/>
              <a:t>Zdroj: [online]. [cit. 2013-05-03]. Dostupný pod licencí  Public domain na WWW:</a:t>
            </a:r>
          </a:p>
          <a:p>
            <a:pPr>
              <a:buFont typeface="+mj-lt"/>
              <a:buAutoNum type="arabicPeriod" startAt="5"/>
            </a:pPr>
            <a:r>
              <a:rPr lang="cs-CZ" sz="1200" dirty="0" smtClean="0">
                <a:hlinkClick r:id="rId6"/>
              </a:rPr>
              <a:t>http</a:t>
            </a:r>
            <a:r>
              <a:rPr lang="cs-CZ" sz="1200" dirty="0">
                <a:hlinkClick r:id="rId6"/>
              </a:rPr>
              <a:t>://commons.wikimedia.org/wiki/File:Bauerova_vila_-_Libod%C5%99ice_3.JPG</a:t>
            </a:r>
            <a:endParaRPr lang="cs-CZ" sz="1200" dirty="0"/>
          </a:p>
          <a:p>
            <a:pPr>
              <a:buFont typeface="+mj-lt"/>
              <a:buAutoNum type="arabicPeriod" startAt="5"/>
            </a:pPr>
            <a:r>
              <a:rPr lang="cs-CZ" sz="1200" dirty="0" smtClean="0">
                <a:hlinkClick r:id="rId7"/>
              </a:rPr>
              <a:t>http://commons.wikimedia.org/wiki/File:%C4%8Cin%C5%BEovn%C3%AD_d%C5%AFm_v_Neklanov%C4%9B_ulici_v_Praze_%28Josef_Chochol%29.jpg</a:t>
            </a:r>
            <a:endParaRPr lang="cs-CZ" sz="1200" dirty="0"/>
          </a:p>
          <a:p>
            <a:pPr>
              <a:buFont typeface="+mj-lt"/>
              <a:buAutoNum type="arabicPeriod" startAt="5"/>
            </a:pPr>
            <a:r>
              <a:rPr lang="cs-CZ" sz="1200" dirty="0">
                <a:hlinkClick r:id="rId8"/>
              </a:rPr>
              <a:t>http://commons.wikimedia.org/wiki/File:Cubist_villa_in_Libusina_street_Vysehrad_Prague_CZ.jpg</a:t>
            </a:r>
            <a:endParaRPr lang="cs-CZ" sz="1200" dirty="0"/>
          </a:p>
          <a:p>
            <a:pPr marL="114300" lvl="0" indent="0">
              <a:buNone/>
            </a:pPr>
            <a:r>
              <a:rPr lang="pl-PL" sz="1200" dirty="0"/>
              <a:t>Zdroj: [online]. [cit. 2013-05-03]. Dostupný pod licencí  Creative Commons na WWW</a:t>
            </a:r>
            <a:r>
              <a:rPr lang="pl-PL" sz="1200" dirty="0" smtClean="0"/>
              <a:t>:</a:t>
            </a:r>
            <a:endParaRPr lang="cs-CZ" sz="1200" dirty="0" smtClean="0">
              <a:hlinkClick r:id="rId9"/>
            </a:endParaRPr>
          </a:p>
          <a:p>
            <a:pPr>
              <a:buFont typeface="+mj-lt"/>
              <a:buAutoNum type="arabicPeriod" startAt="8"/>
            </a:pPr>
            <a:r>
              <a:rPr lang="cs-CZ" sz="1200" dirty="0" smtClean="0">
                <a:hlinkClick r:id="rId9"/>
              </a:rPr>
              <a:t>http</a:t>
            </a:r>
            <a:r>
              <a:rPr lang="cs-CZ" sz="1200" dirty="0">
                <a:hlinkClick r:id="rId9"/>
              </a:rPr>
              <a:t>://commons.wikimedia.org/wiki/File:Praha,_Nov%C3%A9_M%C4%9Bsto_-_Vodi%C4%8Dkova,_</a:t>
            </a:r>
            <a:r>
              <a:rPr lang="cs-CZ" sz="1200" dirty="0" smtClean="0">
                <a:hlinkClick r:id="rId9"/>
              </a:rPr>
              <a:t>My%C5%A1%C3%A1k_002.jpg</a:t>
            </a:r>
            <a:endParaRPr lang="cs-CZ" sz="1200" dirty="0" smtClean="0">
              <a:hlinkClick r:id="rId10"/>
            </a:endParaRPr>
          </a:p>
          <a:p>
            <a:pPr>
              <a:buFont typeface="+mj-lt"/>
              <a:buAutoNum type="arabicPeriod" startAt="8"/>
            </a:pPr>
            <a:r>
              <a:rPr lang="cs-CZ" sz="1200" dirty="0" smtClean="0">
                <a:hlinkClick r:id="rId10"/>
              </a:rPr>
              <a:t>http</a:t>
            </a:r>
            <a:r>
              <a:rPr lang="cs-CZ" sz="1200" dirty="0">
                <a:hlinkClick r:id="rId10"/>
              </a:rPr>
              <a:t>://commons.wikimedia.org/wiki/File:Prague_Gocar_rondokubismus.jpg</a:t>
            </a:r>
            <a:endParaRPr lang="cs-CZ" sz="1200" dirty="0"/>
          </a:p>
          <a:p>
            <a:pPr>
              <a:buFont typeface="+mj-lt"/>
              <a:buAutoNum type="arabicPeriod" startAt="8"/>
            </a:pPr>
            <a:r>
              <a:rPr lang="cs-CZ" sz="1200" dirty="0">
                <a:hlinkClick r:id="rId11"/>
              </a:rPr>
              <a:t>http://commons.wikimedia.org/wiki/File:Crematorium,_Pardubice,_Czech_Republic.jpg</a:t>
            </a:r>
            <a:endParaRPr lang="cs-CZ" sz="1200" dirty="0"/>
          </a:p>
          <a:p>
            <a:pPr>
              <a:buFont typeface="+mj-lt"/>
              <a:buAutoNum type="arabicPeriod" startAt="8"/>
            </a:pPr>
            <a:r>
              <a:rPr lang="cs-CZ" sz="1200" dirty="0">
                <a:hlinkClick r:id="rId12"/>
              </a:rPr>
              <a:t>http://commons.wikimedia.org/wiki/File:Cubist_Kiosk_Bolzanova_1.JPG</a:t>
            </a:r>
            <a:endParaRPr lang="cs-CZ" sz="1200" dirty="0"/>
          </a:p>
          <a:p>
            <a:pPr>
              <a:buFont typeface="+mj-lt"/>
              <a:buAutoNum type="arabicPeriod" startAt="8"/>
            </a:pPr>
            <a:r>
              <a:rPr lang="cs-CZ" sz="1200" dirty="0">
                <a:hlinkClick r:id="rId13"/>
              </a:rPr>
              <a:t>http://commons.wikimedia.org/wiki/File:ZOO_Praha_%2827%29.jpg</a:t>
            </a:r>
            <a:endParaRPr lang="cs-CZ" sz="1200" dirty="0"/>
          </a:p>
          <a:p>
            <a:pPr>
              <a:buFont typeface="+mj-lt"/>
              <a:buAutoNum type="arabicPeriod" startAt="8"/>
            </a:pPr>
            <a:r>
              <a:rPr lang="cs-CZ" sz="1200" dirty="0">
                <a:hlinkClick r:id="rId14"/>
              </a:rPr>
              <a:t>http://commons.wikimedia.org/wiki/File:Artel_Kaffeeservice_.jpg</a:t>
            </a:r>
            <a:endParaRPr lang="cs-CZ" sz="1200" dirty="0"/>
          </a:p>
          <a:p>
            <a:pPr>
              <a:buFont typeface="+mj-lt"/>
              <a:buAutoNum type="arabicPeriod" startAt="8"/>
            </a:pPr>
            <a:r>
              <a:rPr lang="cs-CZ" sz="1200" dirty="0">
                <a:hlinkClick r:id="rId15"/>
              </a:rPr>
              <a:t>http://commons.wikimedia.org/wiki/File:Artel_Prag_Keramikdose.jpg</a:t>
            </a:r>
            <a:endParaRPr lang="cs-CZ" sz="1200" dirty="0"/>
          </a:p>
          <a:p>
            <a:pPr>
              <a:buFont typeface="+mj-lt"/>
              <a:buAutoNum type="arabicPeriod" startAt="8"/>
            </a:pPr>
            <a:r>
              <a:rPr lang="cs-CZ" sz="1200" dirty="0">
                <a:hlinkClick r:id="rId16"/>
              </a:rPr>
              <a:t>http://</a:t>
            </a:r>
            <a:r>
              <a:rPr lang="cs-CZ" sz="1200" dirty="0" smtClean="0">
                <a:hlinkClick r:id="rId16"/>
              </a:rPr>
              <a:t>commons.wikimedia.org/wiki/File:Artel_Prag_Kaffeeservice2.jpg</a:t>
            </a:r>
            <a:endParaRPr lang="cs-CZ" sz="1200" dirty="0"/>
          </a:p>
          <a:p>
            <a:pPr marL="114300" lvl="0" indent="0">
              <a:buNone/>
            </a:pPr>
            <a:r>
              <a:rPr lang="pl-PL" sz="1200" dirty="0"/>
              <a:t>Zdroj: [online]. [cit. 2013-05-03]. Dostupný pod licencí  Public domain na WWW</a:t>
            </a:r>
            <a:r>
              <a:rPr lang="pl-PL" sz="1200" dirty="0" smtClean="0"/>
              <a:t>:</a:t>
            </a:r>
            <a:endParaRPr lang="cs-CZ" sz="1200" dirty="0" smtClean="0">
              <a:hlinkClick r:id="rId17"/>
            </a:endParaRPr>
          </a:p>
          <a:p>
            <a:pPr>
              <a:buFont typeface="+mj-lt"/>
              <a:buAutoNum type="arabicPeriod" startAt="16"/>
            </a:pPr>
            <a:r>
              <a:rPr lang="cs-CZ" sz="1200" dirty="0" smtClean="0">
                <a:hlinkClick r:id="rId17"/>
              </a:rPr>
              <a:t>http</a:t>
            </a:r>
            <a:r>
              <a:rPr lang="cs-CZ" sz="1200" dirty="0">
                <a:hlinkClick r:id="rId17"/>
              </a:rPr>
              <a:t>://commons.wikimedia.org/wiki/File:Kubisticke_hrnky.JPG</a:t>
            </a:r>
            <a:endParaRPr lang="cs-CZ" sz="1200" dirty="0"/>
          </a:p>
          <a:p>
            <a:pPr marL="114300" indent="0">
              <a:buNone/>
            </a:pPr>
            <a:endParaRPr lang="cs-CZ" sz="1200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9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5190" y="188640"/>
            <a:ext cx="7620000" cy="1143000"/>
          </a:xfrm>
        </p:spPr>
        <p:txBody>
          <a:bodyPr/>
          <a:lstStyle/>
          <a:p>
            <a:r>
              <a:rPr lang="cs-CZ" dirty="0" smtClean="0"/>
              <a:t>Architektura, užité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4800600"/>
          </a:xfrm>
        </p:spPr>
        <p:txBody>
          <a:bodyPr/>
          <a:lstStyle/>
          <a:p>
            <a:r>
              <a:rPr lang="cs-CZ" b="1" dirty="0" smtClean="0"/>
              <a:t>Fenomén v českém umění</a:t>
            </a:r>
          </a:p>
          <a:p>
            <a:r>
              <a:rPr lang="cs-CZ" dirty="0" smtClean="0"/>
              <a:t>Nikde jinde </a:t>
            </a:r>
            <a:r>
              <a:rPr lang="cs-CZ" b="1" dirty="0" smtClean="0"/>
              <a:t>ve světě neexistuje </a:t>
            </a:r>
            <a:r>
              <a:rPr lang="cs-CZ" dirty="0" smtClean="0"/>
              <a:t>kubistická architektura (jen návrh)</a:t>
            </a:r>
          </a:p>
          <a:p>
            <a:r>
              <a:rPr lang="cs-CZ" dirty="0" smtClean="0"/>
              <a:t>ani  kubismus v užitém umění (nábytek, bytové doplňky, osvětlení, čajový či kávový servis nebo pouliční lampa, kovové části – zábradlí)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72" y="2867862"/>
            <a:ext cx="3787889" cy="34662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867862"/>
            <a:ext cx="3550603" cy="346627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83567" y="6408237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832609" y="602636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17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8395"/>
            <a:ext cx="7620000" cy="1143000"/>
          </a:xfrm>
        </p:spPr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5" y="1209240"/>
            <a:ext cx="4676653" cy="518684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000" dirty="0" smtClean="0"/>
              <a:t>Vliv kubistického malířství a sochařství</a:t>
            </a:r>
          </a:p>
          <a:p>
            <a:pPr marL="114300" indent="0">
              <a:buNone/>
            </a:pPr>
            <a:r>
              <a:rPr lang="cs-CZ" sz="2000" b="1" dirty="0" smtClean="0"/>
              <a:t>Výrazové prostředky: krystalické tvary</a:t>
            </a:r>
          </a:p>
          <a:p>
            <a:pPr marL="114300" indent="0">
              <a:buNone/>
            </a:pPr>
            <a:r>
              <a:rPr lang="cs-CZ" sz="2000" b="1" dirty="0" smtClean="0"/>
              <a:t>Jehlan, šikmá linie a plocha </a:t>
            </a:r>
          </a:p>
          <a:p>
            <a:pPr marL="114300" indent="0">
              <a:buNone/>
            </a:pPr>
            <a:r>
              <a:rPr lang="cs-CZ" sz="2000" dirty="0" smtClean="0"/>
              <a:t>Jehlan – dynamika, odhmotnění</a:t>
            </a:r>
          </a:p>
          <a:p>
            <a:pPr marL="114300" indent="0">
              <a:buNone/>
            </a:pPr>
            <a:r>
              <a:rPr lang="cs-CZ" sz="2000" i="1" dirty="0" smtClean="0"/>
              <a:t>Nepoužívá se: křivka, koule a oblouk</a:t>
            </a:r>
          </a:p>
          <a:p>
            <a:pPr marL="114300" indent="0">
              <a:buNone/>
            </a:pPr>
            <a:r>
              <a:rPr lang="cs-CZ" sz="2000" b="1" dirty="0" smtClean="0"/>
              <a:t>Fasáda:</a:t>
            </a:r>
          </a:p>
          <a:p>
            <a:pPr marL="114300" indent="0">
              <a:buNone/>
            </a:pPr>
            <a:r>
              <a:rPr lang="cs-CZ" sz="2000" dirty="0"/>
              <a:t>t</a:t>
            </a:r>
            <a:r>
              <a:rPr lang="cs-CZ" sz="2000" dirty="0" smtClean="0"/>
              <a:t>vary oken</a:t>
            </a:r>
          </a:p>
          <a:p>
            <a:pPr marL="114300" indent="0">
              <a:buNone/>
            </a:pPr>
            <a:r>
              <a:rPr lang="cs-CZ" sz="2000" dirty="0" smtClean="0"/>
              <a:t>dekorativní řešení fasády – plastické formy portály</a:t>
            </a:r>
          </a:p>
          <a:p>
            <a:pPr marL="114300" indent="0">
              <a:buNone/>
            </a:pPr>
            <a:r>
              <a:rPr lang="cs-CZ" sz="2000" b="1" dirty="0" smtClean="0"/>
              <a:t>Druhy staveb:</a:t>
            </a:r>
          </a:p>
          <a:p>
            <a:pPr marL="114300" indent="0">
              <a:buNone/>
            </a:pPr>
            <a:r>
              <a:rPr lang="cs-CZ" sz="2000" dirty="0" smtClean="0"/>
              <a:t>Vily, činžovní domy</a:t>
            </a:r>
          </a:p>
          <a:p>
            <a:pPr marL="114300" indent="0">
              <a:buNone/>
            </a:pPr>
            <a:r>
              <a:rPr lang="cs-CZ" sz="2000" b="1" dirty="0" smtClean="0"/>
              <a:t>Architekti:</a:t>
            </a:r>
          </a:p>
          <a:p>
            <a:pPr marL="114300" indent="0">
              <a:buNone/>
            </a:pPr>
            <a:r>
              <a:rPr lang="cs-CZ" sz="2000" b="1" dirty="0" smtClean="0"/>
              <a:t>Josef Gočár, Pavel Janák, Josef Chochol, Vlastislav Hofman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3364115"/>
          </a:xfrm>
        </p:spPr>
      </p:pic>
      <p:sp>
        <p:nvSpPr>
          <p:cNvPr id="6" name="Obdélník 5"/>
          <p:cNvSpPr/>
          <p:nvPr/>
        </p:nvSpPr>
        <p:spPr>
          <a:xfrm>
            <a:off x="6413685" y="3454522"/>
            <a:ext cx="2075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Josef </a:t>
            </a:r>
            <a:r>
              <a:rPr lang="cs-CZ" sz="1200" dirty="0" err="1" smtClean="0"/>
              <a:t>Chochol,Praha</a:t>
            </a:r>
            <a:r>
              <a:rPr lang="cs-CZ" sz="1200" dirty="0" smtClean="0"/>
              <a:t>, Vyšehrad</a:t>
            </a:r>
            <a:endParaRPr lang="cs-CZ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40" y="4155961"/>
            <a:ext cx="3980160" cy="271645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07789" y="6534586"/>
            <a:ext cx="2568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Josef Gočár, Lázeňský dům , Bohdaneč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86083" y="1385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58369" y="38481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69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517232"/>
            <a:ext cx="7772400" cy="594360"/>
          </a:xfrm>
        </p:spPr>
        <p:txBody>
          <a:bodyPr/>
          <a:lstStyle/>
          <a:p>
            <a:r>
              <a:rPr lang="cs-CZ" dirty="0" smtClean="0"/>
              <a:t>Josef Gočár, 1880-1945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Dům U Černé Matky boží, Praha, 1911-1912</a:t>
            </a:r>
          </a:p>
          <a:p>
            <a:r>
              <a:rPr lang="cs-CZ" dirty="0" smtClean="0"/>
              <a:t>První kubistická stavba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7" y="10552"/>
            <a:ext cx="4130009" cy="5506679"/>
          </a:xfrm>
        </p:spPr>
      </p:pic>
      <p:sp>
        <p:nvSpPr>
          <p:cNvPr id="9" name="Obdélník 8"/>
          <p:cNvSpPr/>
          <p:nvPr/>
        </p:nvSpPr>
        <p:spPr>
          <a:xfrm>
            <a:off x="0" y="5526129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248472" cy="566462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186106" y="5664629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6770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</a:t>
            </a:r>
            <a:r>
              <a:rPr lang="cs-CZ" dirty="0"/>
              <a:t>Gočár, 1880-1945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Lázeňský dům,  Bohdaneč</a:t>
            </a:r>
          </a:p>
          <a:p>
            <a:r>
              <a:rPr lang="cs-CZ" dirty="0">
                <a:hlinkClick r:id="rId2"/>
              </a:rPr>
              <a:t>http://en.wikipedia.org/wiki/Josef_Go%C4%8D%C3%A1r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5" y="-12576"/>
            <a:ext cx="8466437" cy="5640764"/>
          </a:xfrm>
        </p:spPr>
      </p:pic>
      <p:sp>
        <p:nvSpPr>
          <p:cNvPr id="6" name="TextovéPole 5"/>
          <p:cNvSpPr txBox="1"/>
          <p:nvPr/>
        </p:nvSpPr>
        <p:spPr>
          <a:xfrm>
            <a:off x="215516" y="560898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" name="Tlačítko akce: Informace 4">
            <a:hlinkClick r:id="" action="ppaction://noaction" highlightClick="1"/>
          </p:cNvPr>
          <p:cNvSpPr/>
          <p:nvPr/>
        </p:nvSpPr>
        <p:spPr>
          <a:xfrm>
            <a:off x="6778027" y="6124758"/>
            <a:ext cx="720080" cy="75259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8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Josef Gočár, 1880-1945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Bauerova vila, </a:t>
            </a:r>
            <a:r>
              <a:rPr lang="cs-CZ" dirty="0" smtClean="0"/>
              <a:t>Libodřice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560332" cy="5651348"/>
          </a:xfrm>
        </p:spPr>
      </p:pic>
      <p:sp>
        <p:nvSpPr>
          <p:cNvPr id="6" name="TextovéPole 5"/>
          <p:cNvSpPr txBox="1"/>
          <p:nvPr/>
        </p:nvSpPr>
        <p:spPr>
          <a:xfrm>
            <a:off x="683568" y="566088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124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513178"/>
            <a:ext cx="7772400" cy="594360"/>
          </a:xfrm>
        </p:spPr>
        <p:txBody>
          <a:bodyPr/>
          <a:lstStyle/>
          <a:p>
            <a:r>
              <a:rPr lang="cs-CZ" dirty="0" smtClean="0"/>
              <a:t>Josef Chochol, 1880-1956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Činžovní_dům_v_Neklanově_ulici_v_Praze</a:t>
            </a:r>
            <a:r>
              <a:rPr lang="cs-CZ" dirty="0" smtClean="0"/>
              <a:t>, </a:t>
            </a:r>
            <a:r>
              <a:rPr lang="cs-CZ" dirty="0" smtClean="0"/>
              <a:t>1914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4108" cy="551723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r="28154"/>
          <a:stretch/>
        </p:blipFill>
        <p:spPr>
          <a:xfrm>
            <a:off x="4412882" y="-27143"/>
            <a:ext cx="4034729" cy="551723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609" y="554903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" name="Obdélník 7"/>
          <p:cNvSpPr/>
          <p:nvPr/>
        </p:nvSpPr>
        <p:spPr>
          <a:xfrm>
            <a:off x="7208844" y="5524669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6334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Josef Chochol, 1880-1956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Kubistická vila, Libušina ulice, Praha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356309" cy="5517232"/>
          </a:xfrm>
        </p:spPr>
      </p:pic>
      <p:sp>
        <p:nvSpPr>
          <p:cNvPr id="6" name="TextovéPole 5"/>
          <p:cNvSpPr txBox="1"/>
          <p:nvPr/>
        </p:nvSpPr>
        <p:spPr>
          <a:xfrm>
            <a:off x="61655" y="533710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Obr. 7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476</TotalTime>
  <Words>854</Words>
  <Application>Microsoft Office PowerPoint</Application>
  <PresentationFormat>Předvádění na obrazovce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Sousedství</vt:lpstr>
      <vt:lpstr>Prezentace aplikace PowerPoint</vt:lpstr>
      <vt:lpstr>Kubismus</vt:lpstr>
      <vt:lpstr>Architektura, užité umění</vt:lpstr>
      <vt:lpstr>Architektura</vt:lpstr>
      <vt:lpstr>Josef Gočár, 1880-1945</vt:lpstr>
      <vt:lpstr>Josef Gočár, 1880-1945</vt:lpstr>
      <vt:lpstr>Josef Gočár, 1880-1945</vt:lpstr>
      <vt:lpstr>Josef Chochol, 1880-1956</vt:lpstr>
      <vt:lpstr>Josef Chochol, 1880-1956</vt:lpstr>
      <vt:lpstr>Detaily kubistické fasády, mříží</vt:lpstr>
      <vt:lpstr>Josef Chochol, 1880-1956</vt:lpstr>
      <vt:lpstr>Příkazy u Olomouce</vt:lpstr>
      <vt:lpstr>Emil Králíček</vt:lpstr>
      <vt:lpstr>Rondokubismus</vt:lpstr>
      <vt:lpstr>Rondokubismus</vt:lpstr>
      <vt:lpstr>Rondokubismus</vt:lpstr>
      <vt:lpstr>Rondokubismus</vt:lpstr>
      <vt:lpstr>Pavel Janák, 1882-1956</vt:lpstr>
      <vt:lpstr>Josef Gočár, 1880-1945</vt:lpstr>
      <vt:lpstr>Užité umění</vt:lpstr>
      <vt:lpstr>Prezentace aplikace PowerPoint</vt:lpstr>
      <vt:lpstr>Prezentace aplikace PowerPoint</vt:lpstr>
      <vt:lpstr>Citace</vt:lpstr>
      <vt:lpstr>Citace, obrazový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Spurná</dc:creator>
  <cp:lastModifiedBy>Ivana Spurná</cp:lastModifiedBy>
  <cp:revision>34</cp:revision>
  <dcterms:created xsi:type="dcterms:W3CDTF">2013-05-11T05:02:50Z</dcterms:created>
  <dcterms:modified xsi:type="dcterms:W3CDTF">2013-06-03T18:07:51Z</dcterms:modified>
</cp:coreProperties>
</file>