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57" r:id="rId3"/>
    <p:sldId id="262" r:id="rId4"/>
    <p:sldId id="258" r:id="rId5"/>
    <p:sldId id="264" r:id="rId6"/>
    <p:sldId id="263" r:id="rId7"/>
    <p:sldId id="259" r:id="rId8"/>
    <p:sldId id="260" r:id="rId9"/>
    <p:sldId id="261" r:id="rId10"/>
    <p:sldId id="266" r:id="rId11"/>
    <p:sldId id="269" r:id="rId12"/>
    <p:sldId id="270" r:id="rId13"/>
    <p:sldId id="265" r:id="rId14"/>
    <p:sldId id="267" r:id="rId15"/>
    <p:sldId id="271" r:id="rId16"/>
    <p:sldId id="272" r:id="rId17"/>
    <p:sldId id="273" r:id="rId18"/>
    <p:sldId id="278" r:id="rId19"/>
    <p:sldId id="274" r:id="rId20"/>
    <p:sldId id="275" r:id="rId21"/>
    <p:sldId id="276" r:id="rId22"/>
    <p:sldId id="277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E62CF-26BA-4ECB-B3A3-6557CE882A3B}" type="datetimeFigureOut">
              <a:rPr lang="cs-CZ" smtClean="0"/>
              <a:t>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2E11-8E38-40F2-A0A6-1EAF7DDDBEE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E62CF-26BA-4ECB-B3A3-6557CE882A3B}" type="datetimeFigureOut">
              <a:rPr lang="cs-CZ" smtClean="0"/>
              <a:t>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2E11-8E38-40F2-A0A6-1EAF7DDDBEE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E62CF-26BA-4ECB-B3A3-6557CE882A3B}" type="datetimeFigureOut">
              <a:rPr lang="cs-CZ" smtClean="0"/>
              <a:t>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2E11-8E38-40F2-A0A6-1EAF7DDDBEE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E62CF-26BA-4ECB-B3A3-6557CE882A3B}" type="datetimeFigureOut">
              <a:rPr lang="cs-CZ" smtClean="0"/>
              <a:t>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2E11-8E38-40F2-A0A6-1EAF7DDDBEE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E62CF-26BA-4ECB-B3A3-6557CE882A3B}" type="datetimeFigureOut">
              <a:rPr lang="cs-CZ" smtClean="0"/>
              <a:t>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2E11-8E38-40F2-A0A6-1EAF7DDDBEE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E62CF-26BA-4ECB-B3A3-6557CE882A3B}" type="datetimeFigureOut">
              <a:rPr lang="cs-CZ" smtClean="0"/>
              <a:t>2.6.2013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2E11-8E38-40F2-A0A6-1EAF7DDDBEE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E62CF-26BA-4ECB-B3A3-6557CE882A3B}" type="datetimeFigureOut">
              <a:rPr lang="cs-CZ" smtClean="0"/>
              <a:t>2.6.2013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2E11-8E38-40F2-A0A6-1EAF7DDDBEE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E62CF-26BA-4ECB-B3A3-6557CE882A3B}" type="datetimeFigureOut">
              <a:rPr lang="cs-CZ" smtClean="0"/>
              <a:t>2.6.2013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2E11-8E38-40F2-A0A6-1EAF7DDDBEE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E62CF-26BA-4ECB-B3A3-6557CE882A3B}" type="datetimeFigureOut">
              <a:rPr lang="cs-CZ" smtClean="0"/>
              <a:t>2.6.2013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2E11-8E38-40F2-A0A6-1EAF7DDDBEE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E62CF-26BA-4ECB-B3A3-6557CE882A3B}" type="datetimeFigureOut">
              <a:rPr lang="cs-CZ" smtClean="0"/>
              <a:t>2.6.2013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2E11-8E38-40F2-A0A6-1EAF7DDDBEEF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E62CF-26BA-4ECB-B3A3-6557CE882A3B}" type="datetimeFigureOut">
              <a:rPr lang="cs-CZ" smtClean="0"/>
              <a:t>2.6.2013</a:t>
            </a:fld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AA2E11-8E38-40F2-A0A6-1EAF7DDDBEEF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4AA2E11-8E38-40F2-A0A6-1EAF7DDDBEEF}" type="slidenum">
              <a:rPr lang="cs-CZ" smtClean="0"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10E62CF-26BA-4ECB-B3A3-6557CE882A3B}" type="datetimeFigureOut">
              <a:rPr lang="cs-CZ" smtClean="0"/>
              <a:t>2.6.2013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://cs.wikipedia.org/wiki/Picasso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Bohumil_Kubi&#353;ta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Otto_Gutfreund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Picasso" TargetMode="External"/><Relationship Id="rId2" Type="http://schemas.openxmlformats.org/officeDocument/2006/relationships/hyperlink" Target="http://en.wikipedia.org/wiki/File:The_Scream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Otto_Gutfreund" TargetMode="External"/><Relationship Id="rId5" Type="http://schemas.openxmlformats.org/officeDocument/2006/relationships/hyperlink" Target="http://cs.wikipedia.org/wiki/Bohumil_Kubi%C5%A1ta" TargetMode="External"/><Relationship Id="rId4" Type="http://schemas.openxmlformats.org/officeDocument/2006/relationships/hyperlink" Target="http://cs.wikipedia.org/wiki/Georges_Braque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Picasso_signature.svg" TargetMode="External"/><Relationship Id="rId13" Type="http://schemas.openxmlformats.org/officeDocument/2006/relationships/hyperlink" Target="http://commons.wikimedia.org/wiki/File:Juan_Gris_-_La_bouteille_d'anis_-_Google_Art_Project.jpg" TargetMode="External"/><Relationship Id="rId18" Type="http://schemas.openxmlformats.org/officeDocument/2006/relationships/hyperlink" Target="http://commons.wikimedia.org/wiki/File:Bohumil_Kubi&#353;ta_-_St_Sebastian.jpg" TargetMode="External"/><Relationship Id="rId3" Type="http://schemas.openxmlformats.org/officeDocument/2006/relationships/hyperlink" Target="http://commons.wikimedia.org/wiki/File:Paul_C&#233;zanne_192.jpg" TargetMode="External"/><Relationship Id="rId7" Type="http://schemas.openxmlformats.org/officeDocument/2006/relationships/hyperlink" Target="http://commons.wikimedia.org/wiki/File:Pablo_picasso_1.jpg" TargetMode="External"/><Relationship Id="rId12" Type="http://schemas.openxmlformats.org/officeDocument/2006/relationships/hyperlink" Target="http://commons.wikimedia.org/wiki/File:Juan_Gris_-_Portrait_de_Madame_Josette_Gris_-_Google_Art_Project.jpg" TargetMode="External"/><Relationship Id="rId17" Type="http://schemas.openxmlformats.org/officeDocument/2006/relationships/hyperlink" Target="http://commons.wikimedia.org/wiki/File:Bohumil_kubista_Hypnotiser.jpg" TargetMode="External"/><Relationship Id="rId2" Type="http://schemas.openxmlformats.org/officeDocument/2006/relationships/hyperlink" Target="http://commons.wikimedia.org/wiki/File:Juan_Gris_-_Tasse_et_pipe.jpg" TargetMode="External"/><Relationship Id="rId16" Type="http://schemas.openxmlformats.org/officeDocument/2006/relationships/hyperlink" Target="http://commons.wikimedia.org/wiki/File:Bohumil_Kubi&#353;ta_-_Smoker_(Self-Portrait)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Otto_Gutfreund_-_Cubist_Composition_&#8211;_The_Head_-_Google_Art_Project.jpg" TargetMode="External"/><Relationship Id="rId11" Type="http://schemas.openxmlformats.org/officeDocument/2006/relationships/hyperlink" Target="http://commons.wikimedia.org/wiki/File:Juan_Gris_-_Moulin_&#224;_caf&#233;,_tasse_et_verre_sur_une_table_-_Google_Art_Project.jpg" TargetMode="External"/><Relationship Id="rId5" Type="http://schemas.openxmlformats.org/officeDocument/2006/relationships/hyperlink" Target="http://commons.wikimedia.org/wiki/File:27._Mujer_sentada.jpg" TargetMode="External"/><Relationship Id="rId15" Type="http://schemas.openxmlformats.org/officeDocument/2006/relationships/hyperlink" Target="http://commons.wikimedia.org/wiki/File:Delaunay_-_Tour_Eiffel.jpeg" TargetMode="External"/><Relationship Id="rId10" Type="http://schemas.openxmlformats.org/officeDocument/2006/relationships/hyperlink" Target="http://commons.wikimedia.org/wiki/File:Princeton_University_Museum.jpg" TargetMode="External"/><Relationship Id="rId19" Type="http://schemas.openxmlformats.org/officeDocument/2006/relationships/hyperlink" Target="http://commons.wikimedia.org/wiki/File:Kubi&#353;taWaterfall.jpg" TargetMode="External"/><Relationship Id="rId4" Type="http://schemas.openxmlformats.org/officeDocument/2006/relationships/hyperlink" Target="http://commons.wikimedia.org/wiki/File:Juan_Gris_-_1912_-_Self-portrait.jpg" TargetMode="External"/><Relationship Id="rId9" Type="http://schemas.openxmlformats.org/officeDocument/2006/relationships/hyperlink" Target="http://commons.wikimedia.org/wiki/File:Picasso_Rotterdam_01.JPG" TargetMode="External"/><Relationship Id="rId14" Type="http://schemas.openxmlformats.org/officeDocument/2006/relationships/hyperlink" Target="http://commons.wikimedia.org/wiki/File:Robert_Delaunay_Les_trois_gr&#226;ces_1912.jp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'Sculpture',_plaster_sculpture_by_Jacques_Lipchitz,_1916,_Tate_Modern.JPG" TargetMode="External"/><Relationship Id="rId7" Type="http://schemas.openxmlformats.org/officeDocument/2006/relationships/hyperlink" Target="http://commons.wikimedia.org/wiki/File:Otto_Gutfreund_(podobizna_otce_VII).JPG" TargetMode="External"/><Relationship Id="rId2" Type="http://schemas.openxmlformats.org/officeDocument/2006/relationships/hyperlink" Target="http://commons.wikimedia.org/wiki/File:Kubi&#353;taStillifewithskull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Otto_Gutfreund_(koncert).jpg" TargetMode="External"/><Relationship Id="rId5" Type="http://schemas.openxmlformats.org/officeDocument/2006/relationships/hyperlink" Target="http://commons.wikimedia.org/wiki/File:Otto_Gutfreund_(Cellista).jpg" TargetMode="External"/><Relationship Id="rId4" Type="http://schemas.openxmlformats.org/officeDocument/2006/relationships/hyperlink" Target="http://commons.wikimedia.org/wiki/File:The_Gondolier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526066"/>
              </p:ext>
            </p:extLst>
          </p:nvPr>
        </p:nvGraphicFramePr>
        <p:xfrm>
          <a:off x="413284" y="1704114"/>
          <a:ext cx="8280920" cy="49039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9988"/>
                <a:gridCol w="6520932"/>
              </a:tblGrid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Název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Kubismus; malířství a sochařství</a:t>
                      </a:r>
                    </a:p>
                  </a:txBody>
                  <a:tcPr anchor="ctr"/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Předmět, ročník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0" baseline="0" dirty="0" smtClean="0">
                          <a:latin typeface="Arial" pitchFamily="34" charset="0"/>
                          <a:cs typeface="Arial" pitchFamily="34" charset="0"/>
                        </a:rPr>
                        <a:t>Výtvarná výchova, 2. ročník</a:t>
                      </a:r>
                    </a:p>
                  </a:txBody>
                  <a:tcPr anchor="ctr"/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Tematická oblast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0" baseline="0" dirty="0" smtClean="0">
                          <a:latin typeface="Arial" pitchFamily="34" charset="0"/>
                          <a:cs typeface="Arial" pitchFamily="34" charset="0"/>
                        </a:rPr>
                        <a:t>Dějiny výtvarné kultury</a:t>
                      </a: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Anotace</a:t>
                      </a:r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Prezentace s výkladem a obrazovým materiálem k dějinám výtvarné kultury</a:t>
                      </a:r>
                      <a:endParaRPr lang="cs-CZ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Klíčová</a:t>
                      </a:r>
                      <a:r>
                        <a:rPr lang="cs-CZ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slova</a:t>
                      </a:r>
                      <a:endParaRPr lang="cs-CZ" sz="16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b="0" dirty="0" smtClean="0">
                          <a:latin typeface="Arial" pitchFamily="34" charset="0"/>
                          <a:cs typeface="Arial" pitchFamily="34" charset="0"/>
                        </a:rPr>
                        <a:t>Kubismus, P. Picasso, G. </a:t>
                      </a:r>
                      <a:r>
                        <a:rPr lang="cs-CZ" sz="1400" b="0" dirty="0" err="1" smtClean="0">
                          <a:latin typeface="Arial" pitchFamily="34" charset="0"/>
                          <a:cs typeface="Arial" pitchFamily="34" charset="0"/>
                        </a:rPr>
                        <a:t>Braque</a:t>
                      </a:r>
                      <a:r>
                        <a:rPr lang="cs-CZ" sz="1400" b="0" dirty="0" smtClean="0">
                          <a:latin typeface="Arial" pitchFamily="34" charset="0"/>
                          <a:cs typeface="Arial" pitchFamily="34" charset="0"/>
                        </a:rPr>
                        <a:t>, fáze kubismu,</a:t>
                      </a:r>
                      <a:r>
                        <a:rPr lang="cs-CZ" sz="1400" b="0" baseline="0" dirty="0" smtClean="0">
                          <a:latin typeface="Arial" pitchFamily="34" charset="0"/>
                          <a:cs typeface="Arial" pitchFamily="34" charset="0"/>
                        </a:rPr>
                        <a:t> B. Kubišta, O.  Gutfreund</a:t>
                      </a:r>
                      <a:endParaRPr lang="cs-CZ" sz="14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Autor</a:t>
                      </a:r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Arial" pitchFamily="34" charset="0"/>
                          <a:cs typeface="Arial" pitchFamily="34" charset="0"/>
                        </a:rPr>
                        <a:t>Mgr. Ivana Spurná</a:t>
                      </a:r>
                      <a:endParaRPr lang="cs-CZ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Datum</a:t>
                      </a:r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Arial" pitchFamily="34" charset="0"/>
                          <a:cs typeface="Arial" pitchFamily="34" charset="0"/>
                        </a:rPr>
                        <a:t>08. 05. 2013</a:t>
                      </a:r>
                      <a:endParaRPr lang="cs-CZ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Škola</a:t>
                      </a:r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Arial" pitchFamily="34" charset="0"/>
                          <a:cs typeface="Arial" pitchFamily="34" charset="0"/>
                        </a:rPr>
                        <a:t>Gymnázium Jana Opletala, Litovel, Opletalova 189</a:t>
                      </a:r>
                      <a:endParaRPr lang="cs-CZ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Projekt</a:t>
                      </a:r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Arial" pitchFamily="34" charset="0"/>
                          <a:cs typeface="Arial" pitchFamily="34" charset="0"/>
                        </a:rPr>
                        <a:t>EU peníze středním školám, </a:t>
                      </a:r>
                      <a:r>
                        <a:rPr lang="cs-CZ" sz="1600" b="0" dirty="0" err="1" smtClean="0">
                          <a:latin typeface="Arial" pitchFamily="34" charset="0"/>
                          <a:cs typeface="Arial" pitchFamily="34" charset="0"/>
                        </a:rPr>
                        <a:t>reg</a:t>
                      </a:r>
                      <a:r>
                        <a:rPr lang="cs-CZ" sz="1600" b="0" dirty="0" smtClean="0">
                          <a:latin typeface="Arial" pitchFamily="34" charset="0"/>
                          <a:cs typeface="Arial" pitchFamily="34" charset="0"/>
                        </a:rPr>
                        <a:t>. č.: CZ.1.07/1.5.00/34.0221</a:t>
                      </a:r>
                    </a:p>
                    <a:p>
                      <a:endParaRPr lang="cs-CZ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48464" cy="154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82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Pablo Picasso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834880" cy="5400600"/>
          </a:xfrm>
        </p:spPr>
        <p:txBody>
          <a:bodyPr>
            <a:normAutofit fontScale="92500" lnSpcReduction="20000"/>
          </a:bodyPr>
          <a:lstStyle/>
          <a:p>
            <a:r>
              <a:rPr lang="cs-CZ" sz="2400" dirty="0" smtClean="0"/>
              <a:t>Malíř, sochař, grafik </a:t>
            </a:r>
          </a:p>
          <a:p>
            <a:r>
              <a:rPr lang="cs-CZ" sz="2400" dirty="0" smtClean="0"/>
              <a:t>kostýmy a dekorace pro balet</a:t>
            </a:r>
          </a:p>
          <a:p>
            <a:r>
              <a:rPr lang="cs-CZ" sz="2400" dirty="0" smtClean="0"/>
              <a:t>keramika</a:t>
            </a:r>
          </a:p>
          <a:p>
            <a:r>
              <a:rPr lang="cs-CZ" sz="2400" dirty="0" smtClean="0"/>
              <a:t>Od r. 1904 trvale žije v Paříži</a:t>
            </a:r>
          </a:p>
          <a:p>
            <a:r>
              <a:rPr lang="cs-CZ" sz="2400" dirty="0" err="1" smtClean="0"/>
              <a:t>Montmartre</a:t>
            </a:r>
            <a:r>
              <a:rPr lang="cs-CZ" sz="2400" dirty="0" smtClean="0"/>
              <a:t> – dům </a:t>
            </a:r>
            <a:r>
              <a:rPr lang="cs-CZ" sz="2400" dirty="0" err="1" smtClean="0"/>
              <a:t>Bateau-Lavoir</a:t>
            </a:r>
            <a:endParaRPr lang="cs-CZ" sz="2400" dirty="0" smtClean="0"/>
          </a:p>
          <a:p>
            <a:r>
              <a:rPr lang="cs-CZ" sz="2400" dirty="0" smtClean="0"/>
              <a:t>Modré období </a:t>
            </a:r>
            <a:r>
              <a:rPr lang="cs-CZ" sz="2400" dirty="0" smtClean="0">
                <a:sym typeface="Wingdings"/>
              </a:rPr>
              <a:t> 1904; chudí, žebráci</a:t>
            </a:r>
            <a:endParaRPr lang="cs-CZ" sz="2400" dirty="0" smtClean="0"/>
          </a:p>
          <a:p>
            <a:r>
              <a:rPr lang="cs-CZ" sz="2400" dirty="0"/>
              <a:t>Růžové </a:t>
            </a:r>
            <a:r>
              <a:rPr lang="cs-CZ" sz="2400" dirty="0" smtClean="0"/>
              <a:t>období </a:t>
            </a:r>
            <a:r>
              <a:rPr lang="cs-CZ" sz="2400" dirty="0" smtClean="0">
                <a:sym typeface="Wingdings"/>
              </a:rPr>
              <a:t>1906; cirkus, artisti</a:t>
            </a:r>
            <a:endParaRPr lang="cs-CZ" sz="2400" dirty="0" smtClean="0"/>
          </a:p>
          <a:p>
            <a:r>
              <a:rPr lang="cs-CZ" sz="2400" b="1" dirty="0"/>
              <a:t>první kubistický obraz</a:t>
            </a:r>
          </a:p>
          <a:p>
            <a:pPr marL="114300" indent="0">
              <a:buNone/>
            </a:pPr>
            <a:r>
              <a:rPr lang="cs-CZ" sz="2400" b="1" dirty="0"/>
              <a:t>Slečny z Avignonu, </a:t>
            </a:r>
            <a:r>
              <a:rPr lang="cs-CZ" sz="2400" b="1" dirty="0" smtClean="0"/>
              <a:t>1907</a:t>
            </a:r>
          </a:p>
          <a:p>
            <a:r>
              <a:rPr lang="cs-CZ" sz="2400" dirty="0" smtClean="0"/>
              <a:t>Téma býčích zápasů</a:t>
            </a:r>
          </a:p>
          <a:p>
            <a:r>
              <a:rPr lang="cs-CZ" sz="2400" dirty="0" err="1" smtClean="0"/>
              <a:t>Guernica</a:t>
            </a:r>
            <a:r>
              <a:rPr lang="cs-CZ" sz="2400" dirty="0" smtClean="0"/>
              <a:t>, 1937</a:t>
            </a:r>
          </a:p>
          <a:p>
            <a:r>
              <a:rPr lang="cs-CZ" sz="2400" dirty="0" smtClean="0"/>
              <a:t>Holubice míru, 1949</a:t>
            </a:r>
          </a:p>
          <a:p>
            <a:r>
              <a:rPr lang="cs-CZ" sz="1900" dirty="0" smtClean="0"/>
              <a:t>Obrazy podle slavných mistrů - parafráze</a:t>
            </a:r>
            <a:endParaRPr lang="cs-CZ" sz="1900" dirty="0"/>
          </a:p>
          <a:p>
            <a:pPr marL="114300" indent="0">
              <a:buNone/>
            </a:pPr>
            <a:r>
              <a:rPr lang="cs-CZ" sz="1900" dirty="0" err="1" smtClean="0"/>
              <a:t>Velázquez</a:t>
            </a:r>
            <a:r>
              <a:rPr lang="cs-CZ" sz="1900" dirty="0" smtClean="0"/>
              <a:t>, Las </a:t>
            </a:r>
            <a:r>
              <a:rPr lang="cs-CZ" sz="1900" dirty="0" err="1" smtClean="0"/>
              <a:t>Meninas</a:t>
            </a:r>
            <a:endParaRPr lang="cs-CZ" sz="1900" dirty="0" smtClean="0"/>
          </a:p>
          <a:p>
            <a:pPr marL="114300" indent="0">
              <a:buNone/>
            </a:pPr>
            <a:r>
              <a:rPr lang="cs-CZ" sz="1900" dirty="0" smtClean="0"/>
              <a:t>Manet, Snídaně v trávě</a:t>
            </a:r>
          </a:p>
          <a:p>
            <a:pPr marL="114300" indent="0">
              <a:buNone/>
            </a:pPr>
            <a:r>
              <a:rPr lang="cs-CZ" sz="2000" dirty="0" smtClean="0">
                <a:hlinkClick r:id="rId2"/>
              </a:rPr>
              <a:t>http</a:t>
            </a:r>
            <a:r>
              <a:rPr lang="cs-CZ" sz="2000" dirty="0">
                <a:hlinkClick r:id="rId2"/>
              </a:rPr>
              <a:t>://cs.wikipedia.org/wiki/Picasso</a:t>
            </a:r>
            <a:endParaRPr lang="cs-CZ" sz="2000" dirty="0"/>
          </a:p>
          <a:p>
            <a:pPr marL="114300" indent="0">
              <a:buNone/>
            </a:pPr>
            <a:endParaRPr lang="cs-CZ" sz="1900" dirty="0" smtClean="0"/>
          </a:p>
          <a:p>
            <a:endParaRPr lang="cs-CZ" dirty="0"/>
          </a:p>
        </p:txBody>
      </p:sp>
      <p:pic>
        <p:nvPicPr>
          <p:cNvPr id="5" name="Zástupný symbol pro obsah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258" y="-28453"/>
            <a:ext cx="3672408" cy="455821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258" y="4805745"/>
            <a:ext cx="2952328" cy="1169122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419831" y="6088559"/>
            <a:ext cx="3059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 smtClean="0"/>
              <a:t>1881-1973</a:t>
            </a:r>
            <a:endParaRPr lang="cs-CZ" sz="4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4566765" y="80818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Arial" pitchFamily="34" charset="0"/>
                <a:cs typeface="Arial" pitchFamily="34" charset="0"/>
              </a:rPr>
              <a:t>Obr. 6, 7</a:t>
            </a: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lačítko akce: Informace 3">
            <a:hlinkClick r:id="" action="ppaction://noaction" highlightClick="1"/>
          </p:cNvPr>
          <p:cNvSpPr/>
          <p:nvPr/>
        </p:nvSpPr>
        <p:spPr>
          <a:xfrm>
            <a:off x="4355976" y="5974867"/>
            <a:ext cx="606833" cy="694493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019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2888" y="5661248"/>
            <a:ext cx="7772400" cy="594360"/>
          </a:xfrm>
        </p:spPr>
        <p:txBody>
          <a:bodyPr/>
          <a:lstStyle/>
          <a:p>
            <a:r>
              <a:rPr lang="cs-CZ" dirty="0" smtClean="0"/>
              <a:t>Pablo Picasso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" y="-1"/>
            <a:ext cx="4137814" cy="5517085"/>
          </a:xfrm>
        </p:spPr>
      </p:pic>
      <p:pic>
        <p:nvPicPr>
          <p:cNvPr id="10" name="Zástupný symbol pro obsah 9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258" y="1"/>
            <a:ext cx="4084343" cy="5445224"/>
          </a:xfrm>
        </p:spPr>
      </p:pic>
      <p:sp>
        <p:nvSpPr>
          <p:cNvPr id="7" name="Obdélník 6"/>
          <p:cNvSpPr/>
          <p:nvPr/>
        </p:nvSpPr>
        <p:spPr>
          <a:xfrm>
            <a:off x="611560" y="6397700"/>
            <a:ext cx="26872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/>
              <a:t>Pablo Picasso, </a:t>
            </a:r>
            <a:r>
              <a:rPr lang="cs-CZ" sz="1400" dirty="0" err="1" smtClean="0"/>
              <a:t>Sylvette</a:t>
            </a:r>
            <a:r>
              <a:rPr lang="cs-CZ" sz="1400" dirty="0" smtClean="0"/>
              <a:t>, Rotterdam</a:t>
            </a:r>
            <a:endParaRPr lang="cs-CZ" sz="1400" dirty="0"/>
          </a:p>
        </p:txBody>
      </p:sp>
      <p:sp>
        <p:nvSpPr>
          <p:cNvPr id="11" name="Obdélník 10"/>
          <p:cNvSpPr/>
          <p:nvPr/>
        </p:nvSpPr>
        <p:spPr>
          <a:xfrm>
            <a:off x="5000334" y="6397701"/>
            <a:ext cx="34419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/>
              <a:t>Pablo Picasso, </a:t>
            </a:r>
            <a:r>
              <a:rPr lang="cs-CZ" sz="1400" dirty="0" err="1" smtClean="0"/>
              <a:t>Princeton</a:t>
            </a:r>
            <a:r>
              <a:rPr lang="cs-CZ" sz="1400" dirty="0" smtClean="0"/>
              <a:t> University, Museum</a:t>
            </a:r>
            <a:endParaRPr lang="cs-CZ" sz="1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4173044" y="0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Arial" pitchFamily="34" charset="0"/>
                <a:cs typeface="Arial" pitchFamily="34" charset="0"/>
              </a:rPr>
              <a:t>Obr.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427984" y="5168225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Arial" pitchFamily="34" charset="0"/>
                <a:cs typeface="Arial" pitchFamily="34" charset="0"/>
              </a:rPr>
              <a:t>Obr. 9</a:t>
            </a: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43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4743"/>
            <a:ext cx="3635896" cy="5663257"/>
          </a:xfrm>
        </p:spPr>
      </p:pic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3563888" y="1505534"/>
            <a:ext cx="4824536" cy="4590288"/>
          </a:xfrm>
        </p:spPr>
        <p:txBody>
          <a:bodyPr/>
          <a:lstStyle/>
          <a:p>
            <a:r>
              <a:rPr lang="cs-CZ" dirty="0" smtClean="0"/>
              <a:t>španělský malíř</a:t>
            </a:r>
          </a:p>
          <a:p>
            <a:r>
              <a:rPr lang="cs-CZ" dirty="0"/>
              <a:t>o</a:t>
            </a:r>
            <a:r>
              <a:rPr lang="cs-CZ" dirty="0" smtClean="0"/>
              <a:t>d r. 1906 v Paříži</a:t>
            </a:r>
          </a:p>
          <a:p>
            <a:r>
              <a:rPr lang="cs-CZ" dirty="0" err="1" smtClean="0"/>
              <a:t>Montmartre</a:t>
            </a:r>
            <a:r>
              <a:rPr lang="cs-CZ" dirty="0" smtClean="0"/>
              <a:t>, </a:t>
            </a:r>
            <a:r>
              <a:rPr lang="cs-CZ" dirty="0" err="1" smtClean="0"/>
              <a:t>Bateau-Lavoir</a:t>
            </a:r>
            <a:endParaRPr lang="cs-CZ" dirty="0" smtClean="0"/>
          </a:p>
          <a:p>
            <a:r>
              <a:rPr lang="cs-CZ" dirty="0"/>
              <a:t>z</a:t>
            </a:r>
            <a:r>
              <a:rPr lang="cs-CZ" dirty="0" smtClean="0"/>
              <a:t>átiší, portréty</a:t>
            </a:r>
          </a:p>
          <a:p>
            <a:r>
              <a:rPr lang="cs-CZ" dirty="0"/>
              <a:t>v</a:t>
            </a:r>
            <a:r>
              <a:rPr lang="cs-CZ" dirty="0" smtClean="0"/>
              <a:t>yužívá techniku koláže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3616393" y="5934670"/>
            <a:ext cx="4824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 smtClean="0"/>
              <a:t>Juan_Gris</a:t>
            </a:r>
            <a:r>
              <a:rPr lang="cs-CZ" dirty="0" smtClean="0"/>
              <a:t>,</a:t>
            </a:r>
          </a:p>
          <a:p>
            <a:r>
              <a:rPr lang="cs-CZ" dirty="0" smtClean="0"/>
              <a:t>Mlýnek na kávu, šálek a </a:t>
            </a:r>
            <a:r>
              <a:rPr lang="cs-CZ" dirty="0" smtClean="0"/>
              <a:t>sklenice, 1915</a:t>
            </a:r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95536" y="18864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Juan </a:t>
            </a:r>
            <a:r>
              <a:rPr lang="cs-CZ" dirty="0" err="1" smtClean="0"/>
              <a:t>Gris</a:t>
            </a:r>
            <a:r>
              <a:rPr lang="cs-CZ" dirty="0" smtClean="0"/>
              <a:t>, 1887-1927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622398" y="6581001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Arial" pitchFamily="34" charset="0"/>
                <a:cs typeface="Arial" pitchFamily="34" charset="0"/>
              </a:rPr>
              <a:t>Obr. 10</a:t>
            </a: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29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0435" y="5517232"/>
            <a:ext cx="7772400" cy="594360"/>
          </a:xfrm>
        </p:spPr>
        <p:txBody>
          <a:bodyPr/>
          <a:lstStyle/>
          <a:p>
            <a:r>
              <a:rPr lang="cs-CZ" dirty="0" smtClean="0"/>
              <a:t>Juan </a:t>
            </a:r>
            <a:r>
              <a:rPr lang="cs-CZ" dirty="0" err="1" smtClean="0"/>
              <a:t>Gris</a:t>
            </a:r>
            <a:r>
              <a:rPr lang="cs-CZ" dirty="0" smtClean="0"/>
              <a:t>, 1887-1927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-4433"/>
            <a:ext cx="3463205" cy="5373216"/>
          </a:xfrm>
        </p:spPr>
      </p:pic>
      <p:pic>
        <p:nvPicPr>
          <p:cNvPr id="7" name="Zástupný symbol pro obsah 6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7321"/>
            <a:ext cx="3059832" cy="5370964"/>
          </a:xfrm>
        </p:spPr>
      </p:pic>
      <p:sp>
        <p:nvSpPr>
          <p:cNvPr id="5" name="TextovéPole 4"/>
          <p:cNvSpPr txBox="1"/>
          <p:nvPr/>
        </p:nvSpPr>
        <p:spPr>
          <a:xfrm>
            <a:off x="251520" y="6269138"/>
            <a:ext cx="3919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Juan </a:t>
            </a:r>
            <a:r>
              <a:rPr lang="cs-CZ" sz="1600" dirty="0" err="1" smtClean="0"/>
              <a:t>Gris</a:t>
            </a:r>
            <a:r>
              <a:rPr lang="cs-CZ" sz="1600" dirty="0" smtClean="0"/>
              <a:t>, Portrét paní </a:t>
            </a:r>
            <a:r>
              <a:rPr lang="cs-CZ" sz="1600" dirty="0" err="1" smtClean="0"/>
              <a:t>Josette</a:t>
            </a:r>
            <a:r>
              <a:rPr lang="cs-CZ" sz="1600" dirty="0" smtClean="0"/>
              <a:t>  </a:t>
            </a:r>
            <a:r>
              <a:rPr lang="cs-CZ" sz="1600" dirty="0" err="1" smtClean="0"/>
              <a:t>Gris</a:t>
            </a:r>
            <a:r>
              <a:rPr lang="cs-CZ" sz="1600" dirty="0" smtClean="0"/>
              <a:t>, 1916</a:t>
            </a:r>
            <a:endParaRPr lang="cs-CZ" sz="16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5508104" y="6269138"/>
            <a:ext cx="2849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Juan </a:t>
            </a:r>
            <a:r>
              <a:rPr lang="cs-CZ" sz="1600" dirty="0" err="1" smtClean="0"/>
              <a:t>Gris</a:t>
            </a:r>
            <a:r>
              <a:rPr lang="cs-CZ" sz="1600" dirty="0" smtClean="0"/>
              <a:t>, Láhev anýzu, 1914</a:t>
            </a:r>
            <a:endParaRPr lang="cs-CZ" sz="16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3644547" y="34961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Arial" pitchFamily="34" charset="0"/>
                <a:cs typeface="Arial" pitchFamily="34" charset="0"/>
              </a:rPr>
              <a:t>Obr. 11</a:t>
            </a: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558235" y="21107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Arial" pitchFamily="34" charset="0"/>
                <a:cs typeface="Arial" pitchFamily="34" charset="0"/>
              </a:rPr>
              <a:t>Obr. 12</a:t>
            </a: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64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Robert </a:t>
            </a:r>
            <a:r>
              <a:rPr lang="cs-CZ" dirty="0" err="1" smtClean="0"/>
              <a:t>Delaunay</a:t>
            </a:r>
            <a:r>
              <a:rPr lang="cs-CZ" dirty="0" smtClean="0"/>
              <a:t>, 1885-1941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37" y="0"/>
            <a:ext cx="4009464" cy="5293746"/>
          </a:xfrm>
          <a:prstGeom prst="rect">
            <a:avLst/>
          </a:prstGeom>
        </p:spPr>
      </p:pic>
      <p:pic>
        <p:nvPicPr>
          <p:cNvPr id="5" name="Zástupný symbol pro obsah 4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0"/>
            <a:ext cx="4221162" cy="5297016"/>
          </a:xfrm>
        </p:spPr>
      </p:pic>
      <p:sp>
        <p:nvSpPr>
          <p:cNvPr id="6" name="Obdélník 5"/>
          <p:cNvSpPr/>
          <p:nvPr/>
        </p:nvSpPr>
        <p:spPr>
          <a:xfrm>
            <a:off x="4499992" y="6371836"/>
            <a:ext cx="3601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Robert </a:t>
            </a:r>
            <a:r>
              <a:rPr lang="cs-CZ" dirty="0" err="1" smtClean="0"/>
              <a:t>Delaunay</a:t>
            </a:r>
            <a:r>
              <a:rPr lang="cs-CZ" dirty="0" smtClean="0"/>
              <a:t>, </a:t>
            </a:r>
            <a:r>
              <a:rPr lang="cs-CZ" dirty="0" err="1" smtClean="0"/>
              <a:t>Eiffelova</a:t>
            </a:r>
            <a:r>
              <a:rPr lang="cs-CZ" dirty="0" smtClean="0"/>
              <a:t> věž, 1910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251520" y="6405163"/>
            <a:ext cx="3366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Robert </a:t>
            </a:r>
            <a:r>
              <a:rPr lang="cs-CZ" dirty="0" err="1" smtClean="0"/>
              <a:t>Delaunay</a:t>
            </a:r>
            <a:r>
              <a:rPr lang="cs-CZ" dirty="0" smtClean="0"/>
              <a:t>, Tři Grácie, 1912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-508" y="5301208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Arial" pitchFamily="34" charset="0"/>
                <a:cs typeface="Arial" pitchFamily="34" charset="0"/>
              </a:rPr>
              <a:t>Obr. 13</a:t>
            </a: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596336" y="5301208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Arial" pitchFamily="34" charset="0"/>
                <a:cs typeface="Arial" pitchFamily="34" charset="0"/>
              </a:rPr>
              <a:t>Obr. 14</a:t>
            </a: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61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620000" cy="1143000"/>
          </a:xfrm>
        </p:spPr>
        <p:txBody>
          <a:bodyPr/>
          <a:lstStyle/>
          <a:p>
            <a:pPr algn="ctr"/>
            <a:r>
              <a:rPr lang="cs-CZ" dirty="0" err="1" smtClean="0"/>
              <a:t>Kuboexpresionismus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" y="1435872"/>
            <a:ext cx="3981874" cy="5422128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039344" y="2492896"/>
            <a:ext cx="4478707" cy="2646072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Čechy</a:t>
            </a:r>
          </a:p>
          <a:p>
            <a:r>
              <a:rPr lang="cs-CZ" dirty="0" smtClean="0"/>
              <a:t>vliv Picassa a </a:t>
            </a:r>
            <a:r>
              <a:rPr lang="cs-CZ" dirty="0" err="1" smtClean="0"/>
              <a:t>Braqua</a:t>
            </a:r>
            <a:endParaRPr lang="cs-CZ" dirty="0" smtClean="0"/>
          </a:p>
          <a:p>
            <a:r>
              <a:rPr lang="cs-CZ" dirty="0"/>
              <a:t>s</a:t>
            </a:r>
            <a:r>
              <a:rPr lang="cs-CZ" dirty="0" smtClean="0"/>
              <a:t>pecifický styl</a:t>
            </a:r>
          </a:p>
          <a:p>
            <a:r>
              <a:rPr lang="cs-CZ" dirty="0" smtClean="0"/>
              <a:t>skupina Osma</a:t>
            </a:r>
          </a:p>
          <a:p>
            <a:pPr marL="114300" indent="0">
              <a:buNone/>
            </a:pPr>
            <a:r>
              <a:rPr lang="cs-CZ" sz="2100" dirty="0" smtClean="0"/>
              <a:t>B. Kubišta, V. Beneš, E. Filla, O. Kubín, A. Procházka</a:t>
            </a:r>
          </a:p>
          <a:p>
            <a:r>
              <a:rPr lang="cs-CZ" dirty="0" smtClean="0"/>
              <a:t>Josef Čapek</a:t>
            </a:r>
          </a:p>
          <a:p>
            <a:r>
              <a:rPr lang="cs-CZ" dirty="0" smtClean="0"/>
              <a:t>Václav </a:t>
            </a:r>
            <a:r>
              <a:rPr lang="cs-CZ" dirty="0" err="1" smtClean="0"/>
              <a:t>Špála</a:t>
            </a:r>
            <a:endParaRPr lang="cs-CZ" dirty="0" smtClean="0"/>
          </a:p>
          <a:p>
            <a:r>
              <a:rPr lang="cs-CZ" dirty="0" smtClean="0"/>
              <a:t>Otto Gutfreund</a:t>
            </a:r>
          </a:p>
          <a:p>
            <a:endParaRPr lang="cs-CZ" sz="1800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039879" y="6294797"/>
            <a:ext cx="4783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Bohumil Kubišta, Kuřák, autoportrét, 1910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070858" y="6037898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Arial" pitchFamily="34" charset="0"/>
                <a:cs typeface="Arial" pitchFamily="34" charset="0"/>
              </a:rPr>
              <a:t>Obr. 15</a:t>
            </a: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780888" y="5677857"/>
            <a:ext cx="35564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hlinkClick r:id="rId3"/>
              </a:rPr>
              <a:t>http://cs.wikipedia.org/wiki/Bohumil_Kubi%C5%A1ta</a:t>
            </a:r>
            <a:endParaRPr lang="cs-CZ" sz="1200" dirty="0"/>
          </a:p>
        </p:txBody>
      </p:sp>
      <p:sp>
        <p:nvSpPr>
          <p:cNvPr id="8" name="Tlačítko akce: Informace 7">
            <a:hlinkClick r:id="" action="ppaction://noaction" highlightClick="1"/>
          </p:cNvPr>
          <p:cNvSpPr/>
          <p:nvPr/>
        </p:nvSpPr>
        <p:spPr>
          <a:xfrm>
            <a:off x="8351912" y="5456317"/>
            <a:ext cx="792088" cy="72008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476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4797" y="5568107"/>
            <a:ext cx="7772400" cy="594360"/>
          </a:xfrm>
        </p:spPr>
        <p:txBody>
          <a:bodyPr/>
          <a:lstStyle/>
          <a:p>
            <a:r>
              <a:rPr lang="cs-CZ" dirty="0" smtClean="0"/>
              <a:t>Bohumil Kubišta, 1884-1918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7" y="0"/>
            <a:ext cx="5089755" cy="5229200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933" y="3836"/>
            <a:ext cx="4027019" cy="5225364"/>
          </a:xfrm>
        </p:spPr>
      </p:pic>
      <p:sp>
        <p:nvSpPr>
          <p:cNvPr id="8" name="TextovéPole 7"/>
          <p:cNvSpPr txBox="1"/>
          <p:nvPr/>
        </p:nvSpPr>
        <p:spPr>
          <a:xfrm>
            <a:off x="5220072" y="630932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Svatý Šebestián, 1912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395536" y="5450973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95536" y="6300967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Hypnotizér, 1912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0" y="5358640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Arial" pitchFamily="34" charset="0"/>
                <a:cs typeface="Arial" pitchFamily="34" charset="0"/>
              </a:rPr>
              <a:t>Obr. 16</a:t>
            </a: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076056" y="5312473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Arial" pitchFamily="34" charset="0"/>
                <a:cs typeface="Arial" pitchFamily="34" charset="0"/>
              </a:rPr>
              <a:t>Obr. 17</a:t>
            </a: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55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Bohumil Kubišta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3657600" cy="4465877"/>
          </a:xfrm>
        </p:spPr>
      </p:pic>
      <p:sp>
        <p:nvSpPr>
          <p:cNvPr id="7" name="TextovéPole 6"/>
          <p:cNvSpPr txBox="1"/>
          <p:nvPr/>
        </p:nvSpPr>
        <p:spPr>
          <a:xfrm>
            <a:off x="467544" y="630932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Vodopád v Alpách, 1912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355976" y="632867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Zátiší s lebkou, 1912</a:t>
            </a:r>
            <a:endParaRPr lang="cs-CZ" dirty="0"/>
          </a:p>
        </p:txBody>
      </p:sp>
      <p:pic>
        <p:nvPicPr>
          <p:cNvPr id="10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49" y="1536700"/>
            <a:ext cx="3633102" cy="4589463"/>
          </a:xfrm>
        </p:spPr>
      </p:pic>
      <p:sp>
        <p:nvSpPr>
          <p:cNvPr id="9" name="TextovéPole 8"/>
          <p:cNvSpPr txBox="1"/>
          <p:nvPr/>
        </p:nvSpPr>
        <p:spPr>
          <a:xfrm>
            <a:off x="6864880" y="6436599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Arial" pitchFamily="34" charset="0"/>
                <a:cs typeface="Arial" pitchFamily="34" charset="0"/>
              </a:rPr>
              <a:t>Obr. 19</a:t>
            </a: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-15102" y="6073621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Arial" pitchFamily="34" charset="0"/>
                <a:cs typeface="Arial" pitchFamily="34" charset="0"/>
              </a:rPr>
              <a:t>Obr. 18</a:t>
            </a: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59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Sochařství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cs-CZ" dirty="0" smtClean="0"/>
              <a:t>Vliv kubistického malířství</a:t>
            </a:r>
          </a:p>
          <a:p>
            <a:pPr marL="114300" indent="0">
              <a:buNone/>
            </a:pPr>
            <a:r>
              <a:rPr lang="cs-CZ" b="1" dirty="0" smtClean="0"/>
              <a:t>Znaky:</a:t>
            </a:r>
          </a:p>
          <a:p>
            <a:r>
              <a:rPr lang="cs-CZ" dirty="0" smtClean="0"/>
              <a:t>Pozornost sochařů soustředěna na objem</a:t>
            </a:r>
          </a:p>
          <a:p>
            <a:r>
              <a:rPr lang="cs-CZ" dirty="0" smtClean="0"/>
              <a:t>Strohost, jednoduchost tvaru</a:t>
            </a:r>
          </a:p>
          <a:p>
            <a:r>
              <a:rPr lang="cs-CZ" dirty="0" err="1" smtClean="0"/>
              <a:t>Kostruování</a:t>
            </a:r>
            <a:r>
              <a:rPr lang="cs-CZ" dirty="0" smtClean="0"/>
              <a:t> sochy</a:t>
            </a:r>
          </a:p>
          <a:p>
            <a:pPr marL="114300" indent="0">
              <a:buNone/>
            </a:pPr>
            <a:r>
              <a:rPr lang="cs-CZ" b="1" dirty="0" smtClean="0"/>
              <a:t>Představitelé</a:t>
            </a:r>
          </a:p>
          <a:p>
            <a:r>
              <a:rPr lang="cs-CZ" dirty="0" smtClean="0"/>
              <a:t>Pablo Picasso</a:t>
            </a:r>
          </a:p>
          <a:p>
            <a:r>
              <a:rPr lang="cs-CZ" dirty="0" err="1" smtClean="0"/>
              <a:t>RaymondDuchamp</a:t>
            </a:r>
            <a:r>
              <a:rPr lang="cs-CZ" dirty="0" smtClean="0"/>
              <a:t>-Villon</a:t>
            </a:r>
          </a:p>
          <a:p>
            <a:r>
              <a:rPr lang="cs-CZ" dirty="0" smtClean="0"/>
              <a:t>Alexandr </a:t>
            </a:r>
            <a:r>
              <a:rPr lang="cs-CZ" dirty="0" err="1" smtClean="0"/>
              <a:t>Archipenko</a:t>
            </a:r>
            <a:endParaRPr lang="cs-CZ" dirty="0" smtClean="0"/>
          </a:p>
          <a:p>
            <a:r>
              <a:rPr lang="cs-CZ" dirty="0" err="1" smtClean="0"/>
              <a:t>Henri</a:t>
            </a:r>
            <a:r>
              <a:rPr lang="cs-CZ" dirty="0" smtClean="0"/>
              <a:t> </a:t>
            </a:r>
            <a:r>
              <a:rPr lang="cs-CZ" dirty="0" err="1" smtClean="0"/>
              <a:t>Laurens</a:t>
            </a:r>
            <a:endParaRPr lang="cs-CZ" dirty="0" smtClean="0"/>
          </a:p>
          <a:p>
            <a:r>
              <a:rPr lang="cs-CZ" dirty="0" smtClean="0"/>
              <a:t>Jacques </a:t>
            </a:r>
            <a:r>
              <a:rPr lang="cs-CZ" dirty="0" err="1" smtClean="0"/>
              <a:t>Lipchitz</a:t>
            </a:r>
            <a:endParaRPr lang="cs-CZ" dirty="0" smtClean="0"/>
          </a:p>
          <a:p>
            <a:r>
              <a:rPr lang="cs-CZ" dirty="0" smtClean="0"/>
              <a:t>Otto Gutfreund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924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0"/>
            <a:ext cx="2655077" cy="6858000"/>
          </a:xfrm>
        </p:spPr>
      </p:pic>
      <p:pic>
        <p:nvPicPr>
          <p:cNvPr id="7" name="Zástupný symbol pro obsah 6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251" y="-4530"/>
            <a:ext cx="3095625" cy="6065837"/>
          </a:xfrm>
        </p:spPr>
      </p:pic>
      <p:sp>
        <p:nvSpPr>
          <p:cNvPr id="6" name="Obdélník 5"/>
          <p:cNvSpPr/>
          <p:nvPr/>
        </p:nvSpPr>
        <p:spPr>
          <a:xfrm>
            <a:off x="3239852" y="6436501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600" dirty="0" smtClean="0"/>
              <a:t>Jacques </a:t>
            </a:r>
            <a:r>
              <a:rPr lang="cs-CZ" sz="1600" dirty="0" err="1" smtClean="0"/>
              <a:t>Lipchitz</a:t>
            </a:r>
            <a:r>
              <a:rPr lang="cs-CZ" sz="1600" dirty="0" smtClean="0"/>
              <a:t>, sádrová socha,1916</a:t>
            </a:r>
            <a:endParaRPr lang="cs-CZ" sz="16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4716016" y="6091902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Alexandr </a:t>
            </a:r>
            <a:r>
              <a:rPr lang="cs-CZ" sz="1600" dirty="0" err="1" smtClean="0"/>
              <a:t>Archipenko</a:t>
            </a:r>
            <a:r>
              <a:rPr lang="cs-CZ" sz="1600" dirty="0" smtClean="0"/>
              <a:t>,  Gondoliér, 1914</a:t>
            </a:r>
            <a:endParaRPr lang="cs-CZ" sz="16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3923928" y="116632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Arial" pitchFamily="34" charset="0"/>
                <a:cs typeface="Arial" pitchFamily="34" charset="0"/>
              </a:rPr>
              <a:t>Obr. 21</a:t>
            </a: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265360" y="6261179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Arial" pitchFamily="34" charset="0"/>
                <a:cs typeface="Arial" pitchFamily="34" charset="0"/>
              </a:rPr>
              <a:t>Obr. 20</a:t>
            </a: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20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 smtClean="0">
                <a:solidFill>
                  <a:schemeClr val="bg2">
                    <a:lumMod val="25000"/>
                  </a:schemeClr>
                </a:solidFill>
              </a:rPr>
              <a:t>Kubismus</a:t>
            </a:r>
            <a:endParaRPr lang="cs-CZ" sz="4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>
                <a:solidFill>
                  <a:schemeClr val="tx1"/>
                </a:solidFill>
              </a:rPr>
              <a:t>Malířství, sochařství</a:t>
            </a:r>
            <a:endParaRPr lang="cs-CZ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41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0"/>
            <a:ext cx="5143500" cy="685800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5164" y="548680"/>
            <a:ext cx="4248472" cy="1143000"/>
          </a:xfrm>
        </p:spPr>
        <p:txBody>
          <a:bodyPr/>
          <a:lstStyle/>
          <a:p>
            <a:pPr algn="ctr"/>
            <a:r>
              <a:rPr lang="cs-CZ" dirty="0" smtClean="0"/>
              <a:t>Otto Gutfreund</a:t>
            </a:r>
            <a:br>
              <a:rPr lang="cs-CZ" dirty="0" smtClean="0"/>
            </a:br>
            <a:r>
              <a:rPr lang="cs-CZ" dirty="0" smtClean="0"/>
              <a:t>1889-1927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325741" y="6154348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Arial" pitchFamily="34" charset="0"/>
                <a:cs typeface="Arial" pitchFamily="34" charset="0"/>
              </a:rPr>
              <a:t>Obr. 22</a:t>
            </a: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979712" y="6488668"/>
            <a:ext cx="2123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Cellista, 1912-1913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2564904"/>
            <a:ext cx="35283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Ke kubismu došel sám postupným vývojem</a:t>
            </a:r>
          </a:p>
          <a:p>
            <a:pPr marL="285750" indent="-285750">
              <a:buFont typeface="Arial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Analýza objemu </a:t>
            </a:r>
          </a:p>
          <a:p>
            <a:r>
              <a:rPr lang="cs-CZ" b="1" dirty="0" smtClean="0"/>
              <a:t>Koncert, 1912</a:t>
            </a:r>
          </a:p>
          <a:p>
            <a:pPr marL="285750" indent="-285750">
              <a:buFont typeface="Arial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Zapojení dynamiky pohybu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vliv futurismu</a:t>
            </a:r>
          </a:p>
          <a:p>
            <a:r>
              <a:rPr lang="cs-CZ" b="1" dirty="0" smtClean="0"/>
              <a:t>Cellista, 1912-1913</a:t>
            </a:r>
          </a:p>
          <a:p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132836" y="5661248"/>
            <a:ext cx="30130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>
                <a:hlinkClick r:id="rId3"/>
              </a:rPr>
              <a:t>http://en.wikipedia.org/wiki/Otto_Gutfreund</a:t>
            </a:r>
            <a:endParaRPr lang="cs-CZ" sz="1200" dirty="0"/>
          </a:p>
        </p:txBody>
      </p:sp>
      <p:sp>
        <p:nvSpPr>
          <p:cNvPr id="8" name="Tlačítko akce: Informace 7">
            <a:hlinkClick r:id="" action="ppaction://noaction" highlightClick="1"/>
          </p:cNvPr>
          <p:cNvSpPr/>
          <p:nvPr/>
        </p:nvSpPr>
        <p:spPr>
          <a:xfrm>
            <a:off x="3145840" y="5427226"/>
            <a:ext cx="706080" cy="727122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783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Otto Gutfreund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cs-CZ" sz="1800" dirty="0" smtClean="0"/>
              <a:t>Otto Gutfreund, Koncert, 1912-1913</a:t>
            </a:r>
            <a:endParaRPr lang="cs-CZ" sz="1800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0"/>
            <a:ext cx="7416824" cy="5562618"/>
          </a:xfrm>
        </p:spPr>
      </p:pic>
      <p:sp>
        <p:nvSpPr>
          <p:cNvPr id="5" name="TextovéPole 4"/>
          <p:cNvSpPr txBox="1"/>
          <p:nvPr/>
        </p:nvSpPr>
        <p:spPr>
          <a:xfrm>
            <a:off x="683568" y="5589240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Arial" pitchFamily="34" charset="0"/>
                <a:cs typeface="Arial" pitchFamily="34" charset="0"/>
              </a:rPr>
              <a:t>Obr. 23</a:t>
            </a: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91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Otto Gutfreund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750" y="0"/>
            <a:ext cx="4133243" cy="5373216"/>
          </a:xfrm>
        </p:spPr>
      </p:pic>
      <p:sp>
        <p:nvSpPr>
          <p:cNvPr id="7" name="TextovéPole 6"/>
          <p:cNvSpPr txBox="1"/>
          <p:nvPr/>
        </p:nvSpPr>
        <p:spPr>
          <a:xfrm>
            <a:off x="6300192" y="5085184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Arial" pitchFamily="34" charset="0"/>
                <a:cs typeface="Arial" pitchFamily="34" charset="0"/>
              </a:rPr>
              <a:t>Obr. 24</a:t>
            </a: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half" idx="2"/>
          </p:nvPr>
        </p:nvSpPr>
        <p:spPr>
          <a:xfrm>
            <a:off x="2051720" y="6236544"/>
            <a:ext cx="4597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 smtClean="0"/>
              <a:t>Podobizna otce VII, 1912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24924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200" dirty="0"/>
              <a:t>MRÁZ, Bohumír. Dějiny výtvarné kultury.</a:t>
            </a:r>
            <a:r>
              <a:rPr lang="cs-CZ" sz="1200" i="1" dirty="0"/>
              <a:t> 3</a:t>
            </a:r>
            <a:r>
              <a:rPr lang="cs-CZ" sz="1200" dirty="0"/>
              <a:t>. 1. vyd. Praha: IDEA SERVIS, 2000, 220 s. ISBN 80-859-7031-7.</a:t>
            </a:r>
          </a:p>
          <a:p>
            <a:pPr marL="114300" indent="0">
              <a:buNone/>
            </a:pPr>
            <a:endParaRPr lang="cs-CZ" sz="1200" dirty="0"/>
          </a:p>
          <a:p>
            <a:r>
              <a:rPr lang="cs-CZ" sz="1200" dirty="0"/>
              <a:t>BERNHARD, </a:t>
            </a:r>
            <a:r>
              <a:rPr lang="cs-CZ" sz="1200" dirty="0" err="1"/>
              <a:t>Marianne</a:t>
            </a:r>
            <a:r>
              <a:rPr lang="cs-CZ" sz="1200" dirty="0"/>
              <a:t>. Universální lexikon umění: architektura, fotografie, grafika, malířství, osobnosti, sochařství, umělecká řemesla. 2. uprav. vyd. Překlad Otakar Mohyla. Praha: </a:t>
            </a:r>
            <a:r>
              <a:rPr lang="cs-CZ" sz="1200" dirty="0" err="1"/>
              <a:t>Grafoprint</a:t>
            </a:r>
            <a:r>
              <a:rPr lang="cs-CZ" sz="1200" dirty="0"/>
              <a:t>-Neubert, 1996, 491 s. ISBN 80-717-6393-4.</a:t>
            </a:r>
          </a:p>
          <a:p>
            <a:pPr marL="114300" indent="0">
              <a:buNone/>
            </a:pPr>
            <a:endParaRPr lang="pl-PL" sz="1200" dirty="0" smtClean="0"/>
          </a:p>
          <a:p>
            <a:pPr marL="114300" indent="0">
              <a:buNone/>
            </a:pPr>
            <a:r>
              <a:rPr lang="pl-PL" sz="1200" dirty="0" smtClean="0"/>
              <a:t>Zdroj</a:t>
            </a:r>
            <a:r>
              <a:rPr lang="pl-PL" sz="1200" dirty="0"/>
              <a:t>: [online]. [cit. 2013-05-03]. Do stupné na</a:t>
            </a:r>
            <a:endParaRPr lang="cs-CZ" sz="1200" u="sng" dirty="0">
              <a:hlinkClick r:id="rId2"/>
            </a:endParaRPr>
          </a:p>
          <a:p>
            <a:r>
              <a:rPr lang="pl-PL" sz="1300" dirty="0" smtClean="0"/>
              <a:t>[</a:t>
            </a:r>
            <a:r>
              <a:rPr lang="cs-CZ" sz="1300" dirty="0">
                <a:hlinkClick r:id="rId3"/>
              </a:rPr>
              <a:t>http://</a:t>
            </a:r>
            <a:r>
              <a:rPr lang="cs-CZ" sz="1300" dirty="0" smtClean="0">
                <a:hlinkClick r:id="rId3"/>
              </a:rPr>
              <a:t>cs.wikipedia.org/wiki/Picasso</a:t>
            </a:r>
            <a:r>
              <a:rPr lang="pl-PL" sz="1300" dirty="0" smtClean="0"/>
              <a:t>]</a:t>
            </a:r>
          </a:p>
          <a:p>
            <a:r>
              <a:rPr lang="pl-PL" sz="1300" dirty="0" smtClean="0"/>
              <a:t>[</a:t>
            </a:r>
            <a:r>
              <a:rPr lang="cs-CZ" sz="1300" dirty="0">
                <a:hlinkClick r:id="rId4"/>
              </a:rPr>
              <a:t>http://</a:t>
            </a:r>
            <a:r>
              <a:rPr lang="cs-CZ" sz="1300" dirty="0" smtClean="0">
                <a:hlinkClick r:id="rId4"/>
              </a:rPr>
              <a:t>cs.wikipedia.org/wiki/Georges_Braque</a:t>
            </a:r>
            <a:r>
              <a:rPr lang="pl-PL" sz="1300" dirty="0"/>
              <a:t>]</a:t>
            </a:r>
            <a:endParaRPr lang="cs-CZ" sz="1300" dirty="0" smtClean="0"/>
          </a:p>
          <a:p>
            <a:r>
              <a:rPr lang="pl-PL" sz="1300" dirty="0" smtClean="0"/>
              <a:t>[</a:t>
            </a:r>
            <a:r>
              <a:rPr lang="cs-CZ" sz="1300" dirty="0" smtClean="0">
                <a:hlinkClick r:id="rId5"/>
              </a:rPr>
              <a:t>http</a:t>
            </a:r>
            <a:r>
              <a:rPr lang="cs-CZ" sz="1300" dirty="0">
                <a:hlinkClick r:id="rId5"/>
              </a:rPr>
              <a:t>://</a:t>
            </a:r>
            <a:r>
              <a:rPr lang="cs-CZ" sz="1300" dirty="0" smtClean="0">
                <a:hlinkClick r:id="rId5"/>
              </a:rPr>
              <a:t>cs.wikipedia.org/wiki/Bohumil_Kubi%C5%A1ta</a:t>
            </a:r>
            <a:r>
              <a:rPr lang="pl-PL" sz="1300" dirty="0" smtClean="0"/>
              <a:t>]</a:t>
            </a:r>
            <a:endParaRPr lang="cs-CZ" sz="1300" dirty="0" smtClean="0">
              <a:hlinkClick r:id="rId6"/>
            </a:endParaRPr>
          </a:p>
          <a:p>
            <a:r>
              <a:rPr lang="pl-PL" sz="1300" dirty="0" smtClean="0"/>
              <a:t>[</a:t>
            </a:r>
            <a:r>
              <a:rPr lang="cs-CZ" sz="1300" dirty="0" smtClean="0">
                <a:hlinkClick r:id="rId6"/>
              </a:rPr>
              <a:t>http</a:t>
            </a:r>
            <a:r>
              <a:rPr lang="cs-CZ" sz="1300" dirty="0">
                <a:hlinkClick r:id="rId6"/>
              </a:rPr>
              <a:t>://</a:t>
            </a:r>
            <a:r>
              <a:rPr lang="cs-CZ" sz="1300" dirty="0" smtClean="0">
                <a:hlinkClick r:id="rId6"/>
              </a:rPr>
              <a:t>en.wikipedia.org/wiki/Otto_Gutfreund</a:t>
            </a:r>
            <a:r>
              <a:rPr lang="pl-PL" sz="1300" dirty="0"/>
              <a:t>]</a:t>
            </a:r>
            <a:endParaRPr lang="cs-CZ" sz="1300" dirty="0"/>
          </a:p>
          <a:p>
            <a:pPr marL="114300" indent="0">
              <a:buNone/>
            </a:pPr>
            <a:endParaRPr lang="cs-CZ" sz="2400" dirty="0"/>
          </a:p>
          <a:p>
            <a:pPr marL="114300" indent="0">
              <a:buNone/>
            </a:pPr>
            <a:endParaRPr lang="pl-PL" sz="2400" dirty="0" smtClean="0"/>
          </a:p>
          <a:p>
            <a:pPr marL="114300" indent="0">
              <a:buNone/>
            </a:pPr>
            <a:r>
              <a:rPr lang="pl-PL" sz="2400" dirty="0"/>
              <a:t>[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06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Citace, obrazový materiál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224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pl-PL" sz="1200" dirty="0"/>
              <a:t>Zdroj: [online]. [cit. </a:t>
            </a:r>
            <a:r>
              <a:rPr lang="pl-PL" sz="1200" dirty="0" smtClean="0"/>
              <a:t>2013-05-03]. </a:t>
            </a:r>
            <a:r>
              <a:rPr lang="pl-PL" sz="1200" dirty="0"/>
              <a:t>Dostupný pod licencí Public Domain na WWW:</a:t>
            </a:r>
            <a:endParaRPr lang="cs-CZ" sz="1200" dirty="0"/>
          </a:p>
          <a:p>
            <a:pPr>
              <a:buFont typeface="+mj-lt"/>
              <a:buAutoNum type="arabicPeriod"/>
            </a:pPr>
            <a:r>
              <a:rPr lang="cs-CZ" sz="1200" dirty="0" smtClean="0">
                <a:hlinkClick r:id="rId2"/>
              </a:rPr>
              <a:t>http</a:t>
            </a:r>
            <a:r>
              <a:rPr lang="cs-CZ" sz="1200" dirty="0">
                <a:hlinkClick r:id="rId2"/>
              </a:rPr>
              <a:t>://commons.wikimedia.org/wiki/File:Juan_Gris_-_Tasse_et_pipe.jpg</a:t>
            </a:r>
            <a:endParaRPr lang="cs-CZ" sz="1200" dirty="0"/>
          </a:p>
          <a:p>
            <a:pPr>
              <a:buFont typeface="+mj-lt"/>
              <a:buAutoNum type="arabicPeriod"/>
            </a:pPr>
            <a:r>
              <a:rPr lang="cs-CZ" sz="1200" dirty="0">
                <a:hlinkClick r:id="rId3"/>
              </a:rPr>
              <a:t>http://commons.wikimedia.org/wiki/File:Paul_C%C3%A9zanne_192.jpg</a:t>
            </a:r>
            <a:endParaRPr lang="cs-CZ" sz="1200" dirty="0"/>
          </a:p>
          <a:p>
            <a:pPr>
              <a:buFont typeface="+mj-lt"/>
              <a:buAutoNum type="arabicPeriod"/>
            </a:pPr>
            <a:r>
              <a:rPr lang="cs-CZ" sz="1200" dirty="0">
                <a:hlinkClick r:id="rId4"/>
              </a:rPr>
              <a:t>http://commons.wikimedia.org/wiki/File:Juan_Gris_-_1912_-_Self-portrait.jpg</a:t>
            </a:r>
            <a:endParaRPr lang="cs-CZ" sz="1200" dirty="0"/>
          </a:p>
          <a:p>
            <a:pPr>
              <a:buFont typeface="+mj-lt"/>
              <a:buAutoNum type="arabicPeriod"/>
            </a:pPr>
            <a:r>
              <a:rPr lang="cs-CZ" sz="1200" dirty="0" smtClean="0">
                <a:hlinkClick r:id="rId5"/>
              </a:rPr>
              <a:t>http</a:t>
            </a:r>
            <a:r>
              <a:rPr lang="cs-CZ" sz="1200" dirty="0">
                <a:hlinkClick r:id="rId5"/>
              </a:rPr>
              <a:t>://commons.wikimedia.org/wiki/File:27._Mujer_sentada.jpg</a:t>
            </a:r>
            <a:endParaRPr lang="cs-CZ" sz="1200" dirty="0"/>
          </a:p>
          <a:p>
            <a:pPr>
              <a:buFont typeface="+mj-lt"/>
              <a:buAutoNum type="arabicPeriod"/>
            </a:pPr>
            <a:r>
              <a:rPr lang="cs-CZ" sz="1200" dirty="0">
                <a:hlinkClick r:id="rId6"/>
              </a:rPr>
              <a:t>http://commons.wikimedia.org/wiki/File:Otto_Gutfreund_-_Cubist_Composition_%E2%80%93_The_Head_-_Google_Art_Project.jpg</a:t>
            </a:r>
            <a:endParaRPr lang="cs-CZ" sz="1200" dirty="0"/>
          </a:p>
          <a:p>
            <a:pPr>
              <a:buFont typeface="+mj-lt"/>
              <a:buAutoNum type="arabicPeriod"/>
            </a:pPr>
            <a:r>
              <a:rPr lang="cs-CZ" sz="1200" dirty="0">
                <a:hlinkClick r:id="rId7"/>
              </a:rPr>
              <a:t>http://commons.wikimedia.org/wiki/File:Pablo_picasso_1.jpg</a:t>
            </a:r>
            <a:endParaRPr lang="cs-CZ" sz="1200" dirty="0"/>
          </a:p>
          <a:p>
            <a:pPr>
              <a:buFont typeface="+mj-lt"/>
              <a:buAutoNum type="arabicPeriod"/>
            </a:pPr>
            <a:r>
              <a:rPr lang="cs-CZ" sz="1200" dirty="0">
                <a:hlinkClick r:id="rId8"/>
              </a:rPr>
              <a:t>http://commons.wikimedia.org/wiki/File:Picasso_signature.svg</a:t>
            </a:r>
            <a:endParaRPr lang="cs-CZ" sz="1200" dirty="0"/>
          </a:p>
          <a:p>
            <a:pPr>
              <a:buFont typeface="+mj-lt"/>
              <a:buAutoNum type="arabicPeriod"/>
            </a:pPr>
            <a:r>
              <a:rPr lang="cs-CZ" sz="1200" dirty="0">
                <a:hlinkClick r:id="rId9"/>
              </a:rPr>
              <a:t>http://commons.wikimedia.org/wiki/File:Picasso_Rotterdam_01.JPG</a:t>
            </a:r>
            <a:endParaRPr lang="cs-CZ" sz="1200" dirty="0"/>
          </a:p>
          <a:p>
            <a:pPr>
              <a:buFont typeface="+mj-lt"/>
              <a:buAutoNum type="arabicPeriod"/>
            </a:pPr>
            <a:r>
              <a:rPr lang="cs-CZ" sz="1200" dirty="0">
                <a:hlinkClick r:id="rId10"/>
              </a:rPr>
              <a:t>http://commons.wikimedia.org/wiki/File:Princeton_University_Museum.jpg</a:t>
            </a:r>
            <a:endParaRPr lang="cs-CZ" sz="1200" dirty="0"/>
          </a:p>
          <a:p>
            <a:pPr>
              <a:buFont typeface="+mj-lt"/>
              <a:buAutoNum type="arabicPeriod"/>
            </a:pPr>
            <a:r>
              <a:rPr lang="cs-CZ" sz="1200" dirty="0">
                <a:hlinkClick r:id="rId11"/>
              </a:rPr>
              <a:t>http://commons.wikimedia.org/wiki/File:Juan_Gris_-_Moulin_%C3%A0_caf%C3%A9,_tasse_et_verre_sur_une_table_-_Google_Art_Project.jpg</a:t>
            </a:r>
            <a:endParaRPr lang="cs-CZ" sz="1200" dirty="0"/>
          </a:p>
          <a:p>
            <a:pPr>
              <a:buFont typeface="+mj-lt"/>
              <a:buAutoNum type="arabicPeriod"/>
            </a:pPr>
            <a:r>
              <a:rPr lang="cs-CZ" sz="1200" dirty="0">
                <a:hlinkClick r:id="rId12"/>
              </a:rPr>
              <a:t>http://commons.wikimedia.org/wiki/File:Juan_Gris_-_Portrait_de_Madame_Josette_Gris_-_Google_Art_Project.jpg</a:t>
            </a:r>
            <a:endParaRPr lang="cs-CZ" sz="1200" dirty="0"/>
          </a:p>
          <a:p>
            <a:pPr>
              <a:buFont typeface="+mj-lt"/>
              <a:buAutoNum type="arabicPeriod"/>
            </a:pPr>
            <a:r>
              <a:rPr lang="cs-CZ" sz="1200" dirty="0">
                <a:hlinkClick r:id="rId13"/>
              </a:rPr>
              <a:t>http://commons.wikimedia.org/wiki/File:Juan_Gris_-_La_bouteille_d%27anis_-_Google_Art_Project.jpg</a:t>
            </a:r>
            <a:endParaRPr lang="cs-CZ" sz="1200" dirty="0"/>
          </a:p>
          <a:p>
            <a:pPr>
              <a:buFont typeface="+mj-lt"/>
              <a:buAutoNum type="arabicPeriod"/>
            </a:pPr>
            <a:r>
              <a:rPr lang="cs-CZ" sz="1200" dirty="0">
                <a:hlinkClick r:id="rId14"/>
              </a:rPr>
              <a:t>http://commons.wikimedia.org/wiki/File:Robert_Delaunay_Les_trois_gr%C3%A2ces_1912.jpg</a:t>
            </a:r>
            <a:endParaRPr lang="cs-CZ" sz="1200" dirty="0"/>
          </a:p>
          <a:p>
            <a:pPr>
              <a:buFont typeface="+mj-lt"/>
              <a:buAutoNum type="arabicPeriod"/>
            </a:pPr>
            <a:r>
              <a:rPr lang="cs-CZ" sz="1200" dirty="0">
                <a:hlinkClick r:id="rId15"/>
              </a:rPr>
              <a:t>http://commons.wikimedia.org/wiki/File:Delaunay_-_Tour_Eiffel.jpeg</a:t>
            </a:r>
            <a:endParaRPr lang="cs-CZ" sz="1200" dirty="0"/>
          </a:p>
          <a:p>
            <a:pPr>
              <a:buFont typeface="+mj-lt"/>
              <a:buAutoNum type="arabicPeriod"/>
            </a:pPr>
            <a:r>
              <a:rPr lang="cs-CZ" sz="1200" dirty="0">
                <a:hlinkClick r:id="rId16"/>
              </a:rPr>
              <a:t>http://commons.wikimedia.org/wiki/File:Bohumil_Kubi%C5%A1ta_-_Smoker_%28Self-Portrait%29.JPG</a:t>
            </a:r>
            <a:endParaRPr lang="cs-CZ" sz="1200" dirty="0"/>
          </a:p>
          <a:p>
            <a:pPr>
              <a:buFont typeface="+mj-lt"/>
              <a:buAutoNum type="arabicPeriod"/>
            </a:pPr>
            <a:r>
              <a:rPr lang="cs-CZ" sz="1200" dirty="0">
                <a:hlinkClick r:id="rId17"/>
              </a:rPr>
              <a:t>http://</a:t>
            </a:r>
            <a:r>
              <a:rPr lang="cs-CZ" sz="1200" dirty="0" smtClean="0">
                <a:hlinkClick r:id="rId17"/>
              </a:rPr>
              <a:t>commons.wikimedia.org/wiki/File:Bohumil_kubista_Hypnotiser.jpg</a:t>
            </a:r>
            <a:endParaRPr lang="cs-CZ" sz="1200" dirty="0" smtClean="0"/>
          </a:p>
          <a:p>
            <a:pPr>
              <a:buFont typeface="+mj-lt"/>
              <a:buAutoNum type="arabicPeriod"/>
            </a:pPr>
            <a:r>
              <a:rPr lang="cs-CZ" sz="1200" dirty="0">
                <a:hlinkClick r:id="rId18"/>
              </a:rPr>
              <a:t>http://commons.wikimedia.org/wiki/File:Bohumil_Kubi%C5%A1ta_-_St_Sebastian.jpg</a:t>
            </a:r>
            <a:endParaRPr lang="cs-CZ" sz="1200" dirty="0"/>
          </a:p>
          <a:p>
            <a:pPr>
              <a:buFont typeface="+mj-lt"/>
              <a:buAutoNum type="arabicPeriod"/>
            </a:pPr>
            <a:r>
              <a:rPr lang="cs-CZ" sz="1200" dirty="0">
                <a:hlinkClick r:id="rId19"/>
              </a:rPr>
              <a:t>http://commons.wikimedia.org/wiki/File:Kubi%C5%A1taWaterfall.jpg</a:t>
            </a:r>
            <a:endParaRPr lang="cs-CZ" sz="1200" dirty="0"/>
          </a:p>
          <a:p>
            <a:pPr>
              <a:buFont typeface="+mj-lt"/>
              <a:buAutoNum type="arabicPeriod"/>
            </a:pPr>
            <a:endParaRPr lang="cs-CZ" sz="1200" dirty="0"/>
          </a:p>
          <a:p>
            <a:pPr marL="114300" indent="0">
              <a:buNone/>
            </a:pPr>
            <a:endParaRPr lang="cs-CZ" sz="1200" dirty="0"/>
          </a:p>
          <a:p>
            <a:pPr marL="1143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826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 startAt="19"/>
            </a:pPr>
            <a:r>
              <a:rPr lang="cs-CZ" sz="1200" dirty="0">
                <a:hlinkClick r:id="rId2"/>
              </a:rPr>
              <a:t>http://commons.wikimedia.org/wiki/File:Kubi%C5%A1taStillifewithskull.jpg</a:t>
            </a:r>
            <a:endParaRPr lang="cs-CZ" sz="1200" dirty="0"/>
          </a:p>
          <a:p>
            <a:pPr>
              <a:buFont typeface="+mj-lt"/>
              <a:buAutoNum type="arabicPeriod" startAt="19"/>
            </a:pPr>
            <a:r>
              <a:rPr lang="cs-CZ" sz="1200" dirty="0">
                <a:hlinkClick r:id="rId3"/>
              </a:rPr>
              <a:t>http://commons.wikimedia.org/wiki/File:%27Sculpture%27,_plaster_sculpture_by_Jacques_Lipchitz,_1916,_Tate_Modern.JPG</a:t>
            </a:r>
            <a:endParaRPr lang="cs-CZ" sz="1200" dirty="0"/>
          </a:p>
          <a:p>
            <a:pPr>
              <a:buFont typeface="+mj-lt"/>
              <a:buAutoNum type="arabicPeriod" startAt="19"/>
            </a:pPr>
            <a:r>
              <a:rPr lang="cs-CZ" sz="1200" dirty="0">
                <a:hlinkClick r:id="rId4"/>
              </a:rPr>
              <a:t>http://commons.wikimedia.org/wiki/File:The_Gondolier.jpg</a:t>
            </a:r>
            <a:endParaRPr lang="cs-CZ" sz="1200" dirty="0"/>
          </a:p>
          <a:p>
            <a:pPr>
              <a:buFont typeface="+mj-lt"/>
              <a:buAutoNum type="arabicPeriod" startAt="19"/>
            </a:pPr>
            <a:r>
              <a:rPr lang="cs-CZ" sz="1200" dirty="0">
                <a:hlinkClick r:id="rId5"/>
              </a:rPr>
              <a:t>http://commons.wikimedia.org/wiki/File:Otto_Gutfreund_%28Cellista%29.jpg</a:t>
            </a:r>
            <a:endParaRPr lang="cs-CZ" sz="1200" dirty="0"/>
          </a:p>
          <a:p>
            <a:pPr>
              <a:buFont typeface="+mj-lt"/>
              <a:buAutoNum type="arabicPeriod" startAt="19"/>
            </a:pPr>
            <a:r>
              <a:rPr lang="cs-CZ" sz="1200" dirty="0">
                <a:hlinkClick r:id="rId6"/>
              </a:rPr>
              <a:t>http://commons.wikimedia.org/wiki/File:Otto_Gutfreund_%28koncert%29.jpg</a:t>
            </a:r>
            <a:endParaRPr lang="cs-CZ" sz="1200" dirty="0"/>
          </a:p>
          <a:p>
            <a:pPr>
              <a:buFont typeface="+mj-lt"/>
              <a:buAutoNum type="arabicPeriod" startAt="19"/>
            </a:pPr>
            <a:r>
              <a:rPr lang="cs-CZ" sz="1200" dirty="0">
                <a:hlinkClick r:id="rId7"/>
              </a:rPr>
              <a:t>http://commons.wikimedia.org/wiki/File:Otto_Gutfreund_%28podobizna_otce_VII%29.JPG</a:t>
            </a:r>
            <a:endParaRPr lang="cs-CZ" sz="1200" dirty="0"/>
          </a:p>
          <a:p>
            <a:pPr marL="1143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855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Kubismus</a:t>
            </a:r>
            <a:endParaRPr lang="cs-CZ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601532"/>
            <a:ext cx="4283968" cy="3256467"/>
          </a:xfrm>
        </p:spPr>
      </p:pic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251520" y="1205864"/>
            <a:ext cx="8208912" cy="4590288"/>
          </a:xfrm>
        </p:spPr>
        <p:txBody>
          <a:bodyPr>
            <a:normAutofit/>
          </a:bodyPr>
          <a:lstStyle/>
          <a:p>
            <a:r>
              <a:rPr lang="cs-CZ" sz="2000" dirty="0" smtClean="0"/>
              <a:t>v malířství, sochařství, ale v Čechách i v architektuře a užitém umění</a:t>
            </a:r>
          </a:p>
          <a:p>
            <a:pPr marL="114300" indent="0">
              <a:buNone/>
            </a:pPr>
            <a:r>
              <a:rPr lang="cs-CZ" sz="2000" b="1" dirty="0" smtClean="0"/>
              <a:t>Název:</a:t>
            </a:r>
            <a:r>
              <a:rPr lang="cs-CZ" sz="2000" dirty="0" smtClean="0"/>
              <a:t> označení „</a:t>
            </a:r>
            <a:r>
              <a:rPr lang="cs-CZ" sz="2000" dirty="0" err="1" smtClean="0"/>
              <a:t>cube</a:t>
            </a:r>
            <a:r>
              <a:rPr lang="cs-CZ" sz="2000" dirty="0" smtClean="0"/>
              <a:t>“ (krychle) použito při popisu obrazů fr. malíře</a:t>
            </a:r>
          </a:p>
          <a:p>
            <a:pPr marL="114300" indent="0">
              <a:buNone/>
            </a:pPr>
            <a:r>
              <a:rPr lang="cs-CZ" sz="2000" dirty="0" smtClean="0"/>
              <a:t>George </a:t>
            </a:r>
            <a:r>
              <a:rPr lang="cs-CZ" sz="2000" dirty="0" err="1" smtClean="0"/>
              <a:t>Braqua</a:t>
            </a:r>
            <a:r>
              <a:rPr lang="cs-CZ" sz="2000" dirty="0" smtClean="0"/>
              <a:t>, název se používá od r. 1908 a označuje hnutí v malířství, které představuje Pablo Picasso a Georges </a:t>
            </a:r>
            <a:r>
              <a:rPr lang="cs-CZ" sz="2000" dirty="0" err="1" smtClean="0"/>
              <a:t>Braque</a:t>
            </a:r>
            <a:endParaRPr lang="cs-CZ" sz="2000" dirty="0" smtClean="0"/>
          </a:p>
          <a:p>
            <a:pPr marL="114300" indent="0">
              <a:buNone/>
            </a:pPr>
            <a:r>
              <a:rPr lang="cs-CZ" sz="2000" b="1" dirty="0" smtClean="0"/>
              <a:t>Znaky: </a:t>
            </a:r>
          </a:p>
          <a:p>
            <a:r>
              <a:rPr lang="cs-CZ" sz="2000" dirty="0" smtClean="0"/>
              <a:t>redukce objemu a tvaru na barevné plochy</a:t>
            </a:r>
          </a:p>
          <a:p>
            <a:r>
              <a:rPr lang="cs-CZ" sz="2000" dirty="0"/>
              <a:t>p</a:t>
            </a:r>
            <a:r>
              <a:rPr lang="cs-CZ" sz="2000" dirty="0" smtClean="0"/>
              <a:t>ráce s barvou, neodpovídá reálné barvě</a:t>
            </a:r>
          </a:p>
          <a:p>
            <a:r>
              <a:rPr lang="cs-CZ" sz="2000" dirty="0"/>
              <a:t>f</a:t>
            </a:r>
            <a:r>
              <a:rPr lang="cs-CZ" sz="2000" dirty="0" smtClean="0"/>
              <a:t>rancouzský kubismus ovlivnil </a:t>
            </a:r>
          </a:p>
          <a:p>
            <a:pPr marL="114300" indent="0">
              <a:buNone/>
            </a:pPr>
            <a:r>
              <a:rPr lang="cs-CZ" sz="2000" dirty="0" smtClean="0">
                <a:sym typeface="Wingdings"/>
              </a:rPr>
              <a:t> </a:t>
            </a:r>
            <a:r>
              <a:rPr lang="cs-CZ" sz="2000" dirty="0" smtClean="0"/>
              <a:t>český kubismus</a:t>
            </a:r>
          </a:p>
          <a:p>
            <a:pPr marL="114300" indent="0">
              <a:buNone/>
            </a:pPr>
            <a:r>
              <a:rPr lang="cs-CZ" sz="2000" dirty="0" smtClean="0">
                <a:sym typeface="Wingdings"/>
              </a:rPr>
              <a:t> </a:t>
            </a:r>
            <a:r>
              <a:rPr lang="cs-CZ" sz="2000" dirty="0" smtClean="0"/>
              <a:t>ruský </a:t>
            </a:r>
            <a:r>
              <a:rPr lang="cs-CZ" sz="2000" dirty="0" err="1" smtClean="0"/>
              <a:t>kubofuturismus</a:t>
            </a:r>
            <a:endParaRPr lang="cs-CZ" sz="2000" dirty="0" smtClean="0"/>
          </a:p>
          <a:p>
            <a:pPr marL="114300" indent="0">
              <a:buNone/>
            </a:pPr>
            <a:r>
              <a:rPr lang="cs-CZ" sz="2000" dirty="0" smtClean="0">
                <a:sym typeface="Wingdings"/>
              </a:rPr>
              <a:t> </a:t>
            </a:r>
            <a:r>
              <a:rPr lang="cs-CZ" sz="2000" dirty="0">
                <a:sym typeface="Wingdings"/>
              </a:rPr>
              <a:t>i</a:t>
            </a:r>
            <a:r>
              <a:rPr lang="cs-CZ" sz="2000" dirty="0" smtClean="0"/>
              <a:t>talský futurismus</a:t>
            </a:r>
            <a:endParaRPr lang="cs-CZ" sz="2000" dirty="0"/>
          </a:p>
          <a:p>
            <a:pPr marL="114300" indent="0">
              <a:buNone/>
            </a:pPr>
            <a:endParaRPr lang="cs-CZ" sz="2000" dirty="0" smtClean="0"/>
          </a:p>
          <a:p>
            <a:pPr marL="114300" indent="0">
              <a:buNone/>
            </a:pPr>
            <a:endParaRPr lang="cs-CZ" sz="2000" dirty="0"/>
          </a:p>
        </p:txBody>
      </p:sp>
      <p:sp>
        <p:nvSpPr>
          <p:cNvPr id="12" name="Obdélník 11"/>
          <p:cNvSpPr/>
          <p:nvPr/>
        </p:nvSpPr>
        <p:spPr>
          <a:xfrm>
            <a:off x="1403648" y="6437501"/>
            <a:ext cx="33025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/>
              <a:t>Juan </a:t>
            </a:r>
            <a:r>
              <a:rPr lang="cs-CZ" sz="1400" dirty="0" err="1" smtClean="0"/>
              <a:t>Gris</a:t>
            </a:r>
            <a:r>
              <a:rPr lang="cs-CZ" sz="1400" dirty="0" smtClean="0"/>
              <a:t>, </a:t>
            </a:r>
            <a:r>
              <a:rPr lang="cs-CZ" sz="1400" dirty="0" smtClean="0"/>
              <a:t>Zátiší se šálkem a dýmkou,  </a:t>
            </a:r>
            <a:r>
              <a:rPr lang="cs-CZ" sz="1400" dirty="0" smtClean="0"/>
              <a:t>1914</a:t>
            </a:r>
            <a:endParaRPr lang="cs-CZ" sz="1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7668344" y="3284984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Arial" pitchFamily="34" charset="0"/>
                <a:cs typeface="Arial" pitchFamily="34" charset="0"/>
              </a:rPr>
              <a:t>Obr. 1</a:t>
            </a: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61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Fáze kubismu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600" dirty="0"/>
              <a:t>1907 – </a:t>
            </a:r>
            <a:r>
              <a:rPr lang="cs-CZ" sz="3600" dirty="0" smtClean="0"/>
              <a:t>1909</a:t>
            </a:r>
          </a:p>
          <a:p>
            <a:pPr marL="114300" indent="0">
              <a:buNone/>
            </a:pPr>
            <a:r>
              <a:rPr lang="cs-CZ" sz="3600" b="1" dirty="0" err="1" smtClean="0"/>
              <a:t>Protokubismus</a:t>
            </a:r>
            <a:r>
              <a:rPr lang="cs-CZ" sz="3600" b="1" dirty="0" smtClean="0"/>
              <a:t>, </a:t>
            </a:r>
            <a:r>
              <a:rPr lang="cs-CZ" sz="3600" b="1" dirty="0" err="1" smtClean="0"/>
              <a:t>negerské</a:t>
            </a:r>
            <a:r>
              <a:rPr lang="cs-CZ" sz="3600" b="1" dirty="0" smtClean="0"/>
              <a:t> období</a:t>
            </a:r>
          </a:p>
          <a:p>
            <a:r>
              <a:rPr lang="cs-CZ" sz="3600" dirty="0" smtClean="0"/>
              <a:t>1910 </a:t>
            </a:r>
            <a:r>
              <a:rPr lang="cs-CZ" sz="3600" dirty="0"/>
              <a:t>– 1912 </a:t>
            </a:r>
            <a:endParaRPr lang="cs-CZ" sz="3600" dirty="0" smtClean="0"/>
          </a:p>
          <a:p>
            <a:pPr marL="114300" indent="0">
              <a:buNone/>
            </a:pPr>
            <a:r>
              <a:rPr lang="cs-CZ" sz="3600" b="1" dirty="0" smtClean="0"/>
              <a:t>Analytický kubismus</a:t>
            </a:r>
            <a:endParaRPr lang="cs-CZ" sz="3600" b="1" dirty="0"/>
          </a:p>
          <a:p>
            <a:r>
              <a:rPr lang="cs-CZ" sz="3600" dirty="0"/>
              <a:t>1912 – </a:t>
            </a:r>
            <a:r>
              <a:rPr lang="cs-CZ" sz="3600" dirty="0" smtClean="0"/>
              <a:t>1914</a:t>
            </a:r>
          </a:p>
          <a:p>
            <a:pPr marL="114300" indent="0">
              <a:buNone/>
            </a:pPr>
            <a:r>
              <a:rPr lang="cs-CZ" sz="3600" b="1" dirty="0" smtClean="0"/>
              <a:t>Syntetický kubismus</a:t>
            </a:r>
          </a:p>
          <a:p>
            <a:pPr marL="114300" indent="0">
              <a:buNone/>
            </a:pPr>
            <a:endParaRPr lang="cs-CZ" sz="3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033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/>
              <a:t>1907 – </a:t>
            </a:r>
            <a:r>
              <a:rPr lang="cs-CZ" sz="4800" dirty="0" smtClean="0"/>
              <a:t>1909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800600"/>
          </a:xfrm>
        </p:spPr>
        <p:txBody>
          <a:bodyPr/>
          <a:lstStyle/>
          <a:p>
            <a:pPr marL="114300" indent="0">
              <a:buNone/>
            </a:pPr>
            <a:r>
              <a:rPr lang="cs-CZ" sz="3600" dirty="0" err="1" smtClean="0"/>
              <a:t>Protokubismus</a:t>
            </a:r>
            <a:r>
              <a:rPr lang="cs-CZ" sz="3600" dirty="0" smtClean="0"/>
              <a:t>, </a:t>
            </a:r>
            <a:r>
              <a:rPr lang="cs-CZ" sz="3600" dirty="0" err="1" smtClean="0"/>
              <a:t>negerské</a:t>
            </a:r>
            <a:r>
              <a:rPr lang="cs-CZ" sz="3600" dirty="0" smtClean="0"/>
              <a:t> </a:t>
            </a:r>
            <a:r>
              <a:rPr lang="cs-CZ" sz="3600" dirty="0"/>
              <a:t>období</a:t>
            </a:r>
          </a:p>
          <a:p>
            <a:r>
              <a:rPr lang="cs-CZ" dirty="0"/>
              <a:t>velký zájem o černošské sochařství</a:t>
            </a:r>
          </a:p>
          <a:p>
            <a:r>
              <a:rPr lang="cs-CZ" dirty="0" smtClean="0"/>
              <a:t>inspirace africkým uměním, pro které je typická tvarová stylizace</a:t>
            </a:r>
          </a:p>
          <a:p>
            <a:r>
              <a:rPr lang="cs-CZ" dirty="0" smtClean="0"/>
              <a:t>vliv fr. malíře Paula </a:t>
            </a:r>
            <a:r>
              <a:rPr lang="cs-CZ" dirty="0" err="1" smtClean="0"/>
              <a:t>Cézanna</a:t>
            </a:r>
            <a:endParaRPr lang="cs-CZ" dirty="0" smtClean="0"/>
          </a:p>
          <a:p>
            <a:r>
              <a:rPr lang="cs-CZ" dirty="0" smtClean="0"/>
              <a:t>zjednodušování </a:t>
            </a:r>
            <a:r>
              <a:rPr lang="cs-CZ" dirty="0"/>
              <a:t>předmětů na základní geometrické </a:t>
            </a:r>
            <a:r>
              <a:rPr lang="cs-CZ" dirty="0" smtClean="0"/>
              <a:t>tvary</a:t>
            </a:r>
          </a:p>
          <a:p>
            <a:r>
              <a:rPr lang="cs-CZ" dirty="0"/>
              <a:t>d</a:t>
            </a:r>
            <a:r>
              <a:rPr lang="cs-CZ" dirty="0" smtClean="0"/>
              <a:t>eformace tvaru</a:t>
            </a:r>
            <a:endParaRPr lang="cs-CZ" dirty="0"/>
          </a:p>
          <a:p>
            <a:r>
              <a:rPr lang="cs-CZ" dirty="0"/>
              <a:t>je vyloučen prostor a </a:t>
            </a:r>
            <a:r>
              <a:rPr lang="cs-CZ" dirty="0" smtClean="0"/>
              <a:t>perspektiva</a:t>
            </a:r>
          </a:p>
          <a:p>
            <a:r>
              <a:rPr lang="cs-CZ" dirty="0"/>
              <a:t>j</a:t>
            </a:r>
            <a:r>
              <a:rPr lang="cs-CZ" dirty="0" smtClean="0"/>
              <a:t>iný pohled na člověka – deformace proporcí</a:t>
            </a:r>
          </a:p>
          <a:p>
            <a:r>
              <a:rPr lang="cs-CZ" dirty="0" smtClean="0"/>
              <a:t>redukce barvy, hnědé, zelené, šedé tóny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241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3968" y="-21913"/>
            <a:ext cx="7620000" cy="1143000"/>
          </a:xfrm>
        </p:spPr>
        <p:txBody>
          <a:bodyPr/>
          <a:lstStyle/>
          <a:p>
            <a:r>
              <a:rPr lang="cs-CZ" dirty="0" smtClean="0"/>
              <a:t>Vzor a inspirace pro kubisty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7524" y="1052736"/>
            <a:ext cx="8424936" cy="4800600"/>
          </a:xfrm>
        </p:spPr>
        <p:txBody>
          <a:bodyPr/>
          <a:lstStyle/>
          <a:p>
            <a:pPr marL="114300" indent="0">
              <a:buNone/>
            </a:pPr>
            <a:r>
              <a:rPr lang="cs-CZ" dirty="0"/>
              <a:t>f</a:t>
            </a:r>
            <a:r>
              <a:rPr lang="cs-CZ" dirty="0" smtClean="0"/>
              <a:t>rancouzský malíř </a:t>
            </a:r>
            <a:r>
              <a:rPr lang="cs-CZ" sz="3600" dirty="0" smtClean="0"/>
              <a:t>Paul </a:t>
            </a:r>
            <a:r>
              <a:rPr lang="cs-CZ" sz="3600" dirty="0" err="1" smtClean="0"/>
              <a:t>Cézanne</a:t>
            </a:r>
            <a:r>
              <a:rPr lang="cs-CZ" sz="3600" dirty="0" smtClean="0"/>
              <a:t>, 1839  -1906</a:t>
            </a:r>
          </a:p>
          <a:p>
            <a:r>
              <a:rPr lang="cs-CZ" sz="2000" dirty="0"/>
              <a:t>j</a:t>
            </a:r>
            <a:r>
              <a:rPr lang="cs-CZ" sz="2000" dirty="0" smtClean="0"/>
              <a:t>e považován na „otce“ moderního umění</a:t>
            </a:r>
          </a:p>
          <a:p>
            <a:r>
              <a:rPr lang="cs-CZ" sz="2000" dirty="0"/>
              <a:t>snaha pochopit a proniknout do podstaty zobrazovaného </a:t>
            </a:r>
            <a:r>
              <a:rPr lang="cs-CZ" sz="2000" dirty="0" smtClean="0"/>
              <a:t>objektu</a:t>
            </a:r>
          </a:p>
          <a:p>
            <a:r>
              <a:rPr lang="cs-CZ" sz="2000" dirty="0" smtClean="0"/>
              <a:t>snaha zachytit realitu jako celek</a:t>
            </a:r>
          </a:p>
          <a:p>
            <a:r>
              <a:rPr lang="cs-CZ" sz="2000" dirty="0" smtClean="0"/>
              <a:t>detaily mizí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9" y="2775307"/>
            <a:ext cx="4853314" cy="4067023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56813" y="6467467"/>
            <a:ext cx="4127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 smtClean="0"/>
              <a:t>Paul_Cézanne</a:t>
            </a:r>
            <a:r>
              <a:rPr lang="cs-CZ" dirty="0" smtClean="0"/>
              <a:t>, </a:t>
            </a:r>
            <a:r>
              <a:rPr lang="cs-CZ" dirty="0" smtClean="0"/>
              <a:t>Zátiší </a:t>
            </a:r>
            <a:r>
              <a:rPr lang="cs-CZ" dirty="0" smtClean="0"/>
              <a:t>s ovocem, 1879-1880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491880" y="6154348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Arial" pitchFamily="34" charset="0"/>
                <a:cs typeface="Arial" pitchFamily="34" charset="0"/>
              </a:rPr>
              <a:t>Obr. 2</a:t>
            </a: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56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36" y="1380805"/>
            <a:ext cx="3603670" cy="5477195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/>
              <a:t>1910 – </a:t>
            </a:r>
            <a:r>
              <a:rPr lang="cs-CZ" sz="4800" dirty="0" smtClean="0"/>
              <a:t>1912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9512" y="1484784"/>
            <a:ext cx="5698976" cy="5184576"/>
          </a:xfrm>
        </p:spPr>
        <p:txBody>
          <a:bodyPr/>
          <a:lstStyle/>
          <a:p>
            <a:pPr marL="114300" indent="0">
              <a:buNone/>
            </a:pPr>
            <a:r>
              <a:rPr lang="cs-CZ" sz="3600" dirty="0"/>
              <a:t>Analytický </a:t>
            </a:r>
            <a:r>
              <a:rPr lang="cs-CZ" sz="3600" dirty="0" smtClean="0"/>
              <a:t>kubismus</a:t>
            </a:r>
            <a:endParaRPr lang="cs-CZ" sz="2400" dirty="0"/>
          </a:p>
          <a:p>
            <a:r>
              <a:rPr lang="cs-CZ" sz="2400" dirty="0"/>
              <a:t>r</a:t>
            </a:r>
            <a:r>
              <a:rPr lang="cs-CZ" sz="2400" dirty="0" smtClean="0"/>
              <a:t>ozbíjení </a:t>
            </a:r>
            <a:r>
              <a:rPr lang="cs-CZ" sz="2400" dirty="0"/>
              <a:t>předmětů na jednotlivé </a:t>
            </a:r>
            <a:r>
              <a:rPr lang="cs-CZ" sz="2400" dirty="0" smtClean="0"/>
              <a:t>části</a:t>
            </a:r>
          </a:p>
          <a:p>
            <a:r>
              <a:rPr lang="cs-CZ" sz="2400" dirty="0" smtClean="0"/>
              <a:t>přenášení </a:t>
            </a:r>
            <a:r>
              <a:rPr lang="cs-CZ" sz="2400" dirty="0"/>
              <a:t>různých pohledů do jedné </a:t>
            </a:r>
            <a:r>
              <a:rPr lang="cs-CZ" sz="2400" dirty="0" smtClean="0"/>
              <a:t>plochy a vytvoření celku</a:t>
            </a:r>
          </a:p>
          <a:p>
            <a:r>
              <a:rPr lang="cs-CZ" sz="2400" dirty="0" smtClean="0"/>
              <a:t>užití jedné barvy, </a:t>
            </a:r>
            <a:r>
              <a:rPr lang="cs-CZ" sz="2400" dirty="0" err="1" smtClean="0"/>
              <a:t>monochromnost</a:t>
            </a:r>
            <a:endParaRPr lang="cs-CZ" sz="2400" dirty="0" smtClean="0"/>
          </a:p>
          <a:p>
            <a:r>
              <a:rPr lang="cs-CZ" sz="2400" dirty="0" smtClean="0"/>
              <a:t>šedé, hnědé tóny</a:t>
            </a:r>
          </a:p>
          <a:p>
            <a:r>
              <a:rPr lang="cs-CZ" sz="2400" dirty="0" smtClean="0"/>
              <a:t>Hudební symboly a písmena</a:t>
            </a:r>
          </a:p>
          <a:p>
            <a:r>
              <a:rPr lang="cs-CZ" sz="2400" b="1" dirty="0" smtClean="0"/>
              <a:t>náměty: </a:t>
            </a:r>
          </a:p>
          <a:p>
            <a:pPr marL="114300" indent="0">
              <a:buNone/>
            </a:pPr>
            <a:r>
              <a:rPr lang="cs-CZ" sz="2400" dirty="0" smtClean="0"/>
              <a:t>portréty, postavy (Picasso)</a:t>
            </a:r>
          </a:p>
          <a:p>
            <a:pPr marL="114300" indent="0">
              <a:buNone/>
            </a:pPr>
            <a:r>
              <a:rPr lang="cs-CZ" sz="2400" dirty="0" smtClean="0"/>
              <a:t>zátiší, krajiny (G. </a:t>
            </a:r>
            <a:r>
              <a:rPr lang="cs-CZ" sz="2400" dirty="0" err="1" smtClean="0"/>
              <a:t>Braque</a:t>
            </a:r>
            <a:r>
              <a:rPr lang="cs-CZ" sz="2400" dirty="0" smtClean="0"/>
              <a:t>)</a:t>
            </a:r>
          </a:p>
          <a:p>
            <a:pPr marL="114300" indent="0">
              <a:buNone/>
            </a:pPr>
            <a:r>
              <a:rPr lang="cs-CZ" sz="2400" dirty="0" smtClean="0"/>
              <a:t>hudební nástroje</a:t>
            </a:r>
            <a:endParaRPr lang="cs-CZ" sz="2400" dirty="0"/>
          </a:p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5508104" y="980728"/>
            <a:ext cx="2791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Juan </a:t>
            </a:r>
            <a:r>
              <a:rPr lang="cs-CZ" dirty="0" err="1" smtClean="0"/>
              <a:t>Gris</a:t>
            </a:r>
            <a:r>
              <a:rPr lang="cs-CZ" dirty="0" smtClean="0"/>
              <a:t>, Autoportrét,1912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716016" y="6581001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Arial" pitchFamily="34" charset="0"/>
                <a:cs typeface="Arial" pitchFamily="34" charset="0"/>
              </a:rPr>
              <a:t>Obr. 3</a:t>
            </a: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73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/>
              <a:t>1912 – </a:t>
            </a:r>
            <a:r>
              <a:rPr lang="cs-CZ" sz="4800" dirty="0" smtClean="0"/>
              <a:t>1914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3528" y="1461965"/>
            <a:ext cx="5328592" cy="4590288"/>
          </a:xfrm>
        </p:spPr>
        <p:txBody>
          <a:bodyPr/>
          <a:lstStyle/>
          <a:p>
            <a:r>
              <a:rPr lang="cs-CZ" sz="2400" dirty="0" smtClean="0"/>
              <a:t>1912, vznik </a:t>
            </a:r>
            <a:r>
              <a:rPr lang="cs-CZ" sz="2400" dirty="0"/>
              <a:t>nové techniky: </a:t>
            </a:r>
            <a:r>
              <a:rPr lang="cs-CZ" sz="2400" dirty="0" smtClean="0"/>
              <a:t>koláž</a:t>
            </a:r>
          </a:p>
          <a:p>
            <a:r>
              <a:rPr lang="cs-CZ" sz="2000" dirty="0" smtClean="0"/>
              <a:t>P. Picasso, Zátiší s pletenou židlí, 1912</a:t>
            </a:r>
          </a:p>
          <a:p>
            <a:r>
              <a:rPr lang="cs-CZ" sz="2000" dirty="0" smtClean="0"/>
              <a:t>Vlepování reálných prvků: výplet, papír,..</a:t>
            </a:r>
            <a:endParaRPr lang="cs-CZ" sz="2000" dirty="0"/>
          </a:p>
          <a:p>
            <a:pPr marL="114300" indent="0">
              <a:buNone/>
            </a:pPr>
            <a:r>
              <a:rPr lang="cs-CZ" dirty="0"/>
              <a:t>Syntetický </a:t>
            </a:r>
            <a:r>
              <a:rPr lang="cs-CZ" dirty="0" smtClean="0"/>
              <a:t>kubismus</a:t>
            </a:r>
          </a:p>
          <a:p>
            <a:r>
              <a:rPr lang="cs-CZ" sz="2000" dirty="0" smtClean="0"/>
              <a:t>nezávislé malířské prvky: </a:t>
            </a:r>
          </a:p>
          <a:p>
            <a:pPr marL="114300" indent="0">
              <a:buNone/>
            </a:pPr>
            <a:r>
              <a:rPr lang="cs-CZ" sz="2000" b="1" dirty="0" smtClean="0"/>
              <a:t>Linie</a:t>
            </a:r>
            <a:r>
              <a:rPr lang="cs-CZ" sz="2000" b="1" dirty="0"/>
              <a:t>, barva a plocha, textura </a:t>
            </a:r>
            <a:endParaRPr lang="cs-CZ" sz="2000" b="1" dirty="0" smtClean="0"/>
          </a:p>
          <a:p>
            <a:r>
              <a:rPr lang="cs-CZ" sz="2000" dirty="0" smtClean="0"/>
              <a:t>Konstrukce, sestavování obrazu</a:t>
            </a:r>
          </a:p>
          <a:p>
            <a:r>
              <a:rPr lang="cs-CZ" sz="2000" dirty="0" smtClean="0"/>
              <a:t>Vytváření symbolů, znaků</a:t>
            </a:r>
          </a:p>
          <a:p>
            <a:r>
              <a:rPr lang="cs-CZ" sz="2000" dirty="0" smtClean="0"/>
              <a:t>Vlepování reálných prvků</a:t>
            </a:r>
            <a:endParaRPr lang="cs-CZ" sz="2000" dirty="0"/>
          </a:p>
          <a:p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04036"/>
            <a:ext cx="4067944" cy="6481704"/>
          </a:xfrm>
        </p:spPr>
      </p:pic>
      <p:sp>
        <p:nvSpPr>
          <p:cNvPr id="7" name="Obdélník 6"/>
          <p:cNvSpPr/>
          <p:nvPr/>
        </p:nvSpPr>
        <p:spPr>
          <a:xfrm>
            <a:off x="5076056" y="9481"/>
            <a:ext cx="2757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Juan </a:t>
            </a:r>
            <a:r>
              <a:rPr lang="cs-CZ" dirty="0" err="1"/>
              <a:t>G</a:t>
            </a:r>
            <a:r>
              <a:rPr lang="cs-CZ" dirty="0" err="1" smtClean="0"/>
              <a:t>ris</a:t>
            </a:r>
            <a:r>
              <a:rPr lang="cs-CZ" dirty="0" smtClean="0"/>
              <a:t>, Sedící žena, 1917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157076" y="6581001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Arial" pitchFamily="34" charset="0"/>
                <a:cs typeface="Arial" pitchFamily="34" charset="0"/>
              </a:rPr>
              <a:t>Obr.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5511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Představitelé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4042792" cy="5061160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Zakladatelé kubismu:</a:t>
            </a:r>
          </a:p>
          <a:p>
            <a:r>
              <a:rPr lang="cs-CZ" b="1" dirty="0" smtClean="0"/>
              <a:t>Pablo Picasso</a:t>
            </a:r>
          </a:p>
          <a:p>
            <a:r>
              <a:rPr lang="cs-CZ" b="1" dirty="0" smtClean="0"/>
              <a:t>Georges </a:t>
            </a:r>
            <a:r>
              <a:rPr lang="cs-CZ" b="1" dirty="0" err="1" smtClean="0"/>
              <a:t>Braque</a:t>
            </a:r>
            <a:endParaRPr lang="cs-CZ" b="1" dirty="0" smtClean="0"/>
          </a:p>
          <a:p>
            <a:endParaRPr lang="cs-CZ" dirty="0" smtClean="0"/>
          </a:p>
          <a:p>
            <a:r>
              <a:rPr lang="cs-CZ" dirty="0" smtClean="0"/>
              <a:t>Juan </a:t>
            </a:r>
            <a:r>
              <a:rPr lang="cs-CZ" dirty="0" err="1"/>
              <a:t>G</a:t>
            </a:r>
            <a:r>
              <a:rPr lang="cs-CZ" dirty="0" err="1" smtClean="0"/>
              <a:t>ris</a:t>
            </a:r>
            <a:endParaRPr lang="cs-CZ" dirty="0" smtClean="0"/>
          </a:p>
          <a:p>
            <a:r>
              <a:rPr lang="cs-CZ" dirty="0" smtClean="0"/>
              <a:t>Marcel </a:t>
            </a:r>
            <a:r>
              <a:rPr lang="cs-CZ" dirty="0" err="1" smtClean="0"/>
              <a:t>Duchamp</a:t>
            </a:r>
            <a:endParaRPr lang="cs-CZ" dirty="0" smtClean="0"/>
          </a:p>
          <a:p>
            <a:r>
              <a:rPr lang="cs-CZ" dirty="0" smtClean="0"/>
              <a:t>Robert </a:t>
            </a:r>
            <a:r>
              <a:rPr lang="cs-CZ" dirty="0" err="1" smtClean="0"/>
              <a:t>Delaunay</a:t>
            </a:r>
            <a:endParaRPr lang="cs-CZ" dirty="0" smtClean="0"/>
          </a:p>
          <a:p>
            <a:r>
              <a:rPr lang="cs-CZ" dirty="0" err="1" smtClean="0"/>
              <a:t>Fernand</a:t>
            </a:r>
            <a:r>
              <a:rPr lang="cs-CZ" dirty="0" smtClean="0"/>
              <a:t> </a:t>
            </a:r>
            <a:r>
              <a:rPr lang="cs-CZ" dirty="0" err="1" smtClean="0"/>
              <a:t>Léger</a:t>
            </a:r>
            <a:endParaRPr lang="cs-CZ" dirty="0" smtClean="0"/>
          </a:p>
          <a:p>
            <a:r>
              <a:rPr lang="cs-CZ" dirty="0" smtClean="0"/>
              <a:t>Jacques </a:t>
            </a:r>
            <a:r>
              <a:rPr lang="cs-CZ" dirty="0" err="1" smtClean="0"/>
              <a:t>Lipchitz</a:t>
            </a:r>
            <a:endParaRPr lang="cs-CZ" dirty="0" smtClean="0"/>
          </a:p>
          <a:p>
            <a:r>
              <a:rPr lang="cs-CZ" b="1" dirty="0" err="1" smtClean="0"/>
              <a:t>Kuboexpresionismus</a:t>
            </a:r>
            <a:r>
              <a:rPr lang="cs-CZ" b="1" dirty="0" smtClean="0"/>
              <a:t> </a:t>
            </a:r>
            <a:r>
              <a:rPr lang="cs-CZ" dirty="0" smtClean="0"/>
              <a:t>(Čechy)</a:t>
            </a:r>
          </a:p>
          <a:p>
            <a:r>
              <a:rPr lang="cs-CZ" dirty="0" smtClean="0"/>
              <a:t>Bohumil Kubišta</a:t>
            </a:r>
          </a:p>
          <a:p>
            <a:r>
              <a:rPr lang="cs-CZ" dirty="0" smtClean="0"/>
              <a:t>Emil Filla</a:t>
            </a:r>
          </a:p>
          <a:p>
            <a:r>
              <a:rPr lang="cs-CZ" dirty="0" smtClean="0"/>
              <a:t>Josef Čapek</a:t>
            </a:r>
          </a:p>
          <a:p>
            <a:r>
              <a:rPr lang="cs-CZ" dirty="0" smtClean="0"/>
              <a:t>Antonín Procházka</a:t>
            </a:r>
          </a:p>
          <a:p>
            <a:r>
              <a:rPr lang="cs-CZ" dirty="0" smtClean="0"/>
              <a:t>Otto Gutfreund</a:t>
            </a:r>
            <a:endParaRPr lang="cs-CZ" dirty="0"/>
          </a:p>
        </p:txBody>
      </p:sp>
      <p:pic>
        <p:nvPicPr>
          <p:cNvPr id="6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73" y="809328"/>
            <a:ext cx="4757027" cy="6048672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531065" y="6557849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Arial" pitchFamily="34" charset="0"/>
                <a:cs typeface="Arial" pitchFamily="34" charset="0"/>
              </a:rPr>
              <a:t>Obr. 5</a:t>
            </a: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427984" y="378813"/>
            <a:ext cx="3376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Otto Gutfreund, Hlava, 1912-1913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463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usedství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ncelář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usedství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407</TotalTime>
  <Words>1088</Words>
  <Application>Microsoft Office PowerPoint</Application>
  <PresentationFormat>Předvádění na obrazovce (4:3)</PresentationFormat>
  <Paragraphs>242</Paragraphs>
  <Slides>25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Sousedství</vt:lpstr>
      <vt:lpstr>Prezentace aplikace PowerPoint</vt:lpstr>
      <vt:lpstr>Kubismus</vt:lpstr>
      <vt:lpstr>Kubismus</vt:lpstr>
      <vt:lpstr>Fáze kubismu</vt:lpstr>
      <vt:lpstr>1907 – 1909</vt:lpstr>
      <vt:lpstr>Vzor a inspirace pro kubisty</vt:lpstr>
      <vt:lpstr>1910 – 1912</vt:lpstr>
      <vt:lpstr>1912 – 1914</vt:lpstr>
      <vt:lpstr>Představitelé</vt:lpstr>
      <vt:lpstr>Pablo Picasso</vt:lpstr>
      <vt:lpstr>Pablo Picasso</vt:lpstr>
      <vt:lpstr>Prezentace aplikace PowerPoint</vt:lpstr>
      <vt:lpstr>Juan Gris, 1887-1927</vt:lpstr>
      <vt:lpstr>Robert Delaunay, 1885-1941</vt:lpstr>
      <vt:lpstr>Kuboexpresionismus</vt:lpstr>
      <vt:lpstr>Bohumil Kubišta, 1884-1918</vt:lpstr>
      <vt:lpstr>Bohumil Kubišta</vt:lpstr>
      <vt:lpstr>Sochařství</vt:lpstr>
      <vt:lpstr>Prezentace aplikace PowerPoint</vt:lpstr>
      <vt:lpstr>Otto Gutfreund 1889-1927</vt:lpstr>
      <vt:lpstr>Otto Gutfreund</vt:lpstr>
      <vt:lpstr>Otto Gutfreund</vt:lpstr>
      <vt:lpstr>Citace</vt:lpstr>
      <vt:lpstr>Citace, obrazový materiál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Ivana Spurná</dc:creator>
  <cp:lastModifiedBy>Ivana Spurná</cp:lastModifiedBy>
  <cp:revision>38</cp:revision>
  <dcterms:created xsi:type="dcterms:W3CDTF">2013-05-11T04:50:20Z</dcterms:created>
  <dcterms:modified xsi:type="dcterms:W3CDTF">2013-06-02T18:57:33Z</dcterms:modified>
</cp:coreProperties>
</file>