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88" r:id="rId3"/>
    <p:sldId id="260" r:id="rId4"/>
    <p:sldId id="257" r:id="rId5"/>
    <p:sldId id="259" r:id="rId6"/>
    <p:sldId id="258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8" r:id="rId24"/>
    <p:sldId id="277" r:id="rId25"/>
    <p:sldId id="281" r:id="rId26"/>
    <p:sldId id="279" r:id="rId27"/>
    <p:sldId id="280" r:id="rId28"/>
    <p:sldId id="283" r:id="rId29"/>
    <p:sldId id="282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C0929B3-7370-492E-91CF-57D18C07E41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B7E594F-4D7B-4429-9E33-6957978436C5}" type="datetimeFigureOut">
              <a:rPr lang="cs-CZ" smtClean="0"/>
              <a:t>2.6.2013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pole%C4%8Densk%C3%BD_d%C5%AFm_N%C3%A1rodn%C3%AD_d%C5%AFm_(Prost%C4%9Bjov),_ka%C5%A1na.JPG" TargetMode="External"/><Relationship Id="rId2" Type="http://schemas.openxmlformats.org/officeDocument/2006/relationships/hyperlink" Target="http://commons.wikimedia.org/wiki/File:Alfons_Mucha_-_1896_-_La_Dame_aux_Cam%C3%A9lias_-_Sarah_Bernhard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Prag_obecni_d%C3%BBm_caf%C3%A9_innen.jpg" TargetMode="External"/><Relationship Id="rId4" Type="http://schemas.openxmlformats.org/officeDocument/2006/relationships/hyperlink" Target="http://commons.wikimedia.org/wiki/File:30_mucha_documentsdecoratifs_1901.jpg?uselang=cs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Frantisek_Palacky_monument.jpg" TargetMode="External"/><Relationship Id="rId13" Type="http://schemas.openxmlformats.org/officeDocument/2006/relationships/hyperlink" Target="http://commons.wikimedia.org/wiki/File:Whistlers_Mother_high_res.jpg" TargetMode="External"/><Relationship Id="rId18" Type="http://schemas.openxmlformats.org/officeDocument/2006/relationships/hyperlink" Target="http://commons.wikimedia.org/wiki/File:Mucha,_Alfons_-_Prinzessin_Hyazinthe_-_1911.jpg" TargetMode="External"/><Relationship Id="rId3" Type="http://schemas.openxmlformats.org/officeDocument/2006/relationships/hyperlink" Target="http://commons.wikimedia.org/wiki/File:Rodin_Museum-Danaid_02.JPG" TargetMode="External"/><Relationship Id="rId21" Type="http://schemas.openxmlformats.org/officeDocument/2006/relationships/hyperlink" Target="http://commons.wikimedia.org/wiki/File:38_mucha_documentsdecoratifs_1901.jpg?uselang=cs" TargetMode="External"/><Relationship Id="rId7" Type="http://schemas.openxmlformats.org/officeDocument/2006/relationships/hyperlink" Target="http://commons.wikimedia.org/wiki/File:Frantisek_Palacky_monumet_-_detail.jpg" TargetMode="External"/><Relationship Id="rId12" Type="http://schemas.openxmlformats.org/officeDocument/2006/relationships/hyperlink" Target="http://commons.wikimedia.org/wiki/File:Lautrec_jane_avril_at_the_jardin_de_paris_(poster)_1893.jpg" TargetMode="External"/><Relationship Id="rId17" Type="http://schemas.openxmlformats.org/officeDocument/2006/relationships/hyperlink" Target="http://commons.wikimedia.org/wiki/File:Gustav_Klimt_050.jpg" TargetMode="External"/><Relationship Id="rId2" Type="http://schemas.openxmlformats.org/officeDocument/2006/relationships/hyperlink" Target="http://commons.wikimedia.org/wiki/File:Klimt_-_Musik.jpg" TargetMode="External"/><Relationship Id="rId16" Type="http://schemas.openxmlformats.org/officeDocument/2006/relationships/hyperlink" Target="http://commons.wikimedia.org/wiki/File:Gustav_Klimt_046.jpg" TargetMode="External"/><Relationship Id="rId20" Type="http://schemas.openxmlformats.org/officeDocument/2006/relationships/hyperlink" Target="http://commons.wikimedia.org/wiki/File:Alfons_Mucha_-_1896_-_Biscuits_Champagne-Lef&#232;vre-Util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Krakono&#353;-Smetanovy-sady-Ho&#345;ice2011b.jpg" TargetMode="External"/><Relationship Id="rId11" Type="http://schemas.openxmlformats.org/officeDocument/2006/relationships/hyperlink" Target="http://commons.wikimedia.org/wiki/File:Charles_Rennie_Mackintosh_001.jpg" TargetMode="External"/><Relationship Id="rId5" Type="http://schemas.openxmlformats.org/officeDocument/2006/relationships/hyperlink" Target="http://commons.wikimedia.org/wiki/File:Jan_Hus_Memorial,_Prague_1.JPG" TargetMode="External"/><Relationship Id="rId15" Type="http://schemas.openxmlformats.org/officeDocument/2006/relationships/hyperlink" Target="http://commons.wikimedia.org/wiki/File:Gustav_Klimt_039.jpg" TargetMode="External"/><Relationship Id="rId10" Type="http://schemas.openxmlformats.org/officeDocument/2006/relationships/hyperlink" Target="http://commons.wikimedia.org/wiki/File:Jan_%C5%A0tursa_-_P%C5%99ed_koupel%C3%AD.jpg" TargetMode="External"/><Relationship Id="rId19" Type="http://schemas.openxmlformats.org/officeDocument/2006/relationships/hyperlink" Target="http://commons.wikimedia.org/wiki/File:Alfons_Mucha_-_1894_-_Gismonda.jpg" TargetMode="External"/><Relationship Id="rId4" Type="http://schemas.openxmlformats.org/officeDocument/2006/relationships/hyperlink" Target="http://commons.wikimedia.org/wiki/File:Blahoslav_Bilek_1923.JPG" TargetMode="External"/><Relationship Id="rId9" Type="http://schemas.openxmlformats.org/officeDocument/2006/relationships/hyperlink" Target="http://commons.wikimedia.org/wiki/File:Jan_Stursa_-_Jeune_fille_m%C3%A9lancolique.jpg" TargetMode="External"/><Relationship Id="rId14" Type="http://schemas.openxmlformats.org/officeDocument/2006/relationships/hyperlink" Target="http://commons.wikimedia.org/wiki/File:Gustav_Klimt_016.jpg" TargetMode="External"/><Relationship Id="rId22" Type="http://schemas.openxmlformats.org/officeDocument/2006/relationships/hyperlink" Target="http://commons.wikimedia.org/wiki/File:36_mucha_documentsdecoratifs_1901.jpg?uselang=cs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lacklake_preisler.jpg?uselang=cs" TargetMode="External"/><Relationship Id="rId13" Type="http://schemas.openxmlformats.org/officeDocument/2006/relationships/hyperlink" Target="http://commons.wikimedia.org/wiki/File:Broche_with_Woman_-_Ren&#233;_Lalique.JPG" TargetMode="External"/><Relationship Id="rId18" Type="http://schemas.openxmlformats.org/officeDocument/2006/relationships/hyperlink" Target="http://commons.wikimedia.org/wiki/File:Ecce_homo_675.jpg" TargetMode="External"/><Relationship Id="rId3" Type="http://schemas.openxmlformats.org/officeDocument/2006/relationships/hyperlink" Target="http://commons.wikimedia.org/wiki/File:Premysl_otakar_ii_kral_zelezny_a_zlaty.jpg" TargetMode="External"/><Relationship Id="rId7" Type="http://schemas.openxmlformats.org/officeDocument/2006/relationships/hyperlink" Target="http://commons.wikimedia.org/wiki/File:Czekhoslovakia-hradcany-1918.jpg" TargetMode="External"/><Relationship Id="rId12" Type="http://schemas.openxmlformats.org/officeDocument/2006/relationships/hyperlink" Target="http://commons.wikimedia.org/wiki/File:Louis_comfort_tiffany,_lampada_da_tavolo_pomb_lily,_1900-10_ca..JPG?uselang=cs" TargetMode="External"/><Relationship Id="rId17" Type="http://schemas.openxmlformats.org/officeDocument/2006/relationships/hyperlink" Target="http://commons.wikimedia.org/wiki/File:Limoges_enamel_Art_Nouveau_Paul_Bonnaud.JPG" TargetMode="External"/><Relationship Id="rId2" Type="http://schemas.openxmlformats.org/officeDocument/2006/relationships/hyperlink" Target="http://commons.wikimedia.org/wiki/File:Alfons_Mucha_at_work_on_Slav_Epic.jpg" TargetMode="External"/><Relationship Id="rId16" Type="http://schemas.openxmlformats.org/officeDocument/2006/relationships/hyperlink" Target="http://commons.wikimedia.org/wiki/File:Villa_Torlonia_civette_windo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Hradcany_3.jpg?uselang=cs" TargetMode="External"/><Relationship Id="rId11" Type="http://schemas.openxmlformats.org/officeDocument/2006/relationships/hyperlink" Target="http://commons.wikimedia.org/wiki/File:HouseForAnArtLoverPiano.jpg" TargetMode="External"/><Relationship Id="rId5" Type="http://schemas.openxmlformats.org/officeDocument/2006/relationships/hyperlink" Target="http://commons.wikimedia.org/wiki/File:CS_10_korun_%C4%8Desko-slovenskych_1927.jpg?uselang=cs" TargetMode="External"/><Relationship Id="rId15" Type="http://schemas.openxmlformats.org/officeDocument/2006/relationships/hyperlink" Target="http://commons.wikimedia.org/wiki/File:Primavesi_door_handle.JPG" TargetMode="External"/><Relationship Id="rId10" Type="http://schemas.openxmlformats.org/officeDocument/2006/relationships/hyperlink" Target="http://commons.wikimedia.org/wiki/File:Hector_Guimard_(Mus%C3%A9e_des_Beaux-Arts_de_Lyon)_(5469543414).jpg" TargetMode="External"/><Relationship Id="rId4" Type="http://schemas.openxmlformats.org/officeDocument/2006/relationships/hyperlink" Target="http://commons.wikimedia.org/wiki/File:Slovane_v_pravlasti_81x61m.jpg" TargetMode="External"/><Relationship Id="rId9" Type="http://schemas.openxmlformats.org/officeDocument/2006/relationships/hyperlink" Target="http://commons.wikimedia.org/wiki/File:Jan_Preisler_-_Lovers.jpg?uselang=cs" TargetMode="External"/><Relationship Id="rId14" Type="http://schemas.openxmlformats.org/officeDocument/2006/relationships/hyperlink" Target="http://commons.wikimedia.org/wiki/File:Lalique_dragonfly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28070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Secese; sochařství, malířství, užité umění, umělecké řemeslo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a obrazovým materiálem k dějinám výtvarné kultury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Secese, sochařství, malířství, užité umění, plakáty, F. Bílek, L.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Šaloun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S. Sucharda, G. Klimt, A. Mucha, J. Preisler,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Tiffany</a:t>
                      </a:r>
                      <a:r>
                        <a:rPr lang="cs-CZ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6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Lalique</a:t>
                      </a:r>
                      <a:endParaRPr lang="cs-CZ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Ivana Spurná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27. 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04. 2013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95536" y="5284456"/>
            <a:ext cx="7772400" cy="494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Stanislav Sucharda, 1866-1916</a:t>
            </a:r>
            <a:endParaRPr lang="cs-CZ" sz="2400" dirty="0"/>
          </a:p>
        </p:txBody>
      </p:sp>
      <p:sp>
        <p:nvSpPr>
          <p:cNvPr id="3" name="Zástupný symbol pro text 1"/>
          <p:cNvSpPr txBox="1">
            <a:spLocks/>
          </p:cNvSpPr>
          <p:nvPr/>
        </p:nvSpPr>
        <p:spPr>
          <a:xfrm>
            <a:off x="571405" y="5818402"/>
            <a:ext cx="7772401" cy="9723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dirty="0" smtClean="0"/>
              <a:t>Významný český medailér</a:t>
            </a:r>
          </a:p>
          <a:p>
            <a:pPr marL="114300" indent="0" algn="ctr">
              <a:buNone/>
            </a:pPr>
            <a:r>
              <a:rPr lang="cs-CZ" sz="2000" b="1" dirty="0" smtClean="0"/>
              <a:t>Pomník F. Palackého v Praze, 1989-1912</a:t>
            </a:r>
          </a:p>
          <a:p>
            <a:pPr algn="ctr"/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30" y="-5854"/>
            <a:ext cx="3967733" cy="52903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9218"/>
            <a:ext cx="5265238" cy="52652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51970" y="5315679"/>
            <a:ext cx="1052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10, 11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3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5445224"/>
            <a:ext cx="7772400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Stanislav Sucharda, 1866-1916</a:t>
            </a:r>
            <a:endParaRPr lang="cs-CZ" sz="2400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dirty="0" smtClean="0"/>
              <a:t>Sochařská výzdoba </a:t>
            </a:r>
          </a:p>
          <a:p>
            <a:pPr marL="114300" indent="0" algn="ctr">
              <a:buNone/>
            </a:pPr>
            <a:r>
              <a:rPr lang="cs-CZ" dirty="0" smtClean="0"/>
              <a:t>Zemská banka v Praze, Národní dům v Prostějově, Muzeum Hradec Králové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530672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2,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59" y="0"/>
            <a:ext cx="3103141" cy="52291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" y="1"/>
            <a:ext cx="3980043" cy="530672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823331" y="5220431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latin typeface="Arial" pitchFamily="34" charset="0"/>
                <a:cs typeface="Arial" pitchFamily="34" charset="0"/>
              </a:rPr>
              <a:t>© Ivana Spurná</a:t>
            </a:r>
          </a:p>
        </p:txBody>
      </p:sp>
    </p:spTree>
    <p:extLst>
      <p:ext uri="{BB962C8B-B14F-4D97-AF65-F5344CB8AC3E}">
        <p14:creationId xmlns:p14="http://schemas.microsoft.com/office/powerpoint/2010/main" val="32559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/>
          </p:cNvSpPr>
          <p:nvPr/>
        </p:nvSpPr>
        <p:spPr>
          <a:xfrm>
            <a:off x="323528" y="4983232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Jan Štursa, 1880-1925</a:t>
            </a:r>
            <a:endParaRPr lang="cs-CZ" sz="2400" dirty="0"/>
          </a:p>
        </p:txBody>
      </p:sp>
      <p:sp>
        <p:nvSpPr>
          <p:cNvPr id="3" name="Zástupný symbol pro text 6"/>
          <p:cNvSpPr txBox="1">
            <a:spLocks/>
          </p:cNvSpPr>
          <p:nvPr/>
        </p:nvSpPr>
        <p:spPr>
          <a:xfrm>
            <a:off x="323528" y="5517232"/>
            <a:ext cx="7772401" cy="96964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Žák J. V. </a:t>
            </a:r>
            <a:r>
              <a:rPr lang="cs-CZ" dirty="0" err="1" smtClean="0"/>
              <a:t>Myslbeka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Figurální motivy, dílo: Puberta, </a:t>
            </a:r>
            <a:r>
              <a:rPr lang="cs-CZ" b="1" dirty="0" smtClean="0"/>
              <a:t>Melancholické děvče, Před koupelí</a:t>
            </a:r>
          </a:p>
          <a:p>
            <a:pPr marL="0" indent="0" algn="ctr">
              <a:buNone/>
            </a:pPr>
            <a:r>
              <a:rPr lang="cs-CZ" dirty="0" smtClean="0"/>
              <a:t>Secesní křivky, symbolika</a:t>
            </a:r>
          </a:p>
          <a:p>
            <a:endParaRPr lang="cs-CZ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2873664" cy="49832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3168352" cy="49832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470623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12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71839" y="470623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13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Malířství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Arial" charset="0"/>
              </a:rPr>
              <a:t>záliba ve zvláštních lomených barvách</a:t>
            </a:r>
          </a:p>
          <a:p>
            <a:r>
              <a:rPr lang="cs-CZ" dirty="0" smtClean="0">
                <a:latin typeface="Arial" charset="0"/>
              </a:rPr>
              <a:t>barvy: žlutá, modrá, zelená, černá, bílá</a:t>
            </a:r>
          </a:p>
          <a:p>
            <a:r>
              <a:rPr lang="cs-CZ" dirty="0" smtClean="0">
                <a:latin typeface="Arial" charset="0"/>
              </a:rPr>
              <a:t>lineární kresba, křivka</a:t>
            </a:r>
          </a:p>
          <a:p>
            <a:r>
              <a:rPr lang="cs-CZ" dirty="0" smtClean="0">
                <a:latin typeface="Arial" charset="0"/>
              </a:rPr>
              <a:t>plošnost</a:t>
            </a:r>
          </a:p>
          <a:p>
            <a:r>
              <a:rPr lang="cs-CZ" dirty="0" smtClean="0">
                <a:latin typeface="Arial" charset="0"/>
              </a:rPr>
              <a:t>ornament, dekorativnost</a:t>
            </a:r>
          </a:p>
          <a:p>
            <a:r>
              <a:rPr lang="cs-CZ" dirty="0" smtClean="0">
                <a:latin typeface="Arial" charset="0"/>
              </a:rPr>
              <a:t>asymetrie</a:t>
            </a:r>
          </a:p>
          <a:p>
            <a:r>
              <a:rPr lang="cs-CZ" dirty="0" smtClean="0">
                <a:latin typeface="Arial" charset="0"/>
              </a:rPr>
              <a:t>neobvyklé formáty</a:t>
            </a:r>
          </a:p>
          <a:p>
            <a:r>
              <a:rPr lang="cs-CZ" dirty="0" smtClean="0">
                <a:latin typeface="Arial" charset="0"/>
              </a:rPr>
              <a:t>alegorie</a:t>
            </a:r>
          </a:p>
          <a:p>
            <a:endParaRPr lang="cs-CZ" dirty="0" smtClean="0">
              <a:latin typeface="Arial" charset="0"/>
            </a:endParaRPr>
          </a:p>
          <a:p>
            <a:endParaRPr lang="cs-CZ" dirty="0">
              <a:latin typeface="Arial" charset="0"/>
            </a:endParaRPr>
          </a:p>
          <a:p>
            <a:endParaRPr lang="cs-CZ" dirty="0" smtClean="0">
              <a:latin typeface="Arial" charset="0"/>
            </a:endParaRPr>
          </a:p>
          <a:p>
            <a:endParaRPr lang="cs-CZ" dirty="0" smtClean="0">
              <a:latin typeface="Arial" charset="0"/>
            </a:endParaRPr>
          </a:p>
          <a:p>
            <a:r>
              <a:rPr lang="cs-CZ" dirty="0" smtClean="0"/>
              <a:t>Charles </a:t>
            </a:r>
            <a:r>
              <a:rPr lang="cs-CZ" dirty="0" err="1" smtClean="0"/>
              <a:t>Rennie</a:t>
            </a:r>
            <a:r>
              <a:rPr lang="cs-CZ" dirty="0" smtClean="0"/>
              <a:t> </a:t>
            </a:r>
            <a:r>
              <a:rPr lang="cs-CZ" dirty="0" smtClean="0"/>
              <a:t>Mackintosh, 1896-1897</a:t>
            </a:r>
            <a:endParaRPr lang="cs-CZ" dirty="0"/>
          </a:p>
        </p:txBody>
      </p:sp>
      <p:pic>
        <p:nvPicPr>
          <p:cNvPr id="1026" name="Picture 2" descr="http://upload.wikimedia.org/wikipedia/commons/thumb/9/92/Charles_Rennie_Mackintosh_001.jpg/217px-Charles_Rennie_Mackintosh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82" y="-64342"/>
            <a:ext cx="2509118" cy="69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624261" y="6400800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14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12754"/>
            <a:ext cx="3822616" cy="5346317"/>
          </a:xfrm>
          <a:prstGeom prst="rect">
            <a:avLst/>
          </a:prstGeom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436868" y="5370416"/>
            <a:ext cx="7772400" cy="7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latin typeface="Arial" charset="0"/>
              </a:rPr>
              <a:t>Malířství</a:t>
            </a:r>
            <a:r>
              <a:rPr lang="cs-CZ" sz="4000" dirty="0" smtClean="0">
                <a:latin typeface="Arial" charset="0"/>
              </a:rPr>
              <a:t/>
            </a:r>
            <a:br>
              <a:rPr lang="cs-CZ" sz="4000" dirty="0" smtClean="0">
                <a:latin typeface="Arial" charset="0"/>
              </a:rPr>
            </a:br>
            <a:r>
              <a:rPr lang="cs-CZ" sz="2400" dirty="0" smtClean="0">
                <a:latin typeface="Arial" charset="0"/>
              </a:rPr>
              <a:t>Prvky secese, předchůdci secese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text 1"/>
          <p:cNvSpPr txBox="1">
            <a:spLocks/>
          </p:cNvSpPr>
          <p:nvPr/>
        </p:nvSpPr>
        <p:spPr>
          <a:xfrm>
            <a:off x="539552" y="62484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b="1" dirty="0" err="1" smtClean="0"/>
              <a:t>Henri</a:t>
            </a:r>
            <a:r>
              <a:rPr lang="cs-CZ" b="1" dirty="0" smtClean="0"/>
              <a:t> de Toulouse-</a:t>
            </a:r>
            <a:r>
              <a:rPr lang="cs-CZ" b="1" dirty="0" err="1" smtClean="0"/>
              <a:t>Lautrec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44208" y="505656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15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23528" y="5013176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smtClean="0">
                <a:latin typeface="Arial" charset="0"/>
              </a:rPr>
              <a:t>Prvky secese, předchůdci secese</a:t>
            </a:r>
            <a:endParaRPr lang="cs-CZ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304799" y="5589240"/>
            <a:ext cx="7772401" cy="11163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b="1" dirty="0" smtClean="0"/>
              <a:t>James </a:t>
            </a:r>
            <a:r>
              <a:rPr lang="cs-CZ" sz="2000" b="1" dirty="0" err="1" smtClean="0"/>
              <a:t>McNeil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Whistler</a:t>
            </a:r>
            <a:r>
              <a:rPr lang="cs-CZ" sz="2000" b="1" dirty="0" smtClean="0"/>
              <a:t>, 1834-1903</a:t>
            </a:r>
          </a:p>
          <a:p>
            <a:pPr marL="114300" indent="0" algn="ctr">
              <a:buNone/>
            </a:pPr>
            <a:r>
              <a:rPr lang="cs-CZ" sz="2000" dirty="0" smtClean="0"/>
              <a:t>Americký malíř, několik let žil v Paříži</a:t>
            </a:r>
          </a:p>
          <a:p>
            <a:pPr marL="114300" indent="0" algn="ctr">
              <a:buNone/>
            </a:pPr>
            <a:r>
              <a:rPr lang="cs-CZ" sz="2000" b="1" dirty="0" smtClean="0"/>
              <a:t>Portrét matky</a:t>
            </a:r>
            <a:endParaRPr lang="cs-CZ" sz="2000" b="1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0"/>
            <a:ext cx="5544616" cy="49358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76257" y="462136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16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251520" y="4941168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Gustav Klimt, 1862-1918</a:t>
            </a:r>
            <a:endParaRPr lang="cs-CZ" sz="2400" dirty="0"/>
          </a:p>
        </p:txBody>
      </p:sp>
      <p:sp>
        <p:nvSpPr>
          <p:cNvPr id="3" name="Zástupný symbol pro text 5"/>
          <p:cNvSpPr txBox="1">
            <a:spLocks/>
          </p:cNvSpPr>
          <p:nvPr/>
        </p:nvSpPr>
        <p:spPr>
          <a:xfrm>
            <a:off x="59903" y="5423876"/>
            <a:ext cx="8155633" cy="144016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1800" dirty="0" smtClean="0"/>
              <a:t>Rakouský malíř, záliba </a:t>
            </a:r>
            <a:r>
              <a:rPr lang="cs-CZ" sz="1800" dirty="0"/>
              <a:t>v </a:t>
            </a:r>
            <a:r>
              <a:rPr lang="cs-CZ" sz="1800" dirty="0" smtClean="0"/>
              <a:t>ornamentu,</a:t>
            </a:r>
          </a:p>
          <a:p>
            <a:pPr marL="114300" indent="0" algn="ctr">
              <a:buNone/>
            </a:pPr>
            <a:r>
              <a:rPr lang="cs-CZ" sz="1800" dirty="0" smtClean="0"/>
              <a:t>užívá </a:t>
            </a:r>
            <a:r>
              <a:rPr lang="cs-CZ" sz="1800" dirty="0"/>
              <a:t>geometrické tvary a takto dekorativně řeší plochu, tzv. </a:t>
            </a:r>
            <a:r>
              <a:rPr lang="cs-CZ" sz="1800" i="1" dirty="0"/>
              <a:t>Zlatý </a:t>
            </a:r>
            <a:r>
              <a:rPr lang="cs-CZ" sz="1800" i="1" dirty="0" smtClean="0"/>
              <a:t>styl</a:t>
            </a:r>
            <a:endParaRPr lang="cs-CZ" sz="1800" dirty="0" smtClean="0"/>
          </a:p>
          <a:p>
            <a:pPr marL="114300" indent="0" algn="ctr">
              <a:buNone/>
            </a:pPr>
            <a:r>
              <a:rPr lang="cs-CZ" sz="1800" dirty="0" smtClean="0"/>
              <a:t>Výzdoba divadla v Karlových Varech</a:t>
            </a:r>
          </a:p>
          <a:p>
            <a:pPr marL="114300" indent="0" algn="ctr">
              <a:buNone/>
            </a:pPr>
            <a:r>
              <a:rPr lang="cs-CZ" sz="1800" b="1" dirty="0" smtClean="0"/>
              <a:t>Polibek</a:t>
            </a:r>
            <a:endParaRPr lang="cs-CZ" sz="1800" b="1" dirty="0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6749"/>
            <a:ext cx="4816495" cy="48245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580182" y="455428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17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/>
          </p:cNvSpPr>
          <p:nvPr/>
        </p:nvSpPr>
        <p:spPr>
          <a:xfrm>
            <a:off x="3217420" y="5869321"/>
            <a:ext cx="3249577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Gustav Klimt, 1862-1918</a:t>
            </a:r>
            <a:endParaRPr lang="cs-CZ" sz="2400" dirty="0"/>
          </a:p>
        </p:txBody>
      </p:sp>
      <p:sp>
        <p:nvSpPr>
          <p:cNvPr id="3" name="Zástupný symbol pro text 4"/>
          <p:cNvSpPr txBox="1">
            <a:spLocks/>
          </p:cNvSpPr>
          <p:nvPr/>
        </p:nvSpPr>
        <p:spPr>
          <a:xfrm>
            <a:off x="3264380" y="6550496"/>
            <a:ext cx="2431474" cy="3048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cs-CZ" sz="1800" dirty="0" smtClean="0"/>
              <a:t>Judita, 1901</a:t>
            </a:r>
            <a:endParaRPr lang="cs-CZ" sz="1800" dirty="0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575"/>
            <a:ext cx="3384376" cy="69170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93" y="11863"/>
            <a:ext cx="5301208" cy="5301208"/>
          </a:xfrm>
          <a:prstGeom prst="rect">
            <a:avLst/>
          </a:prstGeom>
        </p:spPr>
      </p:pic>
      <p:sp>
        <p:nvSpPr>
          <p:cNvPr id="6" name="Zástupný symbol pro text 4"/>
          <p:cNvSpPr txBox="1">
            <a:spLocks/>
          </p:cNvSpPr>
          <p:nvPr/>
        </p:nvSpPr>
        <p:spPr>
          <a:xfrm>
            <a:off x="3807474" y="5303293"/>
            <a:ext cx="3289579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cs-CZ" sz="1800" dirty="0" smtClean="0"/>
              <a:t>Podobizna Adély Blochové, 1907</a:t>
            </a:r>
            <a:endParaRPr lang="cs-CZ" sz="1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87866" y="632518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18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452320" y="534846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19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2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Gustav Klimt, 1862-1918</a:t>
            </a:r>
            <a:endParaRPr lang="cs-CZ" sz="2400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dirty="0" err="1" smtClean="0"/>
              <a:t>Portét</a:t>
            </a:r>
            <a:r>
              <a:rPr lang="cs-CZ" dirty="0" smtClean="0"/>
              <a:t> </a:t>
            </a:r>
            <a:r>
              <a:rPr lang="cs-CZ" dirty="0" err="1" smtClean="0"/>
              <a:t>Mädy</a:t>
            </a:r>
            <a:r>
              <a:rPr lang="cs-CZ" dirty="0" smtClean="0"/>
              <a:t> </a:t>
            </a:r>
            <a:r>
              <a:rPr lang="cs-CZ" dirty="0" err="1" smtClean="0"/>
              <a:t>Primavesi</a:t>
            </a:r>
            <a:endParaRPr lang="cs-CZ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21688"/>
            <a:ext cx="3987062" cy="5517232"/>
          </a:xfrm>
          <a:prstGeom prst="rect">
            <a:avLst/>
          </a:prstGeom>
        </p:spPr>
      </p:pic>
      <p:sp>
        <p:nvSpPr>
          <p:cNvPr id="5" name="Tlačítko akce: Nápověda 4">
            <a:hlinkClick r:id="" action="ppaction://noaction" highlightClick="1"/>
          </p:cNvPr>
          <p:cNvSpPr/>
          <p:nvPr/>
        </p:nvSpPr>
        <p:spPr>
          <a:xfrm>
            <a:off x="8414289" y="5396680"/>
            <a:ext cx="720080" cy="7920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ový popisek 5"/>
          <p:cNvSpPr/>
          <p:nvPr/>
        </p:nvSpPr>
        <p:spPr>
          <a:xfrm>
            <a:off x="6120421" y="2736928"/>
            <a:ext cx="3023579" cy="1152128"/>
          </a:xfrm>
          <a:prstGeom prst="wedgeRoundRectCallout">
            <a:avLst>
              <a:gd name="adj1" fmla="val 41048"/>
              <a:gd name="adj2" fmla="val 1838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 jaké souvislosti jsme slyšeli jméno </a:t>
            </a:r>
            <a:r>
              <a:rPr lang="cs-CZ" dirty="0" err="1" smtClean="0"/>
              <a:t>Primavesi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0790" y="521854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20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Alfons Mucha</a:t>
            </a:r>
            <a:r>
              <a:rPr lang="cs-CZ" sz="4800" dirty="0" smtClean="0"/>
              <a:t>, </a:t>
            </a:r>
            <a:r>
              <a:rPr lang="cs-CZ" sz="4800" dirty="0"/>
              <a:t>1860-1939</a:t>
            </a:r>
          </a:p>
          <a:p>
            <a:endParaRPr lang="cs-CZ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454684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malíř, kreslíř, grafik, ilustrátor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lakáty</a:t>
            </a:r>
          </a:p>
          <a:p>
            <a:r>
              <a:rPr lang="cs-CZ" sz="2400" dirty="0" smtClean="0"/>
              <a:t>kostýmy a šperky pro fr. herečku Sarah </a:t>
            </a:r>
            <a:r>
              <a:rPr lang="cs-CZ" sz="2400" dirty="0" err="1" smtClean="0"/>
              <a:t>Bernhardovou</a:t>
            </a:r>
            <a:endParaRPr lang="cs-CZ" sz="2400" dirty="0" smtClean="0"/>
          </a:p>
          <a:p>
            <a:r>
              <a:rPr lang="cs-CZ" sz="2400" dirty="0" smtClean="0"/>
              <a:t>tvůrce první čsl. poštovní známky v r. 1918</a:t>
            </a:r>
          </a:p>
          <a:p>
            <a:r>
              <a:rPr lang="cs-CZ" sz="2400" dirty="0" smtClean="0"/>
              <a:t>cyklus 20 velkých obrazů Slovanská epopej</a:t>
            </a:r>
          </a:p>
          <a:p>
            <a:r>
              <a:rPr lang="cs-CZ" sz="2400" dirty="0" smtClean="0"/>
              <a:t>„styl Mucha“</a:t>
            </a:r>
          </a:p>
          <a:p>
            <a:endParaRPr lang="cs-CZ" dirty="0"/>
          </a:p>
        </p:txBody>
      </p:sp>
      <p:pic>
        <p:nvPicPr>
          <p:cNvPr id="2050" name="Picture 2" descr="http://upload.wikimedia.org/wikipedia/commons/thumb/f/f0/Mucha%2C_Alfons_-_Prinzessin_Hyazinthe_-_1911.jpg/394px-Mucha%2C_Alfons_-_Prinzessin_Hyazinthe_-_1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12" y="1600200"/>
            <a:ext cx="3456384" cy="52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7200" y="636916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Princezna Hyacinta, 1911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732618" y="1140639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21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Secese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Sochařství, malířství, užité umění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1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563888" y="5375356"/>
            <a:ext cx="5711227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Alfons Mucha, 1860-1939</a:t>
            </a:r>
            <a:endParaRPr lang="cs-CZ" sz="2400" dirty="0"/>
          </a:p>
        </p:txBody>
      </p:sp>
      <p:sp>
        <p:nvSpPr>
          <p:cNvPr id="3" name="Zástupný symbol pro text 4"/>
          <p:cNvSpPr txBox="1">
            <a:spLocks/>
          </p:cNvSpPr>
          <p:nvPr/>
        </p:nvSpPr>
        <p:spPr>
          <a:xfrm>
            <a:off x="3563888" y="5949280"/>
            <a:ext cx="4513312" cy="7563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cs-CZ" sz="2000" dirty="0" smtClean="0"/>
              <a:t>plakáty</a:t>
            </a:r>
            <a:endParaRPr lang="cs-CZ" sz="2000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366010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00"/>
            <a:ext cx="3672408" cy="537425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573409" y="6567100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22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264183" y="5013176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23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302599" y="5608953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Alfons Mucha, 1860-1939</a:t>
            </a:r>
            <a:endParaRPr lang="cs-CZ" sz="2400" dirty="0"/>
          </a:p>
        </p:txBody>
      </p:sp>
      <p:sp>
        <p:nvSpPr>
          <p:cNvPr id="3" name="Zástupný symbol pro text 5"/>
          <p:cNvSpPr txBox="1">
            <a:spLocks/>
          </p:cNvSpPr>
          <p:nvPr/>
        </p:nvSpPr>
        <p:spPr>
          <a:xfrm>
            <a:off x="322157" y="6183600"/>
            <a:ext cx="7772401" cy="609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dirty="0" smtClean="0"/>
              <a:t>Návrhy secesních vzorů, vzorkovnice</a:t>
            </a:r>
            <a:endParaRPr lang="cs-CZ" dirty="0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6" y="12040"/>
            <a:ext cx="3736652" cy="54591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02" y="12040"/>
            <a:ext cx="3964498" cy="545915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44396" y="5580735"/>
            <a:ext cx="1131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24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931844" y="5495006"/>
            <a:ext cx="1131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25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0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04801" y="5663184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Alfons Mucha, 1860-1939</a:t>
            </a:r>
            <a:endParaRPr lang="cs-CZ" sz="2400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179179" y="6248400"/>
            <a:ext cx="7772401" cy="609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dirty="0" smtClean="0"/>
              <a:t>Fotografie Alfonse Muchy při práci na cyklu Slovanská epopej</a:t>
            </a:r>
            <a:endParaRPr lang="cs-CZ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112342" cy="558924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27584" y="5693263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26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48734" y="4509120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Alfons Mucha, 1860-1939</a:t>
            </a:r>
            <a:endParaRPr lang="cs-CZ" sz="2400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304799" y="5229200"/>
            <a:ext cx="7772401" cy="1476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2000" dirty="0" smtClean="0"/>
              <a:t>Cyklus </a:t>
            </a:r>
            <a:r>
              <a:rPr lang="cs-CZ" sz="2000" b="1" dirty="0" smtClean="0"/>
              <a:t>Slovanská epopej,</a:t>
            </a:r>
            <a:r>
              <a:rPr lang="cs-CZ" sz="2000" dirty="0" smtClean="0"/>
              <a:t> 20 rozměrných pláten, 1910-1928</a:t>
            </a:r>
          </a:p>
          <a:p>
            <a:pPr marL="114300" indent="0" algn="ctr">
              <a:buNone/>
            </a:pPr>
            <a:r>
              <a:rPr lang="cs-CZ" sz="2000" dirty="0" smtClean="0"/>
              <a:t>Pracoval na zámku Zbiroh</a:t>
            </a:r>
          </a:p>
          <a:p>
            <a:pPr marL="114300" indent="0" algn="ctr">
              <a:buNone/>
            </a:pPr>
            <a:r>
              <a:rPr lang="cs-CZ" sz="2000" b="1" dirty="0" smtClean="0"/>
              <a:t>Přemysl Otakar II, král železný a zlatý</a:t>
            </a:r>
          </a:p>
          <a:p>
            <a:pPr marL="114300" indent="0" algn="ctr">
              <a:buNone/>
            </a:pPr>
            <a:r>
              <a:rPr lang="cs-CZ" sz="2000" b="1" dirty="0" smtClean="0"/>
              <a:t>Slované v pravlasti, 1912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4116456" cy="35283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34" y="836712"/>
            <a:ext cx="4909066" cy="352839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4480902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27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776552" y="4384842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28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123728" y="4353965"/>
            <a:ext cx="5587973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Alfons Mucha, 1860-1939</a:t>
            </a:r>
            <a:endParaRPr lang="cs-CZ" sz="2400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1974433" y="4948325"/>
            <a:ext cx="5958751" cy="111636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cs-CZ" dirty="0" smtClean="0"/>
              <a:t>Návrhy na první čsl. známky a bankovky, 1918</a:t>
            </a:r>
            <a:endParaRPr lang="cs-CZ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859930" cy="41490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2" y="4195308"/>
            <a:ext cx="1800200" cy="1506033"/>
          </a:xfrm>
          <a:prstGeom prst="rect">
            <a:avLst/>
          </a:prstGeom>
        </p:spPr>
      </p:pic>
      <p:pic>
        <p:nvPicPr>
          <p:cNvPr id="3074" name="Picture 2" descr="http://upload.wikimedia.org/wikipedia/commons/thumb/4/40/Czekhoslovakia-hradcany-1918.jpg/536px-Czekhoslovakia-hradcany-19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33" y="5438949"/>
            <a:ext cx="1548172" cy="13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903538" y="3858792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29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5318" y="5787686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30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049434" y="6548373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31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/>
          </p:cNvSpPr>
          <p:nvPr/>
        </p:nvSpPr>
        <p:spPr>
          <a:xfrm>
            <a:off x="611560" y="4293096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Jan Preisler, 1872-1918</a:t>
            </a:r>
            <a:endParaRPr lang="cs-CZ" sz="2400" dirty="0"/>
          </a:p>
        </p:txBody>
      </p:sp>
      <p:sp>
        <p:nvSpPr>
          <p:cNvPr id="3" name="Zástupný symbol pro text 6"/>
          <p:cNvSpPr txBox="1">
            <a:spLocks/>
          </p:cNvSpPr>
          <p:nvPr/>
        </p:nvSpPr>
        <p:spPr>
          <a:xfrm>
            <a:off x="323528" y="4941168"/>
            <a:ext cx="7772401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Představitel figurální malby</a:t>
            </a:r>
          </a:p>
          <a:p>
            <a:r>
              <a:rPr lang="cs-CZ" sz="2000" b="1" dirty="0" smtClean="0"/>
              <a:t>Černé jezero</a:t>
            </a:r>
          </a:p>
          <a:p>
            <a:r>
              <a:rPr lang="cs-CZ" sz="2000" b="1" dirty="0" smtClean="0"/>
              <a:t>Milenci</a:t>
            </a:r>
          </a:p>
          <a:p>
            <a:r>
              <a:rPr lang="cs-CZ" sz="2000" dirty="0" smtClean="0"/>
              <a:t>Nástěnné malby – Národní dům v Prostějově</a:t>
            </a:r>
            <a:endParaRPr lang="cs-CZ" sz="2000" dirty="0"/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60" y="581612"/>
            <a:ext cx="4302139" cy="34234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9"/>
            <a:ext cx="4670621" cy="338437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887" y="4220944"/>
            <a:ext cx="645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Obr.32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738078" y="4154596"/>
            <a:ext cx="645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Obr.33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/>
              <a:t>Užité umění</a:t>
            </a:r>
            <a:endParaRPr lang="cs-CZ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454" y="1304465"/>
            <a:ext cx="4355976" cy="108012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reakce na průmyslovou produkci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ávrat k řemeslu, k manufaktuře</a:t>
            </a:r>
            <a:endParaRPr lang="cs-CZ" sz="2000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2249"/>
            <a:ext cx="4517116" cy="35897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1"/>
            <a:ext cx="4644008" cy="619201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-13474" y="6235944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34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27462" y="6237343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35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1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Rot="1" noChangeArrowheads="1"/>
          </p:cNvSpPr>
          <p:nvPr/>
        </p:nvSpPr>
        <p:spPr>
          <a:xfrm>
            <a:off x="304801" y="5495544"/>
            <a:ext cx="7772400" cy="1210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latin typeface="+mn-lt"/>
              </a:rPr>
              <a:t>Louis </a:t>
            </a:r>
            <a:r>
              <a:rPr lang="cs-CZ" sz="2400" dirty="0" err="1" smtClean="0">
                <a:latin typeface="+mn-lt"/>
              </a:rPr>
              <a:t>Tiffany</a:t>
            </a:r>
            <a:r>
              <a:rPr lang="cs-CZ" sz="2400" dirty="0" smtClean="0">
                <a:latin typeface="+mn-lt"/>
              </a:rPr>
              <a:t>, René </a:t>
            </a:r>
            <a:r>
              <a:rPr lang="cs-CZ" sz="2400" dirty="0" err="1" smtClean="0">
                <a:latin typeface="+mn-lt"/>
              </a:rPr>
              <a:t>Lalique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symbol pro text 3"/>
          <p:cNvSpPr txBox="1">
            <a:spLocks/>
          </p:cNvSpPr>
          <p:nvPr/>
        </p:nvSpPr>
        <p:spPr>
          <a:xfrm>
            <a:off x="135987" y="5949280"/>
            <a:ext cx="7772401" cy="609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lampy,</a:t>
            </a:r>
            <a:r>
              <a:rPr lang="cs-CZ" dirty="0" smtClean="0"/>
              <a:t> technika odvozená od vitráže, sklo</a:t>
            </a:r>
          </a:p>
          <a:p>
            <a:r>
              <a:rPr lang="cs-CZ" b="1" dirty="0"/>
              <a:t>š</a:t>
            </a:r>
            <a:r>
              <a:rPr lang="cs-CZ" b="1" dirty="0" smtClean="0"/>
              <a:t>perky</a:t>
            </a:r>
            <a:endParaRPr lang="cs-CZ" b="1" dirty="0"/>
          </a:p>
        </p:txBody>
      </p:sp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600400" cy="53781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87" y="0"/>
            <a:ext cx="3768437" cy="28263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74" y="2821780"/>
            <a:ext cx="3768437" cy="251072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04801" y="5495544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36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774211" y="2550577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37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790624" y="5055503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38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13224" r="15340" b="12685"/>
          <a:stretch/>
        </p:blipFill>
        <p:spPr>
          <a:xfrm>
            <a:off x="2310679" y="346123"/>
            <a:ext cx="3312946" cy="4090989"/>
          </a:xfrm>
          <a:prstGeom prst="rect">
            <a:avLst/>
          </a:prstGeom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323528" y="5085184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 smtClean="0"/>
              <a:t>Užité umění, umělecké řemeslo</a:t>
            </a:r>
            <a:endParaRPr lang="cs-CZ" sz="3600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dirty="0" smtClean="0"/>
              <a:t>Kování, sklo, vitráž, keramika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67" y="346122"/>
            <a:ext cx="3571933" cy="40909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7" t="1879" r="8950"/>
          <a:stretch/>
        </p:blipFill>
        <p:spPr>
          <a:xfrm>
            <a:off x="-14034" y="346123"/>
            <a:ext cx="2324713" cy="409098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-14034" y="4453337"/>
            <a:ext cx="1202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39, 40, 41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23528" y="5229200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mtClean="0"/>
              <a:t>Knižní grafika</a:t>
            </a:r>
            <a:endParaRPr lang="cs-CZ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dirty="0" smtClean="0"/>
              <a:t>Henry van de </a:t>
            </a:r>
            <a:r>
              <a:rPr lang="cs-CZ" dirty="0" err="1" smtClean="0"/>
              <a:t>Velde</a:t>
            </a:r>
            <a:r>
              <a:rPr lang="cs-CZ" dirty="0" smtClean="0"/>
              <a:t>, Friedrich </a:t>
            </a:r>
            <a:r>
              <a:rPr lang="cs-CZ" dirty="0" err="1" smtClean="0"/>
              <a:t>Nietche</a:t>
            </a:r>
            <a:r>
              <a:rPr lang="cs-CZ" dirty="0" smtClean="0"/>
              <a:t>  –  kniha Ecce homo 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614"/>
            <a:ext cx="7431630" cy="496990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164288" y="5090700"/>
            <a:ext cx="68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42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5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2938" y="5019529"/>
            <a:ext cx="7772400" cy="594360"/>
          </a:xfrm>
        </p:spPr>
        <p:txBody>
          <a:bodyPr/>
          <a:lstStyle/>
          <a:p>
            <a:r>
              <a:rPr lang="cs-CZ" sz="2400" dirty="0">
                <a:latin typeface="Arial" charset="0"/>
              </a:rPr>
              <a:t>Secese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04799" y="5589240"/>
            <a:ext cx="7772401" cy="1116360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charset="0"/>
              </a:rPr>
              <a:t>1890 – 1905</a:t>
            </a:r>
          </a:p>
          <a:p>
            <a:r>
              <a:rPr lang="cs-CZ" dirty="0">
                <a:latin typeface="Arial" charset="0"/>
              </a:rPr>
              <a:t>Glasgow, Mnichov, Berlín, Vídeň, Brusel a Barcelona</a:t>
            </a:r>
          </a:p>
          <a:p>
            <a:r>
              <a:rPr lang="cs-CZ" dirty="0">
                <a:latin typeface="Arial" charset="0"/>
              </a:rPr>
              <a:t>později se secese dostala i do Ameriky</a:t>
            </a:r>
          </a:p>
          <a:p>
            <a:endParaRPr lang="cs-CZ" dirty="0"/>
          </a:p>
        </p:txBody>
      </p:sp>
      <p:pic>
        <p:nvPicPr>
          <p:cNvPr id="7" name="Zástupný symbol pro obsa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204" r="2168" b="476"/>
          <a:stretch/>
        </p:blipFill>
        <p:spPr>
          <a:xfrm>
            <a:off x="557389" y="1635"/>
            <a:ext cx="1833736" cy="50721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00" y="-8981"/>
            <a:ext cx="3030538" cy="502851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r="15012"/>
          <a:stretch/>
        </p:blipFill>
        <p:spPr>
          <a:xfrm>
            <a:off x="2411760" y="1635"/>
            <a:ext cx="2643040" cy="501789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57388" y="5115933"/>
            <a:ext cx="1278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1, 2, 3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/>
              <a:t>MRÁZ, Bohumír. Dějiny výtvarné kultury.</a:t>
            </a:r>
            <a:r>
              <a:rPr lang="cs-CZ" sz="1200" i="1" dirty="0"/>
              <a:t> 3</a:t>
            </a:r>
            <a:r>
              <a:rPr lang="cs-CZ" sz="1200" dirty="0"/>
              <a:t>. 1. vyd. Praha: IDEA SERVIS, 2000, 220 s. ISBN 80-859-7031-7.</a:t>
            </a:r>
          </a:p>
          <a:p>
            <a:endParaRPr lang="cs-CZ" sz="1200" dirty="0"/>
          </a:p>
          <a:p>
            <a:pPr marL="114300" indent="0">
              <a:buNone/>
            </a:pPr>
            <a:endParaRPr lang="cs-CZ" sz="1200" dirty="0"/>
          </a:p>
          <a:p>
            <a:r>
              <a:rPr lang="cs-CZ" sz="1200" dirty="0"/>
              <a:t>BERNHARD,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80-717-6393-4.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85695" y="299695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Citace, obrazový materiál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85695" y="4139952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Public Domain na WWW:</a:t>
            </a:r>
            <a:endParaRPr lang="cs-CZ" sz="1200" dirty="0"/>
          </a:p>
          <a:p>
            <a:pPr marL="228600" indent="-228600">
              <a:buClr>
                <a:schemeClr val="accent1"/>
              </a:buClr>
              <a:buFont typeface="+mj-lt"/>
              <a:buAutoNum type="arabicPeriod"/>
            </a:pPr>
            <a:r>
              <a:rPr lang="cs-CZ" sz="1200" dirty="0">
                <a:hlinkClick r:id="rId2"/>
              </a:rPr>
              <a:t>http://commons.wikimedia.org/wiki/File:Alfons_Mucha_-_1896_-_La_Dame_aux_Cam%C3%A9lias_-_Sarah_Bernhardt.jpg</a:t>
            </a:r>
            <a:endParaRPr lang="cs-CZ" sz="1200" dirty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Creative Commons na WWW:</a:t>
            </a:r>
            <a:endParaRPr lang="cs-CZ" sz="1200" dirty="0"/>
          </a:p>
          <a:p>
            <a:pPr marL="228600" indent="-228600">
              <a:buClr>
                <a:schemeClr val="accent1"/>
              </a:buClr>
              <a:buFont typeface="+mj-lt"/>
              <a:buAutoNum type="arabicPeriod" startAt="2"/>
            </a:pPr>
            <a:r>
              <a:rPr lang="cs-CZ" sz="1200" dirty="0">
                <a:hlinkClick r:id="rId3"/>
              </a:rPr>
              <a:t>http://commons.wikimedia.org/wiki/File:Spole%C4%8Densk%C3%BD_d%C5%AFm_N%C3%A1rodn%C3%AD_d%C5%AFm_%28Prost%C4%9Bjov%29,_ka%C5%A1na.JPG</a:t>
            </a:r>
            <a:endParaRPr lang="cs-CZ" sz="1200" dirty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Public Domain na WWW:</a:t>
            </a:r>
            <a:endParaRPr lang="cs-CZ" sz="1200" dirty="0"/>
          </a:p>
          <a:p>
            <a:pPr marL="228600" indent="-228600">
              <a:buClr>
                <a:schemeClr val="accent1"/>
              </a:buClr>
              <a:buFont typeface="+mj-lt"/>
              <a:buAutoNum type="arabicPeriod" startAt="3"/>
            </a:pPr>
            <a:r>
              <a:rPr lang="cs-CZ" sz="1200" dirty="0">
                <a:hlinkClick r:id="rId4"/>
              </a:rPr>
              <a:t>http://commons.wikimedia.org/wiki/File:30_mucha_documentsdecoratifs_1901.jpg?uselang=cs</a:t>
            </a:r>
            <a:endParaRPr lang="cs-CZ" sz="1200" dirty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Creative Commons na WWW:</a:t>
            </a:r>
            <a:endParaRPr lang="cs-CZ" sz="1200" dirty="0"/>
          </a:p>
          <a:p>
            <a:pPr marL="228600" indent="-228600">
              <a:buClr>
                <a:schemeClr val="accent1"/>
              </a:buClr>
              <a:buFont typeface="+mj-lt"/>
              <a:buAutoNum type="arabicPeriod" startAt="4"/>
            </a:pPr>
            <a:r>
              <a:rPr lang="cs-CZ" sz="1200" dirty="0">
                <a:hlinkClick r:id="rId5"/>
              </a:rPr>
              <a:t>http://commons.wikimedia.org/wiki/File:Prag_obecni_d%C3%BBm_caf%C3%A9_innen.jpg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233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7859216" cy="60486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1200" dirty="0" smtClean="0"/>
              <a:t>Zdroj</a:t>
            </a:r>
            <a:r>
              <a:rPr lang="pl-PL" sz="1200" dirty="0"/>
              <a:t>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Public Domain na WWW:</a:t>
            </a:r>
            <a:endParaRPr lang="cs-CZ" sz="1200" dirty="0"/>
          </a:p>
          <a:p>
            <a:pPr>
              <a:buFont typeface="+mj-lt"/>
              <a:buAutoNum type="arabicPeriod" startAt="5"/>
            </a:pP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://commons.wikimedia.org/wiki/File:Klimt_-_Musik.jpg</a:t>
            </a:r>
            <a:endParaRPr lang="cs-CZ" sz="1200" dirty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Creative Commons na WWW:</a:t>
            </a:r>
            <a:endParaRPr lang="cs-CZ" sz="1200" dirty="0"/>
          </a:p>
          <a:p>
            <a:pPr>
              <a:buFont typeface="+mj-lt"/>
              <a:buAutoNum type="arabicPeriod" startAt="6"/>
            </a:pPr>
            <a:r>
              <a:rPr lang="cs-CZ" sz="1200" dirty="0" smtClean="0">
                <a:hlinkClick r:id="rId3"/>
              </a:rPr>
              <a:t>http</a:t>
            </a:r>
            <a:r>
              <a:rPr lang="cs-CZ" sz="1200" dirty="0">
                <a:hlinkClick r:id="rId3"/>
              </a:rPr>
              <a:t>://</a:t>
            </a:r>
            <a:r>
              <a:rPr lang="cs-CZ" sz="1200" dirty="0" smtClean="0">
                <a:hlinkClick r:id="rId3"/>
              </a:rPr>
              <a:t>commons.wikimedia.org/wiki/File:Rodin_Museum-Danaid_02.JPG</a:t>
            </a:r>
            <a:endParaRPr lang="cs-CZ" sz="1200" dirty="0" smtClean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Public Domain na WWW:</a:t>
            </a:r>
            <a:endParaRPr lang="cs-CZ" sz="1200" dirty="0"/>
          </a:p>
          <a:p>
            <a:pPr>
              <a:buFont typeface="+mj-lt"/>
              <a:buAutoNum type="arabicPeriod" startAt="7"/>
            </a:pPr>
            <a:r>
              <a:rPr lang="cs-CZ" sz="1200" dirty="0" smtClean="0">
                <a:hlinkClick r:id="rId4"/>
              </a:rPr>
              <a:t>http</a:t>
            </a:r>
            <a:r>
              <a:rPr lang="cs-CZ" sz="1200" dirty="0">
                <a:hlinkClick r:id="rId4"/>
              </a:rPr>
              <a:t>://commons.wikimedia.org/wiki/File:Blahoslav_Bilek_1923.JPG</a:t>
            </a:r>
            <a:endParaRPr lang="cs-CZ" sz="1200" dirty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Creative Commons na WWW:</a:t>
            </a:r>
            <a:endParaRPr lang="cs-CZ" sz="1200" dirty="0"/>
          </a:p>
          <a:p>
            <a:pPr>
              <a:buFont typeface="+mj-lt"/>
              <a:buAutoNum type="arabicPeriod" startAt="8"/>
            </a:pP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://commons.wikimedia.org/wiki/File:Jan_Hus_Memorial,_Prague_1.JPG</a:t>
            </a:r>
            <a:endParaRPr lang="cs-CZ" sz="1200" dirty="0"/>
          </a:p>
          <a:p>
            <a:pPr>
              <a:buFont typeface="+mj-lt"/>
              <a:buAutoNum type="arabicPeriod" startAt="8"/>
            </a:pPr>
            <a:r>
              <a:rPr lang="cs-CZ" sz="1200" dirty="0">
                <a:hlinkClick r:id="rId6"/>
              </a:rPr>
              <a:t>http://commons.wikimedia.org/wiki/File:Krakono%C5%A1-Smetanovy-sady-Ho%C5%99ice2011b.jpg</a:t>
            </a:r>
            <a:endParaRPr lang="cs-CZ" sz="1200" dirty="0"/>
          </a:p>
          <a:p>
            <a:pPr>
              <a:buFont typeface="+mj-lt"/>
              <a:buAutoNum type="arabicPeriod" startAt="10"/>
            </a:pPr>
            <a:r>
              <a:rPr lang="cs-CZ" sz="1200" dirty="0" smtClean="0">
                <a:hlinkClick r:id="rId7"/>
              </a:rPr>
              <a:t>http</a:t>
            </a:r>
            <a:r>
              <a:rPr lang="cs-CZ" sz="1200" dirty="0">
                <a:hlinkClick r:id="rId7"/>
              </a:rPr>
              <a:t>://commons.wikimedia.org/wiki/File:Frantisek_Palacky_monumet_-_detail.jpg</a:t>
            </a:r>
            <a:endParaRPr lang="cs-CZ" sz="1200" dirty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Public Domain na WWW: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 smtClean="0">
                <a:hlinkClick r:id="rId8"/>
              </a:rPr>
              <a:t>http</a:t>
            </a:r>
            <a:r>
              <a:rPr lang="cs-CZ" sz="1200" dirty="0">
                <a:hlinkClick r:id="rId8"/>
              </a:rPr>
              <a:t>://commons.wikimedia.org/wiki/File:Frantisek_Palacky_monument.jpg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 smtClean="0">
                <a:hlinkClick r:id="rId9"/>
              </a:rPr>
              <a:t>http</a:t>
            </a:r>
            <a:r>
              <a:rPr lang="cs-CZ" sz="1200" dirty="0">
                <a:hlinkClick r:id="rId9"/>
              </a:rPr>
              <a:t>://commons.wikimedia.org/wiki/File:Jan_Stursa_-_Jeune_fille_m%C3%A9lancolique.jpg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 smtClean="0">
                <a:hlinkClick r:id="rId10"/>
              </a:rPr>
              <a:t>http</a:t>
            </a:r>
            <a:r>
              <a:rPr lang="cs-CZ" sz="1200" dirty="0">
                <a:hlinkClick r:id="rId10"/>
              </a:rPr>
              <a:t>://commons.wikimedia.org/wiki/File:Jan_%C5%A0tursa_-_P%C5%99ed_koupel%C3%AD.jpg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>
                <a:hlinkClick r:id="rId11"/>
              </a:rPr>
              <a:t>http://</a:t>
            </a:r>
            <a:r>
              <a:rPr lang="cs-CZ" sz="1200" dirty="0" smtClean="0">
                <a:hlinkClick r:id="rId11"/>
              </a:rPr>
              <a:t>commons.wikimedia.org/wiki/File:Charles_Rennie_Mackintosh_001.jpg</a:t>
            </a:r>
            <a:endParaRPr lang="cs-CZ" sz="1200" dirty="0" smtClean="0"/>
          </a:p>
          <a:p>
            <a:pPr>
              <a:buFont typeface="+mj-lt"/>
              <a:buAutoNum type="arabicPeriod" startAt="11"/>
            </a:pPr>
            <a:r>
              <a:rPr lang="cs-CZ" sz="1200" dirty="0" smtClean="0">
                <a:hlinkClick r:id="rId12"/>
              </a:rPr>
              <a:t>http</a:t>
            </a:r>
            <a:r>
              <a:rPr lang="cs-CZ" sz="1200" dirty="0">
                <a:hlinkClick r:id="rId12"/>
              </a:rPr>
              <a:t>://commons.wikimedia.org/wiki/File:Lautrec_jane_avril_at_the_jardin_de_paris_%</a:t>
            </a:r>
            <a:r>
              <a:rPr lang="cs-CZ" sz="1200" dirty="0" smtClean="0">
                <a:hlinkClick r:id="rId12"/>
              </a:rPr>
              <a:t>28poster%29_1893.jpg</a:t>
            </a:r>
            <a:endParaRPr lang="cs-CZ" sz="1200" dirty="0" smtClean="0"/>
          </a:p>
          <a:p>
            <a:pPr>
              <a:buFont typeface="+mj-lt"/>
              <a:buAutoNum type="arabicPeriod" startAt="11"/>
            </a:pPr>
            <a:r>
              <a:rPr lang="cs-CZ" sz="1200" dirty="0">
                <a:hlinkClick r:id="rId13"/>
              </a:rPr>
              <a:t>http://commons.wikimedia.org/wiki/File:Whistlers_Mother_high_res.jpg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>
                <a:hlinkClick r:id="rId14"/>
              </a:rPr>
              <a:t>http://commons.wikimedia.org/wiki/File:Gustav_Klimt_016.jpg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>
                <a:hlinkClick r:id="rId15"/>
              </a:rPr>
              <a:t>http://commons.wikimedia.org/wiki/File:Gustav_Klimt_039.jpg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>
                <a:hlinkClick r:id="rId16"/>
              </a:rPr>
              <a:t>http://commons.wikimedia.org/wiki/File:Gustav_Klimt_046.jpg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>
                <a:hlinkClick r:id="rId17"/>
              </a:rPr>
              <a:t>http://commons.wikimedia.org/wiki/File:Gustav_Klimt_050.jpg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>
                <a:hlinkClick r:id="rId18"/>
              </a:rPr>
              <a:t>http://commons.wikimedia.org/wiki/File:Mucha,_Alfons_-_Prinzessin_Hyazinthe_-_1911.jpg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>
                <a:hlinkClick r:id="rId19"/>
              </a:rPr>
              <a:t>http://commons.wikimedia.org/wiki/File:Alfons_Mucha_-_1894_-_Gismonda.jpg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>
                <a:hlinkClick r:id="rId20"/>
              </a:rPr>
              <a:t>http://commons.wikimedia.org/wiki/File:Alfons_Mucha_-_1896_-_Biscuits_Champagne-Lef%C3%A8vre-Utile.jpg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>
                <a:hlinkClick r:id="rId21"/>
              </a:rPr>
              <a:t>http://commons.wikimedia.org/wiki/File:38_mucha_documentsdecoratifs_1901.jpg?uselang=cs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r>
              <a:rPr lang="cs-CZ" sz="1200" dirty="0">
                <a:hlinkClick r:id="rId22"/>
              </a:rPr>
              <a:t>http://commons.wikimedia.org/wiki/File:36_mucha_documentsdecoratifs_1901.jpg?uselang=cs</a:t>
            </a:r>
            <a:endParaRPr lang="cs-CZ" sz="1200" dirty="0"/>
          </a:p>
          <a:p>
            <a:pPr>
              <a:buFont typeface="+mj-lt"/>
              <a:buAutoNum type="arabicPeriod" startAt="11"/>
            </a:pPr>
            <a:endParaRPr lang="cs-CZ" sz="1200" dirty="0" smtClean="0"/>
          </a:p>
          <a:p>
            <a:pPr>
              <a:buFont typeface="+mj-lt"/>
              <a:buAutoNum type="arabicPeriod" startAt="11"/>
            </a:pPr>
            <a:endParaRPr lang="cs-CZ" sz="1200" dirty="0"/>
          </a:p>
          <a:p>
            <a:pPr marL="114300" indent="0">
              <a:buNone/>
            </a:pP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20656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 startAt="26"/>
            </a:pP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://commons.wikimedia.org/wiki/File:Alfons_Mucha_at_work_on_Slav_Epic.jpg</a:t>
            </a:r>
            <a:endParaRPr lang="cs-CZ" sz="1200" dirty="0"/>
          </a:p>
          <a:p>
            <a:pPr>
              <a:buFont typeface="+mj-lt"/>
              <a:buAutoNum type="arabicPeriod" startAt="26"/>
            </a:pP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commons.wikimedia.org/wiki/File:Premysl_otakar_ii_kral_zelezny_a_zlaty.jpg</a:t>
            </a:r>
            <a:endParaRPr lang="cs-CZ" sz="1200" dirty="0" smtClean="0"/>
          </a:p>
          <a:p>
            <a:pPr>
              <a:buFont typeface="+mj-lt"/>
              <a:buAutoNum type="arabicPeriod" startAt="26"/>
            </a:pPr>
            <a:r>
              <a:rPr lang="cs-CZ" sz="1200" dirty="0">
                <a:hlinkClick r:id="rId4"/>
              </a:rPr>
              <a:t>http://commons.wikimedia.org/wiki/File:Slovane_v_pravlasti_81x61m.jpg</a:t>
            </a:r>
            <a:endParaRPr lang="cs-CZ" sz="1200" dirty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Creative Commons na WWW:</a:t>
            </a:r>
            <a:endParaRPr lang="cs-CZ" sz="1200" dirty="0"/>
          </a:p>
          <a:p>
            <a:pPr>
              <a:buFont typeface="+mj-lt"/>
              <a:buAutoNum type="arabicPeriod" startAt="29"/>
            </a:pP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://commons.wikimedia.org/wiki/File:CS_10_korun_%</a:t>
            </a:r>
            <a:r>
              <a:rPr lang="cs-CZ" sz="1200" dirty="0" smtClean="0">
                <a:hlinkClick r:id="rId5"/>
              </a:rPr>
              <a:t>C4%8Desko-slovenskych_1927.jpg?uselang=cs</a:t>
            </a:r>
            <a:endParaRPr lang="cs-CZ" sz="1200" dirty="0" smtClean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Public Domain na WWW:</a:t>
            </a:r>
            <a:endParaRPr lang="cs-CZ" sz="1200" dirty="0"/>
          </a:p>
          <a:p>
            <a:pPr>
              <a:buFont typeface="+mj-lt"/>
              <a:buAutoNum type="arabicPeriod" startAt="29"/>
            </a:pPr>
            <a:r>
              <a:rPr lang="cs-CZ" sz="1200" dirty="0" smtClean="0">
                <a:hlinkClick r:id="rId6"/>
              </a:rPr>
              <a:t>http</a:t>
            </a:r>
            <a:r>
              <a:rPr lang="cs-CZ" sz="1200" dirty="0">
                <a:hlinkClick r:id="rId6"/>
              </a:rPr>
              <a:t>://</a:t>
            </a:r>
            <a:r>
              <a:rPr lang="cs-CZ" sz="1200" dirty="0" smtClean="0">
                <a:hlinkClick r:id="rId6"/>
              </a:rPr>
              <a:t>commons.wikimedia.org/wiki/File:Hradcany_3.jpg?uselang=cs</a:t>
            </a:r>
            <a:endParaRPr lang="cs-CZ" sz="1200" dirty="0"/>
          </a:p>
          <a:p>
            <a:pPr>
              <a:buFont typeface="+mj-lt"/>
              <a:buAutoNum type="arabicPeriod" startAt="29"/>
            </a:pP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commons.wikimedia.org/wiki/File:Czekhoslovakia-hradcany-1918.jpg</a:t>
            </a:r>
            <a:endParaRPr lang="cs-CZ" sz="1200" dirty="0" smtClean="0"/>
          </a:p>
          <a:p>
            <a:pPr>
              <a:buFont typeface="+mj-lt"/>
              <a:buAutoNum type="arabicPeriod" startAt="29"/>
            </a:pPr>
            <a:r>
              <a:rPr lang="cs-CZ" sz="1200" dirty="0">
                <a:hlinkClick r:id="rId8"/>
              </a:rPr>
              <a:t>http://commons.wikimedia.org/wiki/File:Blacklake_preisler.jpg?uselang=cs</a:t>
            </a:r>
            <a:endParaRPr lang="cs-CZ" sz="1200" dirty="0"/>
          </a:p>
          <a:p>
            <a:pPr>
              <a:buFont typeface="+mj-lt"/>
              <a:buAutoNum type="arabicPeriod" startAt="29"/>
            </a:pPr>
            <a:r>
              <a:rPr lang="cs-CZ" sz="1200" dirty="0">
                <a:hlinkClick r:id="rId9"/>
              </a:rPr>
              <a:t>http://commons.wikimedia.org/wiki/File:Jan_Preisler_-_</a:t>
            </a:r>
            <a:r>
              <a:rPr lang="cs-CZ" sz="1200" dirty="0" smtClean="0">
                <a:hlinkClick r:id="rId9"/>
              </a:rPr>
              <a:t>Lovers.jpg?uselang=cs</a:t>
            </a:r>
            <a:endParaRPr lang="cs-CZ" sz="1200" dirty="0" smtClean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Creative Commons na WWW:</a:t>
            </a:r>
            <a:endParaRPr lang="cs-CZ" sz="1200" dirty="0"/>
          </a:p>
          <a:p>
            <a:pPr>
              <a:buFont typeface="+mj-lt"/>
              <a:buAutoNum type="arabicPeriod" startAt="33"/>
            </a:pPr>
            <a:r>
              <a:rPr lang="cs-CZ" sz="1200" dirty="0" smtClean="0">
                <a:hlinkClick r:id="rId10"/>
              </a:rPr>
              <a:t>http</a:t>
            </a:r>
            <a:r>
              <a:rPr lang="cs-CZ" sz="1200" dirty="0">
                <a:hlinkClick r:id="rId10"/>
              </a:rPr>
              <a:t>://commons.wikimedia.org/wiki/File:Hector_Guimard_%28Mus%C3%A9e_des_Beaux-Arts_de_Lyon%29_%285469543414%29.jpg</a:t>
            </a:r>
            <a:endParaRPr lang="cs-CZ" sz="1200" dirty="0"/>
          </a:p>
          <a:p>
            <a:pPr>
              <a:buFont typeface="+mj-lt"/>
              <a:buAutoNum type="arabicPeriod" startAt="33"/>
            </a:pPr>
            <a:r>
              <a:rPr lang="cs-CZ" sz="1200" dirty="0">
                <a:hlinkClick r:id="rId11"/>
              </a:rPr>
              <a:t>http://commons.wikimedia.org/wiki/File:HouseForAnArtLoverPiano.jpg</a:t>
            </a:r>
            <a:endParaRPr lang="cs-CZ" sz="1200" dirty="0"/>
          </a:p>
          <a:p>
            <a:pPr>
              <a:buFont typeface="+mj-lt"/>
              <a:buAutoNum type="arabicPeriod" startAt="33"/>
            </a:pPr>
            <a:r>
              <a:rPr lang="cs-CZ" sz="1200" dirty="0">
                <a:hlinkClick r:id="rId12"/>
              </a:rPr>
              <a:t>http://commons.wikimedia.org/wiki/File:Louis_comfort_tiffany,_lampada_da_tavolo_pomb_lily,_1900-10_ca..</a:t>
            </a:r>
            <a:r>
              <a:rPr lang="cs-CZ" sz="1200" dirty="0" smtClean="0">
                <a:hlinkClick r:id="rId12"/>
              </a:rPr>
              <a:t>JPG?uselang=</a:t>
            </a:r>
            <a:r>
              <a:rPr lang="cs-CZ" sz="1200" dirty="0" err="1" smtClean="0">
                <a:hlinkClick r:id="rId12"/>
              </a:rPr>
              <a:t>cs</a:t>
            </a:r>
            <a:endParaRPr lang="cs-CZ" sz="1200" dirty="0" smtClean="0"/>
          </a:p>
          <a:p>
            <a:pPr>
              <a:buFont typeface="+mj-lt"/>
              <a:buAutoNum type="arabicPeriod" startAt="33"/>
            </a:pPr>
            <a:r>
              <a:rPr lang="cs-CZ" sz="1200" dirty="0">
                <a:hlinkClick r:id="rId13"/>
              </a:rPr>
              <a:t>http://commons.wikimedia.org/wiki/File:Broche_with_Woman_-_Ren%C3%A9_Lalique.JPG</a:t>
            </a:r>
            <a:endParaRPr lang="cs-CZ" sz="1200" dirty="0"/>
          </a:p>
          <a:p>
            <a:pPr>
              <a:buFont typeface="+mj-lt"/>
              <a:buAutoNum type="arabicPeriod" startAt="33"/>
            </a:pPr>
            <a:r>
              <a:rPr lang="cs-CZ" sz="1200" dirty="0">
                <a:hlinkClick r:id="rId14"/>
              </a:rPr>
              <a:t>http://commons.wikimedia.org/wiki/File:Lalique_dragonfly.jpg</a:t>
            </a:r>
            <a:endParaRPr lang="cs-CZ" sz="1200" dirty="0"/>
          </a:p>
          <a:p>
            <a:pPr>
              <a:buFont typeface="+mj-lt"/>
              <a:buAutoNum type="arabicPeriod" startAt="33"/>
            </a:pPr>
            <a:r>
              <a:rPr lang="cs-CZ" sz="1200" dirty="0">
                <a:hlinkClick r:id="rId15"/>
              </a:rPr>
              <a:t>http://commons.wikimedia.org/wiki/File:Primavesi_door_handle.JPG</a:t>
            </a:r>
            <a:endParaRPr lang="cs-CZ" sz="1200" dirty="0"/>
          </a:p>
          <a:p>
            <a:pPr>
              <a:buFont typeface="+mj-lt"/>
              <a:buAutoNum type="arabicPeriod" startAt="33"/>
            </a:pPr>
            <a:r>
              <a:rPr lang="cs-CZ" sz="1200" dirty="0">
                <a:hlinkClick r:id="rId16"/>
              </a:rPr>
              <a:t>http://commons.wikimedia.org/wiki/File:Villa_Torlonia_civette_window.jpg</a:t>
            </a:r>
            <a:endParaRPr lang="cs-CZ" sz="1200" dirty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Public Domain na WWW:</a:t>
            </a:r>
            <a:endParaRPr lang="cs-CZ" sz="1200" dirty="0"/>
          </a:p>
          <a:p>
            <a:pPr>
              <a:buFont typeface="+mj-lt"/>
              <a:buAutoNum type="arabicPeriod" startAt="41"/>
            </a:pPr>
            <a:r>
              <a:rPr lang="cs-CZ" sz="1200" dirty="0" smtClean="0">
                <a:hlinkClick r:id="rId17"/>
              </a:rPr>
              <a:t>http</a:t>
            </a:r>
            <a:r>
              <a:rPr lang="cs-CZ" sz="1200" dirty="0">
                <a:hlinkClick r:id="rId17"/>
              </a:rPr>
              <a:t>://commons.wikimedia.org/wiki/File:Limoges_enamel_Art_Nouveau_Paul_Bonnaud.JPG</a:t>
            </a:r>
            <a:endParaRPr lang="cs-CZ" sz="1200" dirty="0"/>
          </a:p>
          <a:p>
            <a:pPr marL="11430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2013-04-25]. </a:t>
            </a:r>
            <a:r>
              <a:rPr lang="pl-PL" sz="1200" dirty="0"/>
              <a:t>Dostupný pod licencí  Creative Commons na WWW:</a:t>
            </a:r>
            <a:endParaRPr lang="cs-CZ" sz="1200" dirty="0"/>
          </a:p>
          <a:p>
            <a:pPr>
              <a:buFont typeface="+mj-lt"/>
              <a:buAutoNum type="arabicPeriod" startAt="42"/>
            </a:pPr>
            <a:r>
              <a:rPr lang="cs-CZ" sz="1200" dirty="0" smtClean="0">
                <a:hlinkClick r:id="rId18"/>
              </a:rPr>
              <a:t>http</a:t>
            </a:r>
            <a:r>
              <a:rPr lang="cs-CZ" sz="1200" dirty="0">
                <a:hlinkClick r:id="rId18"/>
              </a:rPr>
              <a:t>://commons.wikimedia.org/wiki/File:Ecce_homo_675.jpg</a:t>
            </a: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2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Arial" charset="0"/>
              </a:rPr>
              <a:t>Secese</a:t>
            </a:r>
            <a:endParaRPr lang="cs-CZ" dirty="0"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177337"/>
            <a:ext cx="7620000" cy="2692896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poslední „velký sloh“, který zasáhl všechny obory výtvarného umění</a:t>
            </a:r>
          </a:p>
          <a:p>
            <a:r>
              <a:rPr lang="cs-CZ" dirty="0" smtClean="0"/>
              <a:t>móda, životní styl </a:t>
            </a:r>
          </a:p>
          <a:p>
            <a:r>
              <a:rPr lang="cs-CZ" dirty="0" smtClean="0"/>
              <a:t>nábytek, šperky, bytové doplňky, knižní grafika,….</a:t>
            </a:r>
          </a:p>
          <a:p>
            <a:r>
              <a:rPr lang="cs-CZ" dirty="0" smtClean="0"/>
              <a:t>oblíbený měšťanský styl</a:t>
            </a:r>
          </a:p>
          <a:p>
            <a:r>
              <a:rPr lang="cs-CZ" dirty="0" smtClean="0"/>
              <a:t>slovo pochází z latiny: </a:t>
            </a:r>
            <a:r>
              <a:rPr lang="cs-CZ" dirty="0" err="1" smtClean="0"/>
              <a:t>secessio</a:t>
            </a:r>
            <a:r>
              <a:rPr lang="cs-CZ" dirty="0" smtClean="0"/>
              <a:t> –  odtržení </a:t>
            </a:r>
          </a:p>
          <a:p>
            <a:endParaRPr lang="cs-CZ" dirty="0">
              <a:latin typeface="Arial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3573016"/>
            <a:ext cx="4813161" cy="328498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864880" y="643659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4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625552" y="282634"/>
            <a:ext cx="541094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Arial" charset="0"/>
              </a:rPr>
              <a:t>Znaky</a:t>
            </a:r>
            <a:endParaRPr lang="cs-CZ" dirty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91880" y="1425634"/>
            <a:ext cx="5544616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 smtClean="0"/>
              <a:t>výrazná bohatá dekorace</a:t>
            </a:r>
          </a:p>
          <a:p>
            <a:r>
              <a:rPr lang="cs-CZ" sz="2600" dirty="0" smtClean="0"/>
              <a:t>plynulá vlnící se křivka</a:t>
            </a:r>
            <a:endParaRPr lang="cs-CZ" sz="2600" b="1" dirty="0" smtClean="0"/>
          </a:p>
          <a:p>
            <a:r>
              <a:rPr lang="cs-CZ" sz="2600" dirty="0" smtClean="0"/>
              <a:t>dynamismus, asymetrie</a:t>
            </a:r>
          </a:p>
          <a:p>
            <a:r>
              <a:rPr lang="cs-CZ" sz="2600" dirty="0" smtClean="0"/>
              <a:t>rostlinné a figurální motivy</a:t>
            </a:r>
          </a:p>
          <a:p>
            <a:r>
              <a:rPr lang="cs-CZ" sz="2600" dirty="0" smtClean="0"/>
              <a:t>sochařství – součást architektury             a užitého umění</a:t>
            </a:r>
          </a:p>
          <a:p>
            <a:r>
              <a:rPr lang="cs-CZ" sz="2600" dirty="0"/>
              <a:t>vysoká úroveň uměleckého </a:t>
            </a:r>
            <a:r>
              <a:rPr lang="cs-CZ" sz="2600" dirty="0" smtClean="0"/>
              <a:t>řemesla</a:t>
            </a:r>
          </a:p>
          <a:p>
            <a:r>
              <a:rPr lang="cs-CZ" sz="2600" dirty="0"/>
              <a:t>bohaté tvarování kovových </a:t>
            </a:r>
            <a:r>
              <a:rPr lang="cs-CZ" sz="2600" dirty="0" smtClean="0"/>
              <a:t>detailů</a:t>
            </a:r>
            <a:endParaRPr lang="cs-CZ" sz="2600" dirty="0"/>
          </a:p>
          <a:p>
            <a:r>
              <a:rPr lang="cs-CZ" sz="2600" dirty="0"/>
              <a:t>používání keramických prvků </a:t>
            </a:r>
          </a:p>
          <a:p>
            <a:pPr marL="114300" indent="0">
              <a:buNone/>
            </a:pPr>
            <a:r>
              <a:rPr lang="cs-CZ" sz="2600" dirty="0"/>
              <a:t>   (majolika</a:t>
            </a:r>
            <a:r>
              <a:rPr lang="cs-CZ" sz="2600" dirty="0" smtClean="0"/>
              <a:t>)</a:t>
            </a:r>
          </a:p>
          <a:p>
            <a:r>
              <a:rPr lang="cs-CZ" sz="2600" dirty="0" smtClean="0"/>
              <a:t>inspirace </a:t>
            </a:r>
            <a:r>
              <a:rPr lang="cs-CZ" sz="2600" dirty="0"/>
              <a:t>lidovým uměním</a:t>
            </a:r>
          </a:p>
          <a:p>
            <a:endParaRPr lang="cs-CZ" sz="2600" dirty="0" smtClean="0"/>
          </a:p>
          <a:p>
            <a:endParaRPr lang="cs-CZ" sz="2800" dirty="0" smtClean="0">
              <a:latin typeface="Arial" charset="0"/>
            </a:endParaRPr>
          </a:p>
          <a:p>
            <a:endParaRPr lang="cs-CZ" sz="2800" dirty="0" smtClean="0">
              <a:latin typeface="Arial" charset="0"/>
            </a:endParaRPr>
          </a:p>
          <a:p>
            <a:endParaRPr lang="cs-CZ" dirty="0">
              <a:latin typeface="Arial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8" y="188640"/>
            <a:ext cx="3460235" cy="630257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25552" y="6190017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5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39"/>
            <a:ext cx="6645290" cy="4983968"/>
          </a:xfrm>
          <a:prstGeom prst="rect">
            <a:avLst/>
          </a:prstGeom>
        </p:spPr>
      </p:pic>
      <p:sp>
        <p:nvSpPr>
          <p:cNvPr id="13" name="Nadpis 7"/>
          <p:cNvSpPr txBox="1">
            <a:spLocks/>
          </p:cNvSpPr>
          <p:nvPr/>
        </p:nvSpPr>
        <p:spPr>
          <a:xfrm>
            <a:off x="310952" y="4941168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b="1" dirty="0" smtClean="0">
                <a:latin typeface="Arial" charset="0"/>
              </a:rPr>
              <a:t/>
            </a:r>
            <a:br>
              <a:rPr lang="cs-CZ" sz="4800" b="1" dirty="0" smtClean="0">
                <a:latin typeface="Arial" charset="0"/>
              </a:rPr>
            </a:br>
            <a:endParaRPr lang="cs-CZ" sz="2400" dirty="0">
              <a:latin typeface="Arial" charset="0"/>
            </a:endParaRPr>
          </a:p>
        </p:txBody>
      </p:sp>
      <p:sp>
        <p:nvSpPr>
          <p:cNvPr id="14" name="Zástupný symbol pro text 13"/>
          <p:cNvSpPr txBox="1">
            <a:spLocks/>
          </p:cNvSpPr>
          <p:nvPr/>
        </p:nvSpPr>
        <p:spPr>
          <a:xfrm>
            <a:off x="611560" y="5603871"/>
            <a:ext cx="7471792" cy="113749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dirty="0" smtClean="0">
                <a:latin typeface="Arial" charset="0"/>
              </a:rPr>
              <a:t>fr. sochař, část jeho tvorby ovlivněna secesí – ladnost postav, křivky, </a:t>
            </a:r>
            <a:r>
              <a:rPr lang="cs-CZ" b="1" dirty="0" smtClean="0">
                <a:latin typeface="Arial" charset="0"/>
              </a:rPr>
              <a:t>Danaida</a:t>
            </a:r>
          </a:p>
          <a:p>
            <a:pPr marL="114300" indent="0" algn="ctr">
              <a:buNone/>
            </a:pPr>
            <a:r>
              <a:rPr lang="cs-CZ" dirty="0" smtClean="0">
                <a:latin typeface="Arial" charset="0"/>
              </a:rPr>
              <a:t>ovlivnil naše české sochaře (</a:t>
            </a:r>
            <a:r>
              <a:rPr lang="cs-CZ" sz="1800" b="1" dirty="0" smtClean="0">
                <a:latin typeface="Arial" charset="0"/>
              </a:rPr>
              <a:t>J. </a:t>
            </a:r>
            <a:r>
              <a:rPr lang="cs-CZ" sz="1800" b="1" dirty="0" err="1" smtClean="0">
                <a:latin typeface="Arial" charset="0"/>
              </a:rPr>
              <a:t>Mařatka</a:t>
            </a:r>
            <a:r>
              <a:rPr lang="cs-CZ" sz="1800" b="1" dirty="0" smtClean="0">
                <a:latin typeface="Arial" charset="0"/>
              </a:rPr>
              <a:t>, B. Kafka </a:t>
            </a:r>
            <a:r>
              <a:rPr lang="cs-CZ" dirty="0" smtClean="0">
                <a:latin typeface="Arial" charset="0"/>
              </a:rPr>
              <a:t>– jeho žáci)</a:t>
            </a:r>
          </a:p>
          <a:p>
            <a:pPr marL="114300" indent="0" algn="ctr">
              <a:buNone/>
            </a:pPr>
            <a:r>
              <a:rPr lang="cs-CZ" dirty="0" smtClean="0">
                <a:latin typeface="Arial" charset="0"/>
              </a:rPr>
              <a:t>velká výstava v Praze</a:t>
            </a:r>
          </a:p>
          <a:p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043608" y="5166196"/>
            <a:ext cx="6645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Auguste Rodin, 1840-1917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687308" y="474540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6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/>
          </p:cNvSpPr>
          <p:nvPr/>
        </p:nvSpPr>
        <p:spPr>
          <a:xfrm>
            <a:off x="326621" y="5066888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František Bílek, 1872-1941</a:t>
            </a:r>
            <a:endParaRPr lang="cs-CZ" sz="2400" dirty="0"/>
          </a:p>
        </p:txBody>
      </p:sp>
      <p:sp>
        <p:nvSpPr>
          <p:cNvPr id="3" name="Zástupný symbol pro text 4"/>
          <p:cNvSpPr txBox="1">
            <a:spLocks/>
          </p:cNvSpPr>
          <p:nvPr/>
        </p:nvSpPr>
        <p:spPr>
          <a:xfrm>
            <a:off x="323528" y="5517232"/>
            <a:ext cx="7772401" cy="11521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 smtClean="0"/>
              <a:t>Prvky symbolismu a mystiky, velice duchovně založený člověk</a:t>
            </a:r>
          </a:p>
          <a:p>
            <a:pPr algn="ctr"/>
            <a:r>
              <a:rPr lang="cs-CZ" dirty="0" smtClean="0"/>
              <a:t>Cykly. Život, Slepci, Vím, Cesta</a:t>
            </a:r>
          </a:p>
          <a:p>
            <a:pPr algn="ctr"/>
            <a:r>
              <a:rPr lang="cs-CZ" dirty="0" smtClean="0"/>
              <a:t>Sochař, grafik, navrhuje architekturu</a:t>
            </a:r>
          </a:p>
          <a:p>
            <a:pPr algn="ctr"/>
            <a:r>
              <a:rPr lang="cs-CZ" b="1" dirty="0" smtClean="0"/>
              <a:t>Pomník - Jan Blahoslav, Přerov</a:t>
            </a:r>
            <a:endParaRPr lang="cs-CZ" b="1" dirty="0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08" y="0"/>
            <a:ext cx="5396626" cy="49434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92280" y="466647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7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7891" y="4943475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Ladislav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Šaloun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, 1870-1946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98441" y="5445224"/>
            <a:ext cx="7345967" cy="1260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 smtClean="0">
                <a:latin typeface="Arial" charset="0"/>
              </a:rPr>
              <a:t>Žák Bohuslava </a:t>
            </a:r>
            <a:r>
              <a:rPr lang="cs-CZ" sz="1600" dirty="0" err="1" smtClean="0">
                <a:latin typeface="Arial" charset="0"/>
              </a:rPr>
              <a:t>Schnircha</a:t>
            </a:r>
            <a:r>
              <a:rPr lang="cs-CZ" sz="1600" dirty="0" smtClean="0">
                <a:latin typeface="Arial" charset="0"/>
              </a:rPr>
              <a:t>, soch. výzdoba pražských secesních budov</a:t>
            </a:r>
          </a:p>
          <a:p>
            <a:pPr marL="0" indent="0" algn="ctr">
              <a:buNone/>
            </a:pPr>
            <a:r>
              <a:rPr lang="cs-CZ" sz="1600" dirty="0" smtClean="0">
                <a:latin typeface="Arial" charset="0"/>
              </a:rPr>
              <a:t>Obecní dům, Hlavní nádraží</a:t>
            </a:r>
          </a:p>
          <a:p>
            <a:pPr marL="0" indent="0" algn="ctr">
              <a:buNone/>
            </a:pPr>
            <a:r>
              <a:rPr lang="cs-CZ" sz="1800" dirty="0" smtClean="0">
                <a:latin typeface="Arial" charset="0"/>
              </a:rPr>
              <a:t>Portréty pro Pantheon Národního muzea a foyer Národního divadla</a:t>
            </a:r>
          </a:p>
          <a:p>
            <a:pPr marL="0" indent="0" algn="ctr">
              <a:buNone/>
            </a:pPr>
            <a:r>
              <a:rPr lang="cs-CZ" sz="1800" b="1" dirty="0" smtClean="0">
                <a:latin typeface="Arial" charset="0"/>
              </a:rPr>
              <a:t>Pomník Mistra Jana Husa na </a:t>
            </a:r>
            <a:r>
              <a:rPr lang="cs-CZ" sz="1800" b="1" dirty="0" err="1" smtClean="0">
                <a:latin typeface="Arial" charset="0"/>
              </a:rPr>
              <a:t>Straroměstském</a:t>
            </a:r>
            <a:r>
              <a:rPr lang="cs-CZ" sz="1800" b="1" dirty="0" smtClean="0">
                <a:latin typeface="Arial" charset="0"/>
              </a:rPr>
              <a:t> náměstí </a:t>
            </a:r>
            <a:endParaRPr lang="cs-CZ" sz="1800" b="1" dirty="0">
              <a:latin typeface="Arial" charset="0"/>
            </a:endParaRPr>
          </a:p>
        </p:txBody>
      </p:sp>
      <p:pic>
        <p:nvPicPr>
          <p:cNvPr id="4" name="Zástupný symbol pro obsah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41" y="-1"/>
            <a:ext cx="6591300" cy="49434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89741" y="466647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8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Rot="1" noChangeArrowheads="1"/>
          </p:cNvSpPr>
          <p:nvPr/>
        </p:nvSpPr>
        <p:spPr>
          <a:xfrm>
            <a:off x="272154" y="5624510"/>
            <a:ext cx="7772400" cy="594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Ladislav </a:t>
            </a:r>
            <a:r>
              <a:rPr lang="cs-CZ" sz="2400" dirty="0" err="1" smtClean="0"/>
              <a:t>Šaloun</a:t>
            </a:r>
            <a:r>
              <a:rPr lang="cs-CZ" sz="2400" dirty="0" smtClean="0"/>
              <a:t>, 1870-1946</a:t>
            </a:r>
            <a:endParaRPr lang="cs-CZ" sz="2400" dirty="0"/>
          </a:p>
        </p:txBody>
      </p:sp>
      <p:sp>
        <p:nvSpPr>
          <p:cNvPr id="3" name="Zástupný symbol pro text 2"/>
          <p:cNvSpPr txBox="1">
            <a:spLocks/>
          </p:cNvSpPr>
          <p:nvPr/>
        </p:nvSpPr>
        <p:spPr>
          <a:xfrm>
            <a:off x="272154" y="6156103"/>
            <a:ext cx="7772401" cy="5941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cs-CZ" sz="1800" dirty="0" smtClean="0"/>
              <a:t>Krakonoš, Hořice</a:t>
            </a:r>
            <a:endParaRPr lang="cs-CZ" sz="1800" dirty="0"/>
          </a:p>
        </p:txBody>
      </p:sp>
      <p:pic>
        <p:nvPicPr>
          <p:cNvPr id="4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0"/>
            <a:ext cx="8460432" cy="561561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48510" y="566205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Obr. 9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5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283</TotalTime>
  <Words>1303</Words>
  <Application>Microsoft Office PowerPoint</Application>
  <PresentationFormat>Předvádění na obrazovce (4:3)</PresentationFormat>
  <Paragraphs>243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Sousedství</vt:lpstr>
      <vt:lpstr>Prezentace aplikace PowerPoint</vt:lpstr>
      <vt:lpstr>Secese</vt:lpstr>
      <vt:lpstr>Secese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Secese  sochařství, malířství, užité umění, umělecké řemeslo</dc:title>
  <dc:creator>Ivana Spurná</dc:creator>
  <cp:lastModifiedBy>Ivana Spurná</cp:lastModifiedBy>
  <cp:revision>25</cp:revision>
  <dcterms:created xsi:type="dcterms:W3CDTF">2013-05-05T19:12:34Z</dcterms:created>
  <dcterms:modified xsi:type="dcterms:W3CDTF">2013-06-02T18:53:35Z</dcterms:modified>
</cp:coreProperties>
</file>