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7" r:id="rId22"/>
    <p:sldId id="276" r:id="rId23"/>
    <p:sldId id="279" r:id="rId24"/>
    <p:sldId id="278" r:id="rId25"/>
    <p:sldId id="281" r:id="rId26"/>
    <p:sldId id="280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A9948D-EE6D-4A7B-85D9-BE31035EE89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9BDDFF-4FBB-4C19-B871-62F374BF4AB5}" type="datetimeFigureOut">
              <a:rPr lang="cs-CZ" smtClean="0"/>
              <a:t>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radafamilia.cat/sf-eng/?lang=0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gradafamilia.cat/sf-eng/docs_instit/vvirtual.php?vv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becnidum.cz/cz/virtualni-prohlidk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radafamilia.cat/sf-eng/docs_instit/vvirtual.php?vv=1" TargetMode="External"/><Relationship Id="rId2" Type="http://schemas.openxmlformats.org/officeDocument/2006/relationships/hyperlink" Target="http://www.sagradafamilia.cat/sf-eng/?lang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becnidum.cz/cz/virtualni-prohlidka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e_Primavesi_Villa_in_Olomouc.JPG" TargetMode="External"/><Relationship Id="rId13" Type="http://schemas.openxmlformats.org/officeDocument/2006/relationships/hyperlink" Target="http://commons.wikimedia.org/wiki/File:La_grande_maison_Glueckert_(Mathildenh%C3%B6he,_Darmstadt)_(7949090814).jpg" TargetMode="External"/><Relationship Id="rId18" Type="http://schemas.openxmlformats.org/officeDocument/2006/relationships/hyperlink" Target="http://commons.wikimedia.org/wiki/File:Wienzeile40_a.jpg" TargetMode="External"/><Relationship Id="rId3" Type="http://schemas.openxmlformats.org/officeDocument/2006/relationships/hyperlink" Target="http://commons.wikimedia.org/wiki/File:Sagrada_Familia_02.jpg" TargetMode="External"/><Relationship Id="rId7" Type="http://schemas.openxmlformats.org/officeDocument/2006/relationships/hyperlink" Target="http://commons.wikimedia.org/wiki/File:Otto_Wagner_Vienna_June_2006_015.jpg" TargetMode="External"/><Relationship Id="rId12" Type="http://schemas.openxmlformats.org/officeDocument/2006/relationships/hyperlink" Target="http://commons.wikimedia.org/wiki/File:Schloss_Ennsegg_-_Jugendstiltor_2_T&#252;rklinke.jpg" TargetMode="External"/><Relationship Id="rId17" Type="http://schemas.openxmlformats.org/officeDocument/2006/relationships/hyperlink" Target="http://commons.wikimedia.org/wiki/File:Otto-Wagner-Pavillon_110606.jpg" TargetMode="External"/><Relationship Id="rId2" Type="http://schemas.openxmlformats.org/officeDocument/2006/relationships/hyperlink" Target="http://commons.wikimedia.org/wiki/File:Porte_d'immeuble_rue_des_Plantes_XIV&#232;me_Paris.JPG" TargetMode="External"/><Relationship Id="rId16" Type="http://schemas.openxmlformats.org/officeDocument/2006/relationships/hyperlink" Target="http://commons.wikimedia.org/wiki/File:Secession_Vienna_June_2006_0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Spole%C4%8Densk%C3%BD_d%C5%AFm_N%C3%A1rodn%C3%AD_d%C5%AFm_Prost%C4%9Bjov.JPG" TargetMode="External"/><Relationship Id="rId11" Type="http://schemas.openxmlformats.org/officeDocument/2006/relationships/hyperlink" Target="http://commons.wikimedia.org/wiki/File:Image-Wienzeile40_c.jpg" TargetMode="External"/><Relationship Id="rId5" Type="http://schemas.openxmlformats.org/officeDocument/2006/relationships/hyperlink" Target="http://commons.wikimedia.org/wiki/File:Bijouterie_Fouquet_01.JPG?uselang=cs" TargetMode="External"/><Relationship Id="rId15" Type="http://schemas.openxmlformats.org/officeDocument/2006/relationships/hyperlink" Target="http://commons.wikimedia.org/wiki/File:Vitrail_(mus%C3%A9e_de_la_colonie_dartistes,_Darmstadt)_(7954263340).jpg" TargetMode="External"/><Relationship Id="rId10" Type="http://schemas.openxmlformats.org/officeDocument/2006/relationships/hyperlink" Target="http://commons.wikimedia.org/wiki/File:Immeuble_art_nouveau_d'Octave_Raquin_&#224;_Paris.jpg" TargetMode="External"/><Relationship Id="rId19" Type="http://schemas.openxmlformats.org/officeDocument/2006/relationships/hyperlink" Target="http://commons.wikimedia.org/wiki/File:T%C3%85RNA_SKARPT_FIKSA.jpg" TargetMode="External"/><Relationship Id="rId4" Type="http://schemas.openxmlformats.org/officeDocument/2006/relationships/hyperlink" Target="http://commons.wikimedia.org/wiki/File:Villa_Torlonia_civette_window.jpg" TargetMode="External"/><Relationship Id="rId9" Type="http://schemas.openxmlformats.org/officeDocument/2006/relationships/hyperlink" Target="http://commons.wikimedia.org/wiki/File:Immeuble_art_nouveau_de_Jules_Lavirotte_&#224;_Paris_(5510048127).jpg" TargetMode="External"/><Relationship Id="rId14" Type="http://schemas.openxmlformats.org/officeDocument/2006/relationships/hyperlink" Target="http://commons.wikimedia.org/wiki/File:Praha,_Obecn&#237;_d&#367;m,_vitr&#225;&#382;_0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rag_Prague_Hauptbahnhof_Eingang_(2005).JPG" TargetMode="External"/><Relationship Id="rId13" Type="http://schemas.openxmlformats.org/officeDocument/2006/relationships/hyperlink" Target="http://commons.wikimedia.org/wiki/File:Jin%C3%A1_turistick%C3%A1_stavba_-_are%C3%A1l_Pustevny5.JPG" TargetMode="External"/><Relationship Id="rId3" Type="http://schemas.openxmlformats.org/officeDocument/2006/relationships/hyperlink" Target="http://commons.wikimedia.org/wiki/File:T%C3%85RNA_SKARPT_FIKSA.jpg" TargetMode="External"/><Relationship Id="rId7" Type="http://schemas.openxmlformats.org/officeDocument/2006/relationships/hyperlink" Target="http://commons.wikimedia.org/wiki/File:Prag_obecni_d%C3%BBm_caf%C3%A9_innen.jpg" TargetMode="External"/><Relationship Id="rId12" Type="http://schemas.openxmlformats.org/officeDocument/2006/relationships/hyperlink" Target="http://commons.wikimedia.org/wiki/File:L%C3%A1ze%C5%88sk%C3%BD_d%C5%AFm_Jurkovi%C4%8D%C5%AFv_(Luha%C4%8Dovice),_L%C3%A1ze%C5%88sk%C3%A9_n%C3%A1m._109,_Luha%C4%8Dovice_6.JPG" TargetMode="External"/><Relationship Id="rId2" Type="http://schemas.openxmlformats.org/officeDocument/2006/relationships/hyperlink" Target="http://commons.wikimedia.org/wiki/File:Sagrada_familia_detalle_exterior_000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rag_obecni_d&#251;m_gemeindehaus.jpg" TargetMode="External"/><Relationship Id="rId11" Type="http://schemas.openxmlformats.org/officeDocument/2006/relationships/hyperlink" Target="http://commons.wikimedia.org/wiki/File:Praha_6,_Hrad&#269;any,_B&#237;lkova_Vila_1.JPG" TargetMode="External"/><Relationship Id="rId5" Type="http://schemas.openxmlformats.org/officeDocument/2006/relationships/hyperlink" Target="http://commons.wikimedia.org/wiki/File:Parc_gueell_1.jpeg" TargetMode="External"/><Relationship Id="rId10" Type="http://schemas.openxmlformats.org/officeDocument/2006/relationships/hyperlink" Target="http://commons.wikimedia.org/wiki/File:Mohyla_miru_1.jpg" TargetMode="External"/><Relationship Id="rId4" Type="http://schemas.openxmlformats.org/officeDocument/2006/relationships/hyperlink" Target="http://commons.wikimedia.org/wiki/File:Casa_Calvet.jpg" TargetMode="External"/><Relationship Id="rId9" Type="http://schemas.openxmlformats.org/officeDocument/2006/relationships/hyperlink" Target="http://commons.wikimedia.org/wiki/File:Fantova_kav&#225;rna,_Praha_0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54402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Secese – architektura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Secese, art-nouveau, architektura, vídeňská secese,</a:t>
                      </a:r>
                      <a:r>
                        <a:rPr lang="cs-C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Antonio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Gaudí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Sagrada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Familia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Jan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Kotěra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Obecní dům</a:t>
                      </a:r>
                      <a:endParaRPr lang="cs-CZ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26. 04. 2013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8384520" cy="619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Rakousko: Otto Wagner, 1841-1918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8384521" cy="6355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dirty="0" smtClean="0"/>
              <a:t>Stanice </a:t>
            </a:r>
            <a:r>
              <a:rPr lang="cs-CZ" sz="2000" dirty="0" err="1" smtClean="0"/>
              <a:t>Karlsplatz</a:t>
            </a:r>
            <a:r>
              <a:rPr lang="cs-CZ" sz="2000" dirty="0" smtClean="0"/>
              <a:t> ve Vídni, 1898</a:t>
            </a:r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1" y="618199"/>
            <a:ext cx="9156011" cy="37997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27775" y="4526600"/>
            <a:ext cx="100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16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8776" y="5589240"/>
            <a:ext cx="8066561" cy="602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Rakousko: Otto Wagner, 1841-1918</a:t>
            </a:r>
            <a:endParaRPr lang="cs-CZ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179512" y="6072440"/>
            <a:ext cx="8066562" cy="6181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dirty="0" smtClean="0"/>
              <a:t>Majolikový dům, Vídeň, 1898-99</a:t>
            </a:r>
            <a:endParaRPr lang="cs-CZ" sz="2000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9" y="0"/>
            <a:ext cx="7409072" cy="55568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18828" y="5589240"/>
            <a:ext cx="971533" cy="3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Obr. 17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79729" y="314360"/>
            <a:ext cx="3807878" cy="95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 smtClean="0">
                <a:latin typeface="Arial" charset="0"/>
              </a:rPr>
              <a:t>Španělsko: </a:t>
            </a:r>
          </a:p>
          <a:p>
            <a:pPr algn="ctr"/>
            <a:r>
              <a:rPr lang="cs-CZ" sz="2400" b="1" dirty="0" smtClean="0">
                <a:latin typeface="Arial" charset="0"/>
              </a:rPr>
              <a:t>Antonio </a:t>
            </a:r>
            <a:r>
              <a:rPr lang="cs-CZ" sz="2400" b="1" dirty="0" err="1" smtClean="0">
                <a:latin typeface="Arial" charset="0"/>
              </a:rPr>
              <a:t>Gaudí</a:t>
            </a:r>
            <a:r>
              <a:rPr lang="cs-CZ" sz="2400" b="1" dirty="0" smtClean="0">
                <a:latin typeface="Arial" charset="0"/>
              </a:rPr>
              <a:t>, 1852-1926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-36579" y="6364230"/>
            <a:ext cx="4344563" cy="3992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cs-CZ" sz="2000" dirty="0">
                <a:latin typeface="Arial" charset="0"/>
              </a:rPr>
              <a:t>c</a:t>
            </a:r>
            <a:r>
              <a:rPr lang="cs-CZ" sz="2000" dirty="0" smtClean="0">
                <a:latin typeface="Arial" charset="0"/>
              </a:rPr>
              <a:t>hrám </a:t>
            </a:r>
            <a:r>
              <a:rPr lang="cs-CZ" sz="2000" dirty="0" err="1" smtClean="0">
                <a:latin typeface="Arial" charset="0"/>
              </a:rPr>
              <a:t>Sagrada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Familia</a:t>
            </a:r>
            <a:r>
              <a:rPr lang="cs-CZ" sz="2000" dirty="0" smtClean="0">
                <a:latin typeface="Arial" charset="0"/>
              </a:rPr>
              <a:t>, Barcelona</a:t>
            </a:r>
            <a:endParaRPr lang="cs-CZ" sz="2000" dirty="0">
              <a:latin typeface="Arial" charset="0"/>
            </a:endParaRP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9" y="-5680"/>
            <a:ext cx="4642262" cy="61896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07218" y="1124744"/>
            <a:ext cx="34773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Arial" pitchFamily="34" charset="0"/>
                <a:cs typeface="Arial" pitchFamily="34" charset="0"/>
              </a:rPr>
              <a:t>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ětšina jeho tvorby je spojována s Barcelonou a okolím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pouze 3 stavby jsou mimo Katalánsko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Nerealizované např.: hotel na Manhattanu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itchFamily="34" charset="0"/>
                <a:cs typeface="Arial" pitchFamily="34" charset="0"/>
              </a:rPr>
              <a:t>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eho stavby mají osobitou formu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Stavby: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Sagrada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Familia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Casa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Milá,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Casa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Batlló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Güellův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park,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Güellův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palác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166217" y="648651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4695785" y="4682448"/>
            <a:ext cx="720080" cy="64150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84487" y="5519131"/>
            <a:ext cx="3564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3"/>
              </a:rPr>
              <a:t>http://www.sagradafamilia.cat/sf-eng/?lang=0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4684487" y="62565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hlinkClick r:id="rId4"/>
              </a:rPr>
              <a:t>http://www.sagradafamilia.cat/sf-eng/docs_instit/vvirtual.php?vv=1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16896" y="5858722"/>
            <a:ext cx="363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Virtuální prohlídka chrámu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03843" y="4677618"/>
            <a:ext cx="2745323" cy="646331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Chrám </a:t>
            </a:r>
            <a:r>
              <a:rPr lang="cs-CZ" dirty="0" err="1" smtClean="0"/>
              <a:t>Sagrada</a:t>
            </a:r>
            <a:r>
              <a:rPr lang="cs-CZ" dirty="0" smtClean="0"/>
              <a:t> </a:t>
            </a:r>
            <a:r>
              <a:rPr lang="cs-CZ" dirty="0" err="1" smtClean="0"/>
              <a:t>Familia</a:t>
            </a:r>
            <a:endParaRPr lang="cs-CZ" dirty="0" smtClean="0"/>
          </a:p>
          <a:p>
            <a:r>
              <a:rPr lang="cs-CZ" dirty="0" smtClean="0"/>
              <a:t>Zajímavé 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9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 smtClean="0">
                <a:latin typeface="Arial" charset="0"/>
              </a:rPr>
              <a:t>Španělsko: Antonio </a:t>
            </a:r>
            <a:r>
              <a:rPr lang="cs-CZ" sz="2400" b="1" dirty="0" err="1" smtClean="0">
                <a:latin typeface="Arial" charset="0"/>
              </a:rPr>
              <a:t>Gaudí</a:t>
            </a:r>
            <a:r>
              <a:rPr lang="cs-CZ" sz="2400" b="1" dirty="0" smtClean="0">
                <a:latin typeface="Arial" charset="0"/>
              </a:rPr>
              <a:t>, 1852-1926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dirty="0" smtClean="0"/>
              <a:t>Chrám </a:t>
            </a:r>
            <a:r>
              <a:rPr lang="cs-CZ" sz="2000" dirty="0" err="1" smtClean="0"/>
              <a:t>Sagrada</a:t>
            </a:r>
            <a:r>
              <a:rPr lang="cs-CZ" sz="2000" dirty="0" smtClean="0"/>
              <a:t> </a:t>
            </a:r>
            <a:r>
              <a:rPr lang="cs-CZ" sz="2000" dirty="0" err="1" smtClean="0"/>
              <a:t>Familia</a:t>
            </a:r>
            <a:r>
              <a:rPr lang="cs-CZ" sz="2000" dirty="0" smtClean="0"/>
              <a:t>, detaily věží, mozaika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2"/>
            <a:ext cx="4020213" cy="53602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5" y="12932"/>
            <a:ext cx="4442985" cy="41977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508" y="539066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00945" y="393364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Obr.19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3491880" y="4305137"/>
            <a:ext cx="5472608" cy="1068079"/>
          </a:xfrm>
          <a:prstGeom prst="wedgeRoundRectCallout">
            <a:avLst>
              <a:gd name="adj1" fmla="val 37108"/>
              <a:gd name="adj2" fmla="val 88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Chrám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</a:rPr>
              <a:t>Sagrada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</a:rPr>
              <a:t>Familia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se staví už více než 100 let, Zjistěte, ve kterém roce by měla být stavba dokončena. Využijte nějaký internetový zdroj.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lačítko akce: Nápověda 8">
            <a:hlinkClick r:id="" action="ppaction://noaction" highlightClick="1"/>
          </p:cNvPr>
          <p:cNvSpPr/>
          <p:nvPr/>
        </p:nvSpPr>
        <p:spPr>
          <a:xfrm>
            <a:off x="8383069" y="5495825"/>
            <a:ext cx="738336" cy="7060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Rot="1" noChangeArrowheads="1"/>
          </p:cNvSpPr>
          <p:nvPr/>
        </p:nvSpPr>
        <p:spPr>
          <a:xfrm>
            <a:off x="328338" y="5584110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Španělsko: Antonio </a:t>
            </a:r>
            <a:r>
              <a:rPr lang="cs-CZ" sz="2400" dirty="0" err="1" smtClean="0">
                <a:latin typeface="Arial" charset="0"/>
              </a:rPr>
              <a:t>Gaudí</a:t>
            </a:r>
            <a:r>
              <a:rPr lang="cs-CZ" sz="2400" dirty="0" smtClean="0">
                <a:latin typeface="Arial" charset="0"/>
              </a:rPr>
              <a:t>, 1852-1926</a:t>
            </a:r>
            <a:endParaRPr lang="cs-CZ" sz="2400" dirty="0">
              <a:latin typeface="Arial" charset="0"/>
            </a:endParaRPr>
          </a:p>
        </p:txBody>
      </p:sp>
      <p:pic>
        <p:nvPicPr>
          <p:cNvPr id="3" name="Zástupný symbol pro obsah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1" y="0"/>
            <a:ext cx="4028687" cy="5371583"/>
          </a:xfrm>
          <a:prstGeom prst="rect">
            <a:avLst/>
          </a:prstGeom>
        </p:spPr>
      </p:pic>
      <p:sp>
        <p:nvSpPr>
          <p:cNvPr id="4" name="Zástupný symbol pro text 7"/>
          <p:cNvSpPr txBox="1">
            <a:spLocks/>
          </p:cNvSpPr>
          <p:nvPr/>
        </p:nvSpPr>
        <p:spPr>
          <a:xfrm>
            <a:off x="4427984" y="6085374"/>
            <a:ext cx="4012948" cy="772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b="1" dirty="0" smtClean="0"/>
              <a:t>Park </a:t>
            </a:r>
            <a:r>
              <a:rPr lang="cs-CZ" b="1" dirty="0" err="1" smtClean="0"/>
              <a:t>Güell</a:t>
            </a:r>
            <a:r>
              <a:rPr lang="cs-CZ" b="1" dirty="0" smtClean="0"/>
              <a:t>, Barcelona</a:t>
            </a:r>
          </a:p>
          <a:p>
            <a:pPr marL="114300" indent="0">
              <a:buNone/>
            </a:pPr>
            <a:r>
              <a:rPr lang="cs-CZ" b="1" dirty="0" smtClean="0"/>
              <a:t>Původně zahradní kolonie, nedokončeno</a:t>
            </a:r>
            <a:endParaRPr lang="cs-CZ" b="1" dirty="0"/>
          </a:p>
        </p:txBody>
      </p:sp>
      <p:pic>
        <p:nvPicPr>
          <p:cNvPr id="5" name="Zástupný symbol pro obsah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2917"/>
            <a:ext cx="4012948" cy="5352749"/>
          </a:xfrm>
          <a:prstGeom prst="rect">
            <a:avLst/>
          </a:prstGeom>
        </p:spPr>
      </p:pic>
      <p:sp>
        <p:nvSpPr>
          <p:cNvPr id="6" name="Zástupný symbol pro text 7"/>
          <p:cNvSpPr txBox="1">
            <a:spLocks/>
          </p:cNvSpPr>
          <p:nvPr/>
        </p:nvSpPr>
        <p:spPr>
          <a:xfrm>
            <a:off x="185851" y="6085374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b="1" dirty="0" err="1"/>
              <a:t>Casa</a:t>
            </a:r>
            <a:r>
              <a:rPr lang="cs-CZ" b="1" dirty="0"/>
              <a:t> </a:t>
            </a:r>
            <a:r>
              <a:rPr lang="cs-CZ" b="1" dirty="0" err="1"/>
              <a:t>Calvet</a:t>
            </a:r>
            <a:r>
              <a:rPr lang="cs-CZ" b="1" dirty="0"/>
              <a:t>, Barcelona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544522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20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19098" y="544522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51520" y="5661248"/>
            <a:ext cx="7772400" cy="594360"/>
          </a:xfrm>
        </p:spPr>
        <p:txBody>
          <a:bodyPr/>
          <a:lstStyle/>
          <a:p>
            <a:r>
              <a:rPr lang="cs-CZ" sz="2000" dirty="0">
                <a:latin typeface="Arial" charset="0"/>
              </a:rPr>
              <a:t>Španělsko: Antonio </a:t>
            </a:r>
            <a:r>
              <a:rPr lang="cs-CZ" sz="2000" dirty="0" err="1">
                <a:latin typeface="Arial" charset="0"/>
              </a:rPr>
              <a:t>Gaudí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smtClean="0">
                <a:latin typeface="Arial" charset="0"/>
              </a:rPr>
              <a:t>1852-1926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>
          <a:xfrm>
            <a:off x="323528" y="6231841"/>
            <a:ext cx="7772401" cy="609600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Casa</a:t>
            </a:r>
            <a:r>
              <a:rPr lang="cs-CZ" sz="2000" b="1" dirty="0" smtClean="0"/>
              <a:t> Milá, „La </a:t>
            </a:r>
            <a:r>
              <a:rPr lang="cs-CZ" sz="2000" b="1" dirty="0" err="1" smtClean="0"/>
              <a:t>Pedrera</a:t>
            </a:r>
            <a:r>
              <a:rPr lang="cs-CZ" sz="2000" b="1" dirty="0" smtClean="0"/>
              <a:t>“, Barcelona</a:t>
            </a:r>
            <a:endParaRPr lang="cs-CZ" sz="2000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176464" cy="5568619"/>
          </a:xfrm>
        </p:spPr>
      </p:pic>
    </p:spTree>
    <p:extLst>
      <p:ext uri="{BB962C8B-B14F-4D97-AF65-F5344CB8AC3E}">
        <p14:creationId xmlns:p14="http://schemas.microsoft.com/office/powerpoint/2010/main" val="41021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88026" y="5724358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Antonio </a:t>
            </a:r>
            <a:r>
              <a:rPr lang="cs-CZ" sz="2400" dirty="0" err="1" smtClean="0"/>
              <a:t>Gaudí</a:t>
            </a:r>
            <a:r>
              <a:rPr lang="cs-CZ" sz="2400" dirty="0" smtClean="0"/>
              <a:t>, 1852-1926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292547" y="6173893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err="1" smtClean="0"/>
              <a:t>Casa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Batlló</a:t>
            </a:r>
            <a:r>
              <a:rPr lang="cs-CZ" sz="2000" b="1" dirty="0" smtClean="0"/>
              <a:t>, Barcelona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7" y="0"/>
            <a:ext cx="4311418" cy="5748558"/>
          </a:xfrm>
          <a:prstGeom prst="rect">
            <a:avLst/>
          </a:prstGeom>
        </p:spPr>
      </p:pic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4"/>
            <a:ext cx="4283968" cy="571195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573218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36296" y="5740893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16317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Francie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text 6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Hector </a:t>
            </a:r>
            <a:r>
              <a:rPr lang="cs-CZ" sz="2000" b="1" dirty="0" err="1" smtClean="0"/>
              <a:t>Guimard</a:t>
            </a:r>
            <a:r>
              <a:rPr lang="cs-CZ" sz="2000" b="1" dirty="0" smtClean="0"/>
              <a:t>, secesní vchod do pařížského metra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4" y="376109"/>
            <a:ext cx="5394952" cy="42292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5037" b="22982"/>
          <a:stretch/>
        </p:blipFill>
        <p:spPr>
          <a:xfrm>
            <a:off x="5021032" y="376110"/>
            <a:ext cx="4022536" cy="42292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30864" y="480818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7192528" y="466968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30129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82921" y="5676819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Praha: Obecní dům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315860" y="6055339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1800" b="1" dirty="0" smtClean="0">
                <a:latin typeface="Arial" charset="0"/>
              </a:rPr>
              <a:t>Antonín </a:t>
            </a:r>
            <a:r>
              <a:rPr lang="cs-CZ" sz="1800" b="1" dirty="0" err="1" smtClean="0">
                <a:latin typeface="Arial" charset="0"/>
              </a:rPr>
              <a:t>Balšánek</a:t>
            </a:r>
            <a:r>
              <a:rPr lang="cs-CZ" sz="1800" b="1" dirty="0" smtClean="0">
                <a:latin typeface="Arial" charset="0"/>
              </a:rPr>
              <a:t>, Osvald Polívka</a:t>
            </a:r>
          </a:p>
          <a:p>
            <a:pPr marL="114300" indent="0" algn="ctr">
              <a:buNone/>
            </a:pPr>
            <a:r>
              <a:rPr lang="cs-CZ" sz="1800" b="1" dirty="0" smtClean="0">
                <a:latin typeface="Arial" charset="0"/>
              </a:rPr>
              <a:t>1905-1911</a:t>
            </a:r>
            <a:endParaRPr lang="cs-CZ" sz="1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" y="712108"/>
            <a:ext cx="7761704" cy="4608512"/>
          </a:xfrm>
          <a:prstGeom prst="rect">
            <a:avLst/>
          </a:prstGeom>
        </p:spPr>
      </p:pic>
      <p:pic>
        <p:nvPicPr>
          <p:cNvPr id="5" name="Picture 7" descr="PICT8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64" y="5197"/>
            <a:ext cx="2195737" cy="292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533194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22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79451" y="34952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Detail, vitráž, vstup do budovy</a:t>
            </a:r>
            <a:endParaRPr lang="cs-CZ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92970" y="72526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5501627" y="6526439"/>
            <a:ext cx="3583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4"/>
              </a:rPr>
              <a:t>http://www.obecnidum.cz/cz/virtualni-prohlidka.html</a:t>
            </a:r>
            <a:endParaRPr lang="cs-CZ" sz="1200" dirty="0"/>
          </a:p>
        </p:txBody>
      </p:sp>
      <p:sp>
        <p:nvSpPr>
          <p:cNvPr id="10" name="Tlačítko akce: Informace 9">
            <a:hlinkClick r:id="" action="ppaction://noaction" highlightClick="1"/>
          </p:cNvPr>
          <p:cNvSpPr/>
          <p:nvPr/>
        </p:nvSpPr>
        <p:spPr>
          <a:xfrm>
            <a:off x="8429810" y="5486738"/>
            <a:ext cx="720080" cy="7844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037410" y="5524325"/>
            <a:ext cx="4379601" cy="683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Jan </a:t>
            </a:r>
            <a:r>
              <a:rPr lang="cs-CZ" sz="2400" dirty="0" err="1" smtClean="0">
                <a:latin typeface="Arial" charset="0"/>
              </a:rPr>
              <a:t>Kotěra</a:t>
            </a:r>
            <a:r>
              <a:rPr lang="cs-CZ" sz="2400" dirty="0" smtClean="0">
                <a:latin typeface="Arial" charset="0"/>
              </a:rPr>
              <a:t>, 1871-1923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0" y="5866239"/>
            <a:ext cx="3744416" cy="41542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sz="1800" b="1" dirty="0" smtClean="0">
                <a:latin typeface="Arial" charset="0"/>
              </a:rPr>
              <a:t>Peterkův činžovní dům, Praha, 1899</a:t>
            </a:r>
            <a:endParaRPr lang="cs-CZ" sz="1800" b="1" dirty="0">
              <a:latin typeface="Arial" charset="0"/>
            </a:endParaRPr>
          </a:p>
        </p:txBody>
      </p:sp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" y="0"/>
            <a:ext cx="4035569" cy="57335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12" y="654820"/>
            <a:ext cx="5139065" cy="3854299"/>
          </a:xfrm>
          <a:prstGeom prst="rect">
            <a:avLst/>
          </a:prstGeom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4056204" y="4531923"/>
            <a:ext cx="5087796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cs-CZ" sz="1800" b="1" dirty="0" smtClean="0">
                <a:latin typeface="Arial" charset="0"/>
              </a:rPr>
              <a:t>Muzeum, Hradec Králové, 1906-1912</a:t>
            </a:r>
            <a:endParaRPr lang="cs-CZ" sz="1800" b="1" dirty="0"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44" y="646059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63144" y="356504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8455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9092" y="5301208"/>
            <a:ext cx="7772400" cy="594360"/>
          </a:xfrm>
        </p:spPr>
        <p:txBody>
          <a:bodyPr/>
          <a:lstStyle/>
          <a:p>
            <a:r>
              <a:rPr lang="cs-CZ" sz="3600" dirty="0"/>
              <a:t>Secese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04799" y="5877272"/>
            <a:ext cx="7772401" cy="82832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1" dirty="0">
                <a:latin typeface="Arial" charset="0"/>
              </a:rPr>
              <a:t>Vrcholné období 1890 – 1905</a:t>
            </a:r>
          </a:p>
          <a:p>
            <a:r>
              <a:rPr lang="cs-CZ" dirty="0">
                <a:latin typeface="Arial" charset="0"/>
              </a:rPr>
              <a:t>Glasgow, Mnichov, Berlín, Vídeň, Brusel a Barcelona,</a:t>
            </a:r>
          </a:p>
          <a:p>
            <a:r>
              <a:rPr lang="cs-CZ" dirty="0">
                <a:latin typeface="Arial" charset="0"/>
              </a:rPr>
              <a:t>později se secese dostala i do Ameriky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2465" r="1814" b="9321"/>
          <a:stretch/>
        </p:blipFill>
        <p:spPr>
          <a:xfrm>
            <a:off x="0" y="776689"/>
            <a:ext cx="8430584" cy="12786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3" y="2036776"/>
            <a:ext cx="4229902" cy="3172427"/>
          </a:xfrm>
          <a:prstGeom prst="rect">
            <a:avLst/>
          </a:prstGeom>
        </p:spPr>
      </p:pic>
      <p:pic>
        <p:nvPicPr>
          <p:cNvPr id="9" name="Zástupný symbol pro obsa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002"/>
            <a:ext cx="2708269" cy="31861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4462" r="16450" b="12810"/>
          <a:stretch/>
        </p:blipFill>
        <p:spPr>
          <a:xfrm>
            <a:off x="6526749" y="2049888"/>
            <a:ext cx="2617251" cy="3172426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sz="quarter" idx="13"/>
          </p:nvPr>
        </p:nvSpPr>
        <p:spPr>
          <a:xfrm>
            <a:off x="7061298" y="499690"/>
            <a:ext cx="1369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847" y="5305348"/>
            <a:ext cx="114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1, 2, 3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96771" y="5763716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latin typeface="Arial" charset="0"/>
              </a:rPr>
              <a:t>Jan </a:t>
            </a:r>
            <a:r>
              <a:rPr lang="cs-CZ" sz="2400" dirty="0" err="1">
                <a:latin typeface="Arial" charset="0"/>
              </a:rPr>
              <a:t>Kotěra</a:t>
            </a:r>
            <a:r>
              <a:rPr lang="cs-CZ" sz="2400" dirty="0">
                <a:latin typeface="Arial" charset="0"/>
              </a:rPr>
              <a:t>, 1871-1923</a:t>
            </a: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296771" y="6256159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Národní dům, Prostějov, 1905-1907</a:t>
            </a:r>
          </a:p>
        </p:txBody>
      </p:sp>
      <p:pic>
        <p:nvPicPr>
          <p:cNvPr id="4" name="Picture 8" descr="prostejov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720" y="476672"/>
            <a:ext cx="6781280" cy="508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prostejo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3815618" cy="50874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589240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36296" y="5602218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5908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Josef Fanta, 1856-1954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cs-CZ" sz="2000" b="1" dirty="0" smtClean="0">
                <a:latin typeface="Arial" charset="0"/>
              </a:rPr>
              <a:t>Hl. nádraží, Praha, 1900-1909</a:t>
            </a:r>
          </a:p>
          <a:p>
            <a:pPr marL="114300" indent="0" algn="ctr">
              <a:lnSpc>
                <a:spcPct val="90000"/>
              </a:lnSpc>
              <a:buNone/>
            </a:pPr>
            <a:r>
              <a:rPr lang="cs-CZ" sz="2000" dirty="0" smtClean="0">
                <a:latin typeface="Arial" charset="0"/>
              </a:rPr>
              <a:t>Původně Nádraží císaře Františka Josefa</a:t>
            </a:r>
            <a:endParaRPr lang="cs-CZ" sz="2000" dirty="0"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66073"/>
            <a:ext cx="5508104" cy="4131079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73"/>
            <a:ext cx="4562538" cy="41534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8195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24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479715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25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latin typeface="Arial" charset="0"/>
              </a:rPr>
              <a:t>Josef Fanta, 1856-1954</a:t>
            </a: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Mohyla Míru, Slavkov, Josef Fanta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4" y="0"/>
            <a:ext cx="8077200" cy="54016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80311" y="54045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Obr. 26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František Bílek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Vila Františka Bílka, Praha-Hradčany, 1911</a:t>
            </a:r>
            <a:endParaRPr lang="cs-CZ" sz="2000" b="1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" y="381000"/>
            <a:ext cx="7378320" cy="49434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48264" y="55172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27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516440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Dušan Jurkovič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220401" y="5661248"/>
            <a:ext cx="7772401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Lázeňský dům, Luhačovice</a:t>
            </a:r>
          </a:p>
          <a:p>
            <a:pPr marL="114300" indent="0" algn="ctr">
              <a:buNone/>
            </a:pPr>
            <a:r>
              <a:rPr lang="cs-CZ" sz="2000" b="1" dirty="0" smtClean="0"/>
              <a:t>Areál Pustevny, turistické ubytovny: Maměnka, Libušín</a:t>
            </a:r>
          </a:p>
          <a:p>
            <a:pPr marL="114300" indent="0" algn="ctr">
              <a:buNone/>
            </a:pPr>
            <a:r>
              <a:rPr lang="cs-CZ" sz="2000" b="1" dirty="0" smtClean="0"/>
              <a:t>Inspirace lidovým uměním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0"/>
            <a:ext cx="3456384" cy="516440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30" y="0"/>
            <a:ext cx="340427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746" y="52983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Obr. 28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8035" y="51444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Obr. 29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Citace</a:t>
            </a:r>
            <a:endParaRPr lang="cs-CZ" dirty="0"/>
          </a:p>
        </p:txBody>
      </p:sp>
      <p:sp>
        <p:nvSpPr>
          <p:cNvPr id="3" name="Zástupný symbol pro obsah 5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MRÁZ, Bohumír. Dějiny výtvarné kultury.</a:t>
            </a:r>
            <a:r>
              <a:rPr lang="cs-CZ" sz="1200" i="1" dirty="0" smtClean="0"/>
              <a:t> 3</a:t>
            </a:r>
            <a:r>
              <a:rPr lang="cs-CZ" sz="1200" dirty="0" smtClean="0"/>
              <a:t>. 1. vyd. Praha: IDEA SERVIS, 2000, 220 s. ISBN 80-859-7031-7.</a:t>
            </a:r>
          </a:p>
          <a:p>
            <a:pPr marL="114300" indent="0">
              <a:buNone/>
            </a:pPr>
            <a:endParaRPr lang="cs-CZ" sz="1200" dirty="0" smtClean="0"/>
          </a:p>
          <a:p>
            <a:r>
              <a:rPr lang="cs-CZ" sz="1200" dirty="0" smtClean="0"/>
              <a:t>BERNHARD, </a:t>
            </a:r>
            <a:r>
              <a:rPr lang="cs-CZ" sz="1200" dirty="0" err="1" smtClean="0"/>
              <a:t>Marianne</a:t>
            </a:r>
            <a:r>
              <a:rPr lang="cs-CZ" sz="1200" dirty="0" smtClean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 smtClean="0"/>
              <a:t>Grafoprint</a:t>
            </a:r>
            <a:r>
              <a:rPr lang="cs-CZ" sz="1200" dirty="0" smtClean="0"/>
              <a:t>-Neubert, 1996, 491 s. ISBN 80-717-6393-4.</a:t>
            </a:r>
          </a:p>
          <a:p>
            <a:pPr marL="45720" indent="0">
              <a:buFont typeface="Arial" pitchFamily="34" charset="0"/>
              <a:buNone/>
            </a:pPr>
            <a:endParaRPr lang="cs-CZ" sz="1200" dirty="0" smtClean="0"/>
          </a:p>
          <a:p>
            <a:r>
              <a:rPr lang="cs-CZ" sz="1200" dirty="0" smtClean="0"/>
              <a:t>RAEBURN, Michael. Dějiny architektury. 1. vyd. Překlad Jan Slíva, Eva Klimentová, Milan Jára. Praha: Odeon, 1993, 317 s. ISBN 80-207-0185-0</a:t>
            </a:r>
          </a:p>
          <a:p>
            <a:endParaRPr lang="cs-CZ" sz="1200" dirty="0" smtClean="0">
              <a:hlinkClick r:id="rId2"/>
            </a:endParaRPr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 stupné </a:t>
            </a:r>
            <a:r>
              <a:rPr lang="pl-PL" sz="1200" dirty="0" smtClean="0"/>
              <a:t>na</a:t>
            </a:r>
            <a:endParaRPr lang="cs-CZ" sz="1200" dirty="0" smtClean="0">
              <a:hlinkClick r:id="rId2"/>
            </a:endParaRPr>
          </a:p>
          <a:p>
            <a:r>
              <a:rPr lang="pl-PL" sz="1200" dirty="0" smtClean="0"/>
              <a:t>[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://www.sagradafamilia.cat/sf-eng/?</a:t>
            </a:r>
            <a:r>
              <a:rPr lang="cs-CZ" sz="1200" dirty="0" err="1" smtClean="0">
                <a:hlinkClick r:id="rId2"/>
              </a:rPr>
              <a:t>lang</a:t>
            </a:r>
            <a:r>
              <a:rPr lang="cs-CZ" sz="1200" dirty="0" smtClean="0">
                <a:hlinkClick r:id="rId2"/>
              </a:rPr>
              <a:t>=0</a:t>
            </a:r>
            <a:r>
              <a:rPr lang="cs-CZ" sz="1200" dirty="0" smtClean="0">
                <a:latin typeface="Arial"/>
                <a:cs typeface="Arial"/>
              </a:rPr>
              <a:t>]</a:t>
            </a:r>
            <a:endParaRPr lang="cs-CZ" sz="1200" dirty="0" smtClean="0"/>
          </a:p>
          <a:p>
            <a:r>
              <a:rPr lang="pl-PL" sz="1200" dirty="0" smtClean="0"/>
              <a:t>[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www.sagradafamilia.cat/</a:t>
            </a:r>
            <a:r>
              <a:rPr lang="cs-CZ" sz="1200" dirty="0" err="1" smtClean="0">
                <a:hlinkClick r:id="rId3"/>
              </a:rPr>
              <a:t>sf-eng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docs_instit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vvirtual.php?vv</a:t>
            </a:r>
            <a:r>
              <a:rPr lang="cs-CZ" sz="1200" dirty="0" smtClean="0">
                <a:hlinkClick r:id="rId3"/>
              </a:rPr>
              <a:t>=1</a:t>
            </a:r>
            <a:r>
              <a:rPr lang="cs-CZ" sz="1200" dirty="0" smtClean="0">
                <a:latin typeface="Arial"/>
                <a:cs typeface="Arial"/>
              </a:rPr>
              <a:t>]</a:t>
            </a:r>
            <a:endParaRPr lang="cs-CZ" sz="1200" dirty="0"/>
          </a:p>
          <a:p>
            <a:r>
              <a:rPr lang="pl-PL" sz="1200" dirty="0" smtClean="0"/>
              <a:t>[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www.obecnidum.cz/</a:t>
            </a:r>
            <a:r>
              <a:rPr lang="cs-CZ" sz="1200" dirty="0" err="1" smtClean="0">
                <a:hlinkClick r:id="rId4"/>
              </a:rPr>
              <a:t>cz</a:t>
            </a:r>
            <a:r>
              <a:rPr lang="cs-CZ" sz="1200" dirty="0" smtClean="0">
                <a:hlinkClick r:id="rId4"/>
              </a:rPr>
              <a:t>/virtualni-prohlidka.html</a:t>
            </a:r>
            <a:r>
              <a:rPr lang="cs-CZ" sz="1200" dirty="0" smtClean="0">
                <a:latin typeface="Arial"/>
                <a:cs typeface="Arial"/>
              </a:rPr>
              <a:t>]</a:t>
            </a:r>
            <a:endParaRPr lang="cs-CZ" sz="12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6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5"/>
          <p:cNvSpPr txBox="1">
            <a:spLocks/>
          </p:cNvSpPr>
          <p:nvPr/>
        </p:nvSpPr>
        <p:spPr>
          <a:xfrm>
            <a:off x="457200" y="1600200"/>
            <a:ext cx="8003232" cy="48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sz="1200" dirty="0" smtClean="0"/>
              <a:t>Zdroj: [online]. [cit. 2013-04-25]. Dostupný pod licencí  Creative Commons na WWW: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 </a:t>
            </a:r>
            <a:r>
              <a:rPr lang="cs-CZ" sz="1200" dirty="0" smtClean="0">
                <a:hlinkClick r:id="rId2"/>
              </a:rPr>
              <a:t>http://commons.wikimedia.org/wiki/File:Porte_d%27immeuble_rue_des_Plantes_XIV%C3%A8me_Paris.JPG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 </a:t>
            </a:r>
            <a:r>
              <a:rPr lang="cs-CZ" sz="1200" dirty="0" smtClean="0">
                <a:hlinkClick r:id="rId3"/>
              </a:rPr>
              <a:t>http://commons.wikimedia.org/wiki/File:Sagrada_Familia_02.jpg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3 </a:t>
            </a:r>
            <a:r>
              <a:rPr lang="cs-CZ" sz="1200" dirty="0" smtClean="0">
                <a:hlinkClick r:id="rId4"/>
              </a:rPr>
              <a:t>http://commons.wikimedia.org/wiki/File:Villa_Torlonia_civette_window.jpg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4 </a:t>
            </a:r>
            <a:r>
              <a:rPr lang="cs-CZ" sz="1200" dirty="0" smtClean="0">
                <a:hlinkClick r:id="rId5"/>
              </a:rPr>
              <a:t>http://commons.wikimedia.org/wiki/File:Bijouterie_Fouquet_01.JPG?uselang=cs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5</a:t>
            </a:r>
            <a:r>
              <a:rPr lang="cs-CZ" sz="1200" dirty="0" smtClean="0">
                <a:hlinkClick r:id="rId6"/>
              </a:rPr>
              <a:t>http://commons.wikimedia.org/wiki/File:Spole%C4%8Densk%C3%BD_d%C5%AFm_N%C3%A1rodn%C3%AD_d%C5%AFm_Prost%C4%9Bjov.JPG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6 </a:t>
            </a:r>
            <a:r>
              <a:rPr lang="cs-CZ" sz="1200" dirty="0" smtClean="0">
                <a:hlinkClick r:id="rId7"/>
              </a:rPr>
              <a:t>http://commons.wikimedia.org/wiki/File:Otto_Wagner_Vienna_June_2006_015.jpg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7 </a:t>
            </a:r>
            <a:r>
              <a:rPr lang="cs-CZ" sz="1200" dirty="0" smtClean="0">
                <a:hlinkClick r:id="rId8"/>
              </a:rPr>
              <a:t>http://commons.wikimedia.org/wiki/File:The_Primavesi_Villa_in_Olomouc.JPG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8 </a:t>
            </a:r>
            <a:r>
              <a:rPr lang="cs-CZ" sz="1200" dirty="0" smtClean="0">
                <a:hlinkClick r:id="rId9"/>
              </a:rPr>
              <a:t>http://commons.wikimedia.org/wiki/File:Immeuble_art_nouveau_de_Jules_Lavirotte_%C3%A0_Paris_%285510048127%29.jpg</a:t>
            </a:r>
            <a:r>
              <a:rPr lang="cs-CZ" sz="1200" dirty="0" smtClean="0"/>
              <a:t> </a:t>
            </a:r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9 </a:t>
            </a:r>
            <a:r>
              <a:rPr lang="cs-CZ" sz="1200" dirty="0" smtClean="0">
                <a:hlinkClick r:id="rId10"/>
              </a:rPr>
              <a:t>http://commons.wikimedia.org/wiki/File:Immeuble_art_nouveau_d%27Octave_Raquin_%C3%A0_Paris.jpg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10 </a:t>
            </a:r>
            <a:r>
              <a:rPr lang="cs-CZ" sz="1200" dirty="0" smtClean="0">
                <a:hlinkClick r:id="rId11"/>
              </a:rPr>
              <a:t>http://commons.wikimedia.org/wiki/File:Image-Wienzeile40_c.jpg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11 </a:t>
            </a:r>
            <a:r>
              <a:rPr lang="cs-CZ" sz="1200" dirty="0" smtClean="0">
                <a:hlinkClick r:id="rId12"/>
              </a:rPr>
              <a:t>http://commons.wikimedia.org/wiki/File:Schloss_Ennsegg_-_Jugendstiltor_2_T%C3%BCrklinke.jpg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12</a:t>
            </a:r>
            <a:r>
              <a:rPr lang="cs-CZ" sz="1200" dirty="0" smtClean="0">
                <a:hlinkClick r:id="rId13"/>
              </a:rPr>
              <a:t>http://commons.wikimedia.org/wiki/File:La_grande_maison_Glueckert_%28Mathildenh%C3%B6he,_Darmstadt%29_%287949090814%29.jpg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13 </a:t>
            </a:r>
            <a:r>
              <a:rPr lang="cs-CZ" sz="1200" dirty="0" smtClean="0">
                <a:hlinkClick r:id="rId14"/>
              </a:rPr>
              <a:t>http://commons.wikimedia.org/wiki/File:Praha,_Obecn%C3%AD_d%C5%AFm,_vitr%C3%A1%C5%BE_01.jpg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14</a:t>
            </a:r>
            <a:r>
              <a:rPr lang="cs-CZ" sz="1200" dirty="0" smtClean="0">
                <a:hlinkClick r:id="rId15"/>
              </a:rPr>
              <a:t>http://commons.wikimedia.org/wiki/File:Vitrail_%28mus%C3%A9e_de_la_colonie_dartistes,_Darmstadt%29_%287954263340%29.jpg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15 </a:t>
            </a:r>
            <a:r>
              <a:rPr lang="cs-CZ" sz="1200" dirty="0" smtClean="0">
                <a:hlinkClick r:id="rId16"/>
              </a:rPr>
              <a:t>http://commons.wikimedia.org/wiki/File:Secession_Vienna_June_2006_017.jpg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16  </a:t>
            </a:r>
            <a:r>
              <a:rPr lang="cs-CZ" sz="1200" dirty="0" smtClean="0">
                <a:hlinkClick r:id="rId17"/>
              </a:rPr>
              <a:t>http://commons.wikimedia.org/wiki/File:Otto-Wagner-Pavillon_110606.jpg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17</a:t>
            </a:r>
            <a:r>
              <a:rPr lang="cs-CZ" sz="1200" dirty="0" smtClean="0">
                <a:hlinkClick r:id="rId18"/>
              </a:rPr>
              <a:t>http://commons.wikimedia.org/wiki/File:Wienzeile40_a.jpg</a:t>
            </a:r>
            <a:endParaRPr lang="cs-CZ" sz="1200" dirty="0" smtClean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18  </a:t>
            </a:r>
            <a:r>
              <a:rPr lang="cs-CZ" sz="1200" dirty="0" smtClean="0">
                <a:hlinkClick r:id="rId19"/>
              </a:rPr>
              <a:t>http://commons.wikimedia.org/wiki/File:T%C3%85RNA_SKARPT_FIKSA.jpg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2013-04-25. </a:t>
            </a:r>
            <a:r>
              <a:rPr lang="pl-PL" sz="1200" dirty="0"/>
              <a:t>Dostupný pod licencí  Creative Commons na WWW</a:t>
            </a:r>
            <a:r>
              <a:rPr lang="pl-PL" sz="1200" dirty="0" smtClean="0"/>
              <a:t>:</a:t>
            </a:r>
            <a:endParaRPr lang="cs-CZ" sz="1200" dirty="0" smtClean="0"/>
          </a:p>
          <a:p>
            <a:pPr marL="114300" indent="0">
              <a:buNone/>
            </a:pPr>
            <a:r>
              <a:rPr lang="cs-CZ" sz="1200" dirty="0" smtClean="0"/>
              <a:t>19 </a:t>
            </a:r>
            <a:r>
              <a:rPr lang="cs-CZ" sz="1200" dirty="0">
                <a:hlinkClick r:id="rId2"/>
              </a:rPr>
              <a:t>http://commons.wikimedia.org/wiki/File:Sagrada_familia_detalle_exterior_00003.jpg</a:t>
            </a:r>
            <a:endParaRPr lang="cs-CZ" sz="1200" b="1" dirty="0">
              <a:hlinkClick r:id="rId3"/>
            </a:endParaRPr>
          </a:p>
          <a:p>
            <a:pPr marL="114300" indent="0">
              <a:buNone/>
            </a:pPr>
            <a:r>
              <a:rPr lang="cs-CZ" sz="1200" dirty="0"/>
              <a:t>20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commons.wikimedia.org/wiki/File:Casa_Calvet.jpg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21 </a:t>
            </a:r>
            <a:r>
              <a:rPr lang="cs-CZ" sz="1200" u="sng" dirty="0" smtClean="0"/>
              <a:t> </a:t>
            </a:r>
            <a:r>
              <a:rPr lang="cs-CZ" sz="1200" dirty="0" smtClean="0">
                <a:hlinkClick r:id="rId5"/>
              </a:rPr>
              <a:t>http://commons.wikimedia.org/wiki/File:Parc_gueell_1.jpeg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22 </a:t>
            </a:r>
            <a:r>
              <a:rPr lang="cs-CZ" sz="1200" dirty="0" smtClean="0">
                <a:hlinkClick r:id="rId6"/>
              </a:rPr>
              <a:t>http://commons.wikimedia.org/wiki/File:Prag_obecni_d%C3%BBm_gemeindehaus.jpg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23 </a:t>
            </a:r>
            <a:r>
              <a:rPr lang="cs-CZ" sz="1200" dirty="0" smtClean="0">
                <a:hlinkClick r:id="rId7"/>
              </a:rPr>
              <a:t>http://commons.wikimedia.org/wiki/File:Prag_obecni_d%C3%BBm_caf%C3%A9_innen.jpg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24 </a:t>
            </a:r>
            <a:r>
              <a:rPr lang="cs-CZ" sz="1200" dirty="0" smtClean="0">
                <a:hlinkClick r:id="rId8"/>
              </a:rPr>
              <a:t>http://commons.wikimedia.org/wiki/File:Prag_Prague_Hauptbahnhof_Eingang_%282005%29.JPG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25 </a:t>
            </a:r>
            <a:r>
              <a:rPr lang="cs-CZ" sz="1200" dirty="0" smtClean="0">
                <a:hlinkClick r:id="rId9"/>
              </a:rPr>
              <a:t>http://commons.wikimedia.org/wiki/File:Fantova_kav%C3%A1rna,_Praha_06.JPG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26 </a:t>
            </a:r>
            <a:r>
              <a:rPr lang="cs-CZ" sz="1200" dirty="0" smtClean="0">
                <a:hlinkClick r:id="rId10"/>
              </a:rPr>
              <a:t>http://commons.wikimedia.org/wiki/File:Mohyla_miru_1.jpg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27 </a:t>
            </a:r>
            <a:r>
              <a:rPr lang="cs-CZ" sz="1200" dirty="0" smtClean="0">
                <a:hlinkClick r:id="rId11"/>
              </a:rPr>
              <a:t>http://commons.wikimedia.org/wiki/File:Praha_6,_Hrad%C4%8Dany,_B%C3%ADlkova_Vila_1.JPG</a:t>
            </a:r>
            <a:endParaRPr lang="cs-CZ" sz="1200" dirty="0" smtClean="0"/>
          </a:p>
          <a:p>
            <a:pPr marL="114300" indent="0">
              <a:buFont typeface="Arial" pitchFamily="34" charset="0"/>
              <a:buNone/>
            </a:pPr>
            <a:r>
              <a:rPr lang="cs-CZ" sz="1200" dirty="0" smtClean="0"/>
              <a:t>28</a:t>
            </a:r>
            <a:r>
              <a:rPr lang="cs-CZ" sz="1200" dirty="0" smtClean="0">
                <a:hlinkClick r:id="rId12"/>
              </a:rPr>
              <a:t>http://commons.wikimedia.org/wiki/File:L%C3%A1ze%C5%88sk%C3%BD_d%C5%AFm_Jurkovi%C4%8D%C5%AFv_%28Luha%C4%8Dovice%29,_L%C3%A1ze%C5%88sk%C3%A9_n%C3%A1m._109,_Luha%C4%8Dovice_6.JPG</a:t>
            </a:r>
            <a:endParaRPr lang="cs-CZ" sz="1200" dirty="0" smtClean="0"/>
          </a:p>
          <a:p>
            <a:pPr marL="114300" indent="0">
              <a:buNone/>
            </a:pPr>
            <a:r>
              <a:rPr lang="cs-CZ" sz="1200" dirty="0" smtClean="0"/>
              <a:t>29 </a:t>
            </a:r>
            <a:r>
              <a:rPr lang="cs-CZ" sz="1200" dirty="0" smtClean="0">
                <a:hlinkClick r:id="rId13"/>
              </a:rPr>
              <a:t>http</a:t>
            </a:r>
            <a:r>
              <a:rPr lang="cs-CZ" sz="1200" dirty="0">
                <a:hlinkClick r:id="rId13"/>
              </a:rPr>
              <a:t>://commons.wikimedia.org/wiki/File:Jin%C3%A1_turistick%C3%A1_stavba_-_</a:t>
            </a:r>
            <a:r>
              <a:rPr lang="cs-CZ" sz="1200" dirty="0" smtClean="0">
                <a:hlinkClick r:id="rId13"/>
              </a:rPr>
              <a:t>are%C3%A1l_Pustevny5.JPG</a:t>
            </a:r>
            <a:endParaRPr lang="cs-CZ" sz="1200" dirty="0" smtClean="0"/>
          </a:p>
          <a:p>
            <a:pPr marL="11430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800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Secese</a:t>
            </a:r>
          </a:p>
        </p:txBody>
      </p:sp>
      <p:sp>
        <p:nvSpPr>
          <p:cNvPr id="4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poslední „velký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sloh“, zasáhl všechny obory výtvarného umění (architektura, malířství, sochařství, užité umění,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umělecké řemeslo, písmo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móda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 životní </a:t>
            </a:r>
            <a:r>
              <a:rPr lang="cs-CZ" dirty="0">
                <a:latin typeface="Arial" pitchFamily="34" charset="0"/>
                <a:cs typeface="Arial" pitchFamily="34" charset="0"/>
              </a:rPr>
              <a:t>styl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přelomu 19. a 20. století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oblíbený měšťanský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styl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slovo pochází z latiny: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secessio</a:t>
            </a:r>
            <a:r>
              <a:rPr lang="cs-CZ" dirty="0">
                <a:latin typeface="Arial" pitchFamily="34" charset="0"/>
                <a:cs typeface="Arial" pitchFamily="34" charset="0"/>
              </a:rPr>
              <a:t> –  odtržení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eakce na průmyslovou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výrobu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 návrat k řemeslu, k přírodě</a:t>
            </a:r>
          </a:p>
          <a:p>
            <a:endParaRPr lang="cs-CZ" sz="2000" dirty="0" smtClean="0">
              <a:latin typeface="Arial" charset="0"/>
            </a:endParaRPr>
          </a:p>
          <a:p>
            <a:r>
              <a:rPr lang="cs-CZ" sz="2000" dirty="0" err="1" smtClean="0">
                <a:latin typeface="Arial" charset="0"/>
              </a:rPr>
              <a:t>Jugendstil</a:t>
            </a:r>
            <a:endParaRPr lang="cs-CZ" sz="2000" dirty="0" smtClean="0">
              <a:latin typeface="Arial" charset="0"/>
            </a:endParaRPr>
          </a:p>
          <a:p>
            <a:r>
              <a:rPr lang="cs-CZ" sz="2000" dirty="0" err="1" smtClean="0">
                <a:latin typeface="Arial" charset="0"/>
              </a:rPr>
              <a:t>Secession</a:t>
            </a:r>
            <a:endParaRPr lang="cs-CZ" sz="2000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Art-Nouveau</a:t>
            </a:r>
          </a:p>
          <a:p>
            <a:r>
              <a:rPr lang="cs-CZ" sz="2000" dirty="0" err="1" smtClean="0">
                <a:latin typeface="Arial" charset="0"/>
              </a:rPr>
              <a:t>Modernismo</a:t>
            </a:r>
            <a:endParaRPr lang="cs-CZ" sz="2000" dirty="0" smtClean="0">
              <a:latin typeface="Arial" charset="0"/>
            </a:endParaRPr>
          </a:p>
          <a:p>
            <a:r>
              <a:rPr lang="cs-CZ" sz="2000" dirty="0" err="1" smtClean="0">
                <a:latin typeface="Arial" charset="0"/>
              </a:rPr>
              <a:t>Modern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Style</a:t>
            </a:r>
          </a:p>
          <a:p>
            <a:endParaRPr lang="cs-CZ" sz="2000" dirty="0">
              <a:latin typeface="Arial" charset="0"/>
            </a:endParaRPr>
          </a:p>
          <a:p>
            <a:pPr marL="114300" indent="0">
              <a:buNone/>
            </a:pPr>
            <a:r>
              <a:rPr lang="cs-CZ" sz="2000" dirty="0" smtClean="0">
                <a:latin typeface="Arial" charset="0"/>
              </a:rPr>
              <a:t>  </a:t>
            </a:r>
            <a:endParaRPr lang="cs-CZ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20" y="3835985"/>
            <a:ext cx="4000456" cy="30003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03132" y="3558144"/>
            <a:ext cx="75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4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251520" y="5790487"/>
            <a:ext cx="4086084" cy="769137"/>
          </a:xfrm>
          <a:prstGeom prst="wedgeRoundRectCallout">
            <a:avLst>
              <a:gd name="adj1" fmla="val 30102"/>
              <a:gd name="adj2" fmla="val -1622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V různých zemích různé názvy pro tento sloh. Zkuste na to přijít?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3203848" y="4221088"/>
            <a:ext cx="738336" cy="7060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3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418093" y="1340768"/>
            <a:ext cx="41148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cs-CZ" b="1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Městské bytové domy</a:t>
            </a:r>
          </a:p>
          <a:p>
            <a:r>
              <a:rPr lang="cs-CZ" dirty="0" smtClean="0">
                <a:latin typeface="Arial" charset="0"/>
              </a:rPr>
              <a:t>Společenské budovy</a:t>
            </a:r>
          </a:p>
          <a:p>
            <a:r>
              <a:rPr lang="cs-CZ" dirty="0" smtClean="0">
                <a:latin typeface="Arial" charset="0"/>
              </a:rPr>
              <a:t>Vily a rodinné domy</a:t>
            </a:r>
          </a:p>
          <a:p>
            <a:r>
              <a:rPr lang="cs-CZ" dirty="0" smtClean="0">
                <a:latin typeface="Arial" charset="0"/>
              </a:rPr>
              <a:t>Lázeňské stavby</a:t>
            </a:r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3744415" cy="2808312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8687"/>
            <a:ext cx="3742283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3853681"/>
            <a:ext cx="3715079" cy="278630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30724" y="34252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6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4873" y="356091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5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5976" y="356210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7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1589" y="496416"/>
            <a:ext cx="35043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600" dirty="0" smtClean="0">
                <a:latin typeface="Arial" charset="0"/>
              </a:rPr>
              <a:t>Typy staveb</a:t>
            </a:r>
            <a:endParaRPr lang="cs-CZ" sz="4600" dirty="0"/>
          </a:p>
        </p:txBody>
      </p:sp>
    </p:spTree>
    <p:extLst>
      <p:ext uri="{BB962C8B-B14F-4D97-AF65-F5344CB8AC3E}">
        <p14:creationId xmlns:p14="http://schemas.microsoft.com/office/powerpoint/2010/main" val="30000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charset="0"/>
              </a:rPr>
              <a:t>Znaky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657600" cy="4590288"/>
          </a:xfrm>
        </p:spPr>
        <p:txBody>
          <a:bodyPr/>
          <a:lstStyle/>
          <a:p>
            <a:r>
              <a:rPr lang="cs-CZ" dirty="0">
                <a:latin typeface="Arial" charset="0"/>
              </a:rPr>
              <a:t>výrazná bohatá dekorace</a:t>
            </a:r>
          </a:p>
          <a:p>
            <a:r>
              <a:rPr lang="cs-CZ" dirty="0">
                <a:latin typeface="Arial" charset="0"/>
              </a:rPr>
              <a:t>vysoká úroveň uměleckého řemesla</a:t>
            </a:r>
          </a:p>
          <a:p>
            <a:r>
              <a:rPr lang="cs-CZ" dirty="0">
                <a:latin typeface="Arial" charset="0"/>
              </a:rPr>
              <a:t>dynamismus</a:t>
            </a:r>
          </a:p>
          <a:p>
            <a:r>
              <a:rPr lang="cs-CZ" dirty="0">
                <a:latin typeface="Arial" charset="0"/>
              </a:rPr>
              <a:t>asymetrie</a:t>
            </a:r>
          </a:p>
          <a:p>
            <a:r>
              <a:rPr lang="cs-CZ" dirty="0">
                <a:latin typeface="Arial" charset="0"/>
              </a:rPr>
              <a:t>inspirace přírodou</a:t>
            </a:r>
          </a:p>
          <a:p>
            <a:endParaRPr lang="cs-CZ" dirty="0"/>
          </a:p>
        </p:txBody>
      </p:sp>
      <p:pic>
        <p:nvPicPr>
          <p:cNvPr id="11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"/>
            <a:ext cx="4608512" cy="6881419"/>
          </a:xfrm>
        </p:spPr>
      </p:pic>
      <p:sp>
        <p:nvSpPr>
          <p:cNvPr id="12" name="TextovéPole 11"/>
          <p:cNvSpPr txBox="1"/>
          <p:nvPr/>
        </p:nvSpPr>
        <p:spPr>
          <a:xfrm>
            <a:off x="3091532" y="6212127"/>
            <a:ext cx="75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8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08569" y="6488668"/>
            <a:ext cx="213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Secesní portál , Paříž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0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Arial" charset="0"/>
              </a:rPr>
              <a:t>Znaky</a:t>
            </a:r>
            <a:endParaRPr lang="cs-CZ"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268760"/>
            <a:ext cx="4402832" cy="19442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smtClean="0">
                <a:latin typeface="Arial" charset="0"/>
              </a:rPr>
              <a:t>keramické prvků (majolika)</a:t>
            </a:r>
          </a:p>
          <a:p>
            <a:r>
              <a:rPr lang="cs-CZ" sz="2400" smtClean="0">
                <a:latin typeface="Arial" charset="0"/>
              </a:rPr>
              <a:t>bohaté tvarování kovových detailů (kliky, dveřní kování)</a:t>
            </a:r>
          </a:p>
          <a:p>
            <a:r>
              <a:rPr lang="cs-CZ" sz="2400" smtClean="0">
                <a:latin typeface="Arial" charset="0"/>
              </a:rPr>
              <a:t>inspirace lidovým uměním</a:t>
            </a:r>
          </a:p>
          <a:p>
            <a:endParaRPr lang="cs-CZ" dirty="0">
              <a:latin typeface="Arial" charset="0"/>
            </a:endParaRPr>
          </a:p>
        </p:txBody>
      </p:sp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3212975"/>
            <a:ext cx="4860032" cy="3645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38484"/>
            <a:ext cx="2607124" cy="39009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/>
          <a:stretch/>
        </p:blipFill>
        <p:spPr>
          <a:xfrm>
            <a:off x="4852004" y="13539"/>
            <a:ext cx="4279629" cy="319943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52004" y="32671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ym typeface="Wingdings"/>
              </a:rPr>
              <a:t>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Obr. 9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52004" y="6531640"/>
            <a:ext cx="122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11 </a:t>
            </a:r>
            <a:r>
              <a:rPr lang="cs-CZ" sz="1400" dirty="0" smtClean="0">
                <a:sym typeface="Wingdings"/>
              </a:rPr>
              <a:t>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52004" y="4727710"/>
            <a:ext cx="122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ym typeface="Wingdings"/>
              </a:rPr>
              <a:t></a:t>
            </a:r>
            <a:r>
              <a:rPr lang="cs-CZ" sz="1400" dirty="0">
                <a:sym typeface="Wingdings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Obr. 10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Znaky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6674" y="1124744"/>
            <a:ext cx="800323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cs-CZ" dirty="0" smtClean="0">
                <a:latin typeface="Arial" charset="0"/>
              </a:rPr>
              <a:t>Dekorace fasády</a:t>
            </a:r>
          </a:p>
          <a:p>
            <a:r>
              <a:rPr lang="cs-CZ" sz="2000" dirty="0" smtClean="0">
                <a:latin typeface="Arial" charset="0"/>
              </a:rPr>
              <a:t>rostlinné motivy</a:t>
            </a:r>
          </a:p>
          <a:p>
            <a:r>
              <a:rPr lang="cs-CZ" sz="2000" dirty="0" smtClean="0">
                <a:latin typeface="Arial" charset="0"/>
              </a:rPr>
              <a:t>figurální motivy</a:t>
            </a:r>
          </a:p>
          <a:p>
            <a:r>
              <a:rPr lang="cs-CZ" sz="2000" dirty="0" smtClean="0">
                <a:latin typeface="Arial" charset="0"/>
              </a:rPr>
              <a:t>plynulá vlnící se křivka</a:t>
            </a:r>
            <a:endParaRPr lang="cs-CZ" sz="2000" b="1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abstraktní ornamenty - kruhy, závitnice</a:t>
            </a:r>
          </a:p>
          <a:p>
            <a:pPr>
              <a:buFont typeface="Wingdings" pitchFamily="2" charset="2"/>
              <a:buNone/>
            </a:pPr>
            <a:endParaRPr lang="cs-CZ" sz="24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1" y="3060634"/>
            <a:ext cx="3528392" cy="31787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9346" y="59694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12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45450" y="623936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Secesní portál, umělecká kolonie, Darmstadt</a:t>
            </a: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64271" y="62772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Secesní fasáda, Kutná Hora</a:t>
            </a:r>
            <a:endParaRPr lang="cs-CZ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186661" y="6542148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pic>
        <p:nvPicPr>
          <p:cNvPr id="1026" name="Picture 2" descr="C:\Users\spurna\Desktop\upravit\KUTNA 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71" y="1"/>
            <a:ext cx="3919602" cy="62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Znaky</a:t>
            </a:r>
            <a:endParaRPr lang="cs-CZ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473104" y="1196752"/>
            <a:ext cx="7571184" cy="388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vitráž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67688"/>
            <a:ext cx="3312368" cy="4416491"/>
          </a:xfrm>
          <a:prstGeom prst="rect">
            <a:avLst/>
          </a:prstGeom>
        </p:spPr>
      </p:pic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8132"/>
            <a:ext cx="4572000" cy="43891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64533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13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48064" y="655022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14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4012" y="16366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Vitráž, výzdoba Obecního domu v Praze</a:t>
            </a:r>
            <a:endParaRPr lang="cs-CZ" dirty="0">
              <a:latin typeface="+mn-lt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3635896" y="134930"/>
            <a:ext cx="3202779" cy="1422416"/>
          </a:xfrm>
          <a:prstGeom prst="wedgeRoundRectCallout">
            <a:avLst>
              <a:gd name="adj1" fmla="val 103149"/>
              <a:gd name="adj2" fmla="val -12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Vzpomeňte si, kdy v minulosti se objevila tato technika zdobení oken - vitráž?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lačítko akce: Nápověda 9">
            <a:hlinkClick r:id="" action="ppaction://noaction" highlightClick="1"/>
          </p:cNvPr>
          <p:cNvSpPr/>
          <p:nvPr/>
        </p:nvSpPr>
        <p:spPr>
          <a:xfrm>
            <a:off x="8405664" y="274638"/>
            <a:ext cx="738336" cy="7060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895528" y="1557346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Vitráž, umělecká kolonie, Darmstadt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56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Rakousko: Josef Maria </a:t>
            </a:r>
            <a:r>
              <a:rPr lang="cs-CZ" sz="2400" dirty="0" err="1" smtClean="0">
                <a:latin typeface="Arial" charset="0"/>
              </a:rPr>
              <a:t>Olbrich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Dům Vídeňské secese, Vídeň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4" y="-18287"/>
            <a:ext cx="7368627" cy="55241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56083" y="551539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15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264</TotalTime>
  <Words>1032</Words>
  <Application>Microsoft Office PowerPoint</Application>
  <PresentationFormat>Předvádění na obrazovce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Sousedství</vt:lpstr>
      <vt:lpstr>Prezentace aplikace PowerPoint</vt:lpstr>
      <vt:lpstr>Secese</vt:lpstr>
      <vt:lpstr>Secese</vt:lpstr>
      <vt:lpstr>Prezentace aplikace PowerPoint</vt:lpstr>
      <vt:lpstr>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Španělsko: Antonio Gaudí, 1852-1926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Spurná</dc:creator>
  <cp:lastModifiedBy>Ivana Spurná</cp:lastModifiedBy>
  <cp:revision>29</cp:revision>
  <dcterms:created xsi:type="dcterms:W3CDTF">2013-05-05T16:30:07Z</dcterms:created>
  <dcterms:modified xsi:type="dcterms:W3CDTF">2013-06-02T18:53:39Z</dcterms:modified>
</cp:coreProperties>
</file>