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4" r:id="rId2"/>
    <p:sldId id="257" r:id="rId3"/>
    <p:sldId id="258" r:id="rId4"/>
    <p:sldId id="259" r:id="rId5"/>
    <p:sldId id="265" r:id="rId6"/>
    <p:sldId id="266" r:id="rId7"/>
    <p:sldId id="269" r:id="rId8"/>
    <p:sldId id="267" r:id="rId9"/>
    <p:sldId id="260" r:id="rId10"/>
    <p:sldId id="270" r:id="rId11"/>
    <p:sldId id="271" r:id="rId12"/>
    <p:sldId id="273" r:id="rId13"/>
    <p:sldId id="261" r:id="rId14"/>
    <p:sldId id="262" r:id="rId15"/>
    <p:sldId id="272" r:id="rId16"/>
    <p:sldId id="274" r:id="rId17"/>
    <p:sldId id="275" r:id="rId18"/>
    <p:sldId id="263" r:id="rId19"/>
    <p:sldId id="264" r:id="rId20"/>
    <p:sldId id="276" r:id="rId21"/>
    <p:sldId id="282" r:id="rId22"/>
    <p:sldId id="280" r:id="rId23"/>
    <p:sldId id="279" r:id="rId24"/>
    <p:sldId id="278" r:id="rId25"/>
    <p:sldId id="281" r:id="rId26"/>
    <p:sldId id="283" r:id="rId27"/>
    <p:sldId id="268" r:id="rId28"/>
    <p:sldId id="28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7DA9883-85E6-4743-B207-B2B89EE0559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5AC7BF-78A2-4076-9392-9099C438F4D2}" type="datetimeFigureOut">
              <a:rPr lang="cs-CZ" smtClean="0"/>
              <a:t>3.6.2013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gendhat.eu/tour/tour.htm" TargetMode="External"/><Relationship Id="rId2" Type="http://schemas.openxmlformats.org/officeDocument/2006/relationships/hyperlink" Target="http://www.tugendhat.e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lerovavila.cz/" TargetMode="External"/><Relationship Id="rId2" Type="http://schemas.openxmlformats.org/officeDocument/2006/relationships/hyperlink" Target="http://en.wikipedia.org/wiki/File:The_Screa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gendhat.eu/tour/tour.htm" TargetMode="External"/><Relationship Id="rId4" Type="http://schemas.openxmlformats.org/officeDocument/2006/relationships/hyperlink" Target="http://www.tugendhat.e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auhaus-Dessau_innen.JPG" TargetMode="External"/><Relationship Id="rId13" Type="http://schemas.openxmlformats.org/officeDocument/2006/relationships/hyperlink" Target="http://commons.wikimedia.org/wiki/File:Vila_Tugendhat_(Brno),_onyxov%C3%A1_st%C4%9Bna.JPG" TargetMode="External"/><Relationship Id="rId3" Type="http://schemas.openxmlformats.org/officeDocument/2006/relationships/hyperlink" Target="http://commons.wikimedia.org/wiki/File:Looshaus.jpg" TargetMode="External"/><Relationship Id="rId7" Type="http://schemas.openxmlformats.org/officeDocument/2006/relationships/hyperlink" Target="http://commons.wikimedia.org/wiki/File:Bauhaus-Dessau_Verbindung.JPG" TargetMode="External"/><Relationship Id="rId12" Type="http://schemas.openxmlformats.org/officeDocument/2006/relationships/hyperlink" Target="http://commons.wikimedia.org/wiki/File:Villa_Tugendhat-20070429.jpeg" TargetMode="External"/><Relationship Id="rId2" Type="http://schemas.openxmlformats.org/officeDocument/2006/relationships/hyperlink" Target="http://commons.wikimedia.org/wiki/File:Einsteinturm_7443.jpg" TargetMode="External"/><Relationship Id="rId16" Type="http://schemas.openxmlformats.org/officeDocument/2006/relationships/hyperlink" Target="http://commons.wikimedia.org/wiki/File:Corbusierhaus_Berlin_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auhaus.JPG" TargetMode="External"/><Relationship Id="rId11" Type="http://schemas.openxmlformats.org/officeDocument/2006/relationships/hyperlink" Target="http://commons.wikimedia.org/wiki/File:Barcelona_mies_v_d_rohe_pavillon_weltausstellung1999_03.jpg" TargetMode="External"/><Relationship Id="rId5" Type="http://schemas.openxmlformats.org/officeDocument/2006/relationships/hyperlink" Target="http://commons.wikimedia.org/wiki/File:Villa_Muller_099.jpg" TargetMode="External"/><Relationship Id="rId15" Type="http://schemas.openxmlformats.org/officeDocument/2006/relationships/hyperlink" Target="http://commons.wikimedia.org/wiki/File:Weissenhof_Corbusier_1.jpg?uselang=cs" TargetMode="External"/><Relationship Id="rId10" Type="http://schemas.openxmlformats.org/officeDocument/2006/relationships/hyperlink" Target="http://commons.wikimedia.org/wiki/File:MEISTERH.jpg" TargetMode="External"/><Relationship Id="rId4" Type="http://schemas.openxmlformats.org/officeDocument/2006/relationships/hyperlink" Target="http://commons.wikimedia.org/wiki/File:Montmartre_Adolf_Loos_Haus.jpg" TargetMode="External"/><Relationship Id="rId9" Type="http://schemas.openxmlformats.org/officeDocument/2006/relationships/hyperlink" Target="http://commons.wikimedia.org/wiki/File:Dessau_bauhaus_02.jpg" TargetMode="External"/><Relationship Id="rId14" Type="http://schemas.openxmlformats.org/officeDocument/2006/relationships/hyperlink" Target="http://commons.wikimedia.org/wiki/File:Brno,_%C4%8Cern%C3%A1_Pole,_%C4%8Cernopoln%C3%AD,_vila_Tugendhat_(03)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rakodrap_zlin.jpg?uselang=cs" TargetMode="External"/><Relationship Id="rId2" Type="http://schemas.openxmlformats.org/officeDocument/2006/relationships/hyperlink" Target="http://commons.wikimedia.org/wiki/File:Praha_Veletr%C5%BEn%C3%AD_pal%C3%A1c_hala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esto_Brno_-_funkcionalisticka_budova_Cedoku.jpg" TargetMode="External"/><Relationship Id="rId5" Type="http://schemas.openxmlformats.org/officeDocument/2006/relationships/hyperlink" Target="http://commons.wikimedia.org/wiki/File:View_from_nr._21,_Letna,_Zl%C3%ADn.JPG?uselang=cs" TargetMode="External"/><Relationship Id="rId4" Type="http://schemas.openxmlformats.org/officeDocument/2006/relationships/hyperlink" Target="http://commons.wikimedia.org/wiki/File:Bata_Housing.jpg?uselang=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mullerovavila.cz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68830"/>
              </p:ext>
            </p:extLst>
          </p:nvPr>
        </p:nvGraphicFramePr>
        <p:xfrm>
          <a:off x="413284" y="1766189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Architektura 1. ½ 20. století. Moderna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cs-CZ" sz="16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rezentace 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 výkladem a obrazovým materiálem k dějinám výtvarné kultury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Moderna, A.</a:t>
                      </a:r>
                      <a:r>
                        <a:rPr lang="cs-C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Loos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Bauhaus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M.</a:t>
                      </a:r>
                      <a:r>
                        <a:rPr lang="cs-CZ" sz="16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van 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der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Rohe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vila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Tugendhat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 funkcionalismus,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Corbusier</a:t>
                      </a:r>
                      <a:endParaRPr lang="cs-CZ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20. 04. 2013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10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64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Bauhaus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Walter </a:t>
            </a:r>
            <a:r>
              <a:rPr lang="cs-CZ" dirty="0" err="1" smtClean="0"/>
              <a:t>Gropius</a:t>
            </a:r>
            <a:r>
              <a:rPr lang="cs-CZ" dirty="0" smtClean="0"/>
              <a:t>, </a:t>
            </a:r>
            <a:r>
              <a:rPr lang="cs-CZ" dirty="0"/>
              <a:t>N</a:t>
            </a:r>
            <a:r>
              <a:rPr lang="cs-CZ" dirty="0" smtClean="0"/>
              <a:t>ěmecko, </a:t>
            </a:r>
            <a:r>
              <a:rPr lang="cs-CZ" dirty="0" err="1" smtClean="0"/>
              <a:t>Desava</a:t>
            </a:r>
            <a:r>
              <a:rPr lang="cs-CZ" dirty="0" smtClean="0"/>
              <a:t>, 1925-1926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5827"/>
            <a:ext cx="7574414" cy="5605067"/>
          </a:xfrm>
        </p:spPr>
      </p:pic>
      <p:sp>
        <p:nvSpPr>
          <p:cNvPr id="7" name="TextovéPole 6"/>
          <p:cNvSpPr txBox="1"/>
          <p:nvPr/>
        </p:nvSpPr>
        <p:spPr>
          <a:xfrm>
            <a:off x="0" y="65810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44778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half" idx="2"/>
          </p:nvPr>
        </p:nvSpPr>
        <p:spPr>
          <a:xfrm>
            <a:off x="323528" y="6245352"/>
            <a:ext cx="7772400" cy="612648"/>
          </a:xfrm>
        </p:spPr>
        <p:txBody>
          <a:bodyPr/>
          <a:lstStyle/>
          <a:p>
            <a:r>
              <a:rPr lang="cs-CZ" sz="2000" b="1" dirty="0" err="1" smtClean="0"/>
              <a:t>Bauhaus</a:t>
            </a:r>
            <a:r>
              <a:rPr lang="cs-CZ" sz="2000" b="1" dirty="0" smtClean="0"/>
              <a:t>, Walter </a:t>
            </a:r>
            <a:r>
              <a:rPr lang="cs-CZ" sz="2000" b="1" dirty="0" err="1"/>
              <a:t>Gropius</a:t>
            </a:r>
            <a:r>
              <a:rPr lang="cs-CZ" sz="2000" b="1" dirty="0"/>
              <a:t>, Německo, </a:t>
            </a:r>
            <a:r>
              <a:rPr lang="cs-CZ" sz="2000" b="1" dirty="0" err="1"/>
              <a:t>Desava</a:t>
            </a:r>
            <a:r>
              <a:rPr lang="cs-CZ" sz="2000" b="1" dirty="0"/>
              <a:t>, 1925-1926</a:t>
            </a:r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31545"/>
            <a:ext cx="4139952" cy="6211005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33369"/>
            <a:ext cx="4732154" cy="314096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" b="1060"/>
          <a:stretch>
            <a:fillRect/>
          </a:stretch>
        </p:blipFill>
        <p:spPr>
          <a:xfrm>
            <a:off x="395536" y="3107598"/>
            <a:ext cx="4716016" cy="3059037"/>
          </a:xfrm>
        </p:spPr>
      </p:pic>
      <p:sp>
        <p:nvSpPr>
          <p:cNvPr id="6" name="TextovéPole 5"/>
          <p:cNvSpPr txBox="1"/>
          <p:nvPr/>
        </p:nvSpPr>
        <p:spPr>
          <a:xfrm>
            <a:off x="0" y="630400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6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5810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7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12360" y="617586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8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8659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Bauhaus</a:t>
            </a:r>
            <a:r>
              <a:rPr lang="cs-CZ" dirty="0" smtClean="0"/>
              <a:t>, ateliér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 b="14806"/>
          <a:stretch>
            <a:fillRect/>
          </a:stretch>
        </p:blipFill>
        <p:spPr>
          <a:xfrm>
            <a:off x="107504" y="0"/>
            <a:ext cx="8394720" cy="544522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err="1"/>
              <a:t>Bauhaus</a:t>
            </a:r>
            <a:r>
              <a:rPr lang="cs-CZ" b="1" dirty="0"/>
              <a:t>, Walter </a:t>
            </a:r>
            <a:r>
              <a:rPr lang="cs-CZ" b="1" dirty="0" err="1"/>
              <a:t>Gropius</a:t>
            </a:r>
            <a:r>
              <a:rPr lang="cs-CZ" b="1" dirty="0"/>
              <a:t>, Německo, </a:t>
            </a:r>
            <a:r>
              <a:rPr lang="cs-CZ" b="1" dirty="0" err="1"/>
              <a:t>Desava</a:t>
            </a:r>
            <a:r>
              <a:rPr lang="cs-CZ" b="1" dirty="0"/>
              <a:t>, 1925-1926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5810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9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37586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r>
              <a:rPr lang="cs-CZ" dirty="0" smtClean="0"/>
              <a:t>, 1886-1969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800600"/>
          </a:xfrm>
        </p:spPr>
        <p:txBody>
          <a:bodyPr/>
          <a:lstStyle/>
          <a:p>
            <a:r>
              <a:rPr lang="cs-CZ" dirty="0" smtClean="0"/>
              <a:t>Po 1. sv. válce ovlivněn expresionismem</a:t>
            </a:r>
          </a:p>
          <a:p>
            <a:r>
              <a:rPr lang="cs-CZ" dirty="0" smtClean="0"/>
              <a:t>Významná stavba: </a:t>
            </a:r>
            <a:r>
              <a:rPr lang="cs-CZ" b="1" dirty="0"/>
              <a:t>n</a:t>
            </a:r>
            <a:r>
              <a:rPr lang="cs-CZ" b="1" dirty="0" smtClean="0"/>
              <a:t>ěmecký pavilon pro Mezinárodní výstavu v Barceloně, 1929</a:t>
            </a:r>
            <a:r>
              <a:rPr lang="cs-CZ" dirty="0" smtClean="0"/>
              <a:t> </a:t>
            </a:r>
            <a:r>
              <a:rPr lang="cs-CZ" dirty="0" smtClean="0">
                <a:sym typeface="Wingdings"/>
              </a:rPr>
              <a:t> vzor pro mezinárodní styl</a:t>
            </a:r>
          </a:p>
          <a:p>
            <a:r>
              <a:rPr lang="cs-CZ" dirty="0" smtClean="0">
                <a:sym typeface="Wingdings"/>
              </a:rPr>
              <a:t>Použití materiálu: ocel, sklo, mramor</a:t>
            </a:r>
          </a:p>
          <a:p>
            <a:r>
              <a:rPr lang="cs-CZ" dirty="0">
                <a:sym typeface="Wingdings"/>
              </a:rPr>
              <a:t>Členění prostoru, horizontálně</a:t>
            </a:r>
          </a:p>
          <a:p>
            <a:endParaRPr lang="cs-CZ" dirty="0" smtClean="0">
              <a:sym typeface="Wingdings"/>
            </a:endParaRPr>
          </a:p>
          <a:p>
            <a:r>
              <a:rPr lang="cs-CZ" dirty="0" smtClean="0">
                <a:sym typeface="Wingdings"/>
              </a:rPr>
              <a:t>Ředitel  </a:t>
            </a:r>
            <a:r>
              <a:rPr lang="cs-CZ" dirty="0" err="1" smtClean="0">
                <a:sym typeface="Wingdings"/>
              </a:rPr>
              <a:t>Bauhausu</a:t>
            </a:r>
            <a:r>
              <a:rPr lang="cs-CZ" dirty="0" smtClean="0">
                <a:sym typeface="Wingdings"/>
              </a:rPr>
              <a:t> 1930-1933</a:t>
            </a:r>
          </a:p>
          <a:p>
            <a:r>
              <a:rPr lang="cs-CZ" dirty="0" smtClean="0">
                <a:sym typeface="Wingdings"/>
              </a:rPr>
              <a:t>V roce 1937 odjíždí do USA</a:t>
            </a:r>
          </a:p>
          <a:p>
            <a:endParaRPr lang="cs-CZ" dirty="0" smtClean="0">
              <a:sym typeface="Wingdings"/>
            </a:endParaRPr>
          </a:p>
          <a:p>
            <a:r>
              <a:rPr lang="cs-CZ" b="1" dirty="0" smtClean="0">
                <a:sym typeface="Wingdings"/>
              </a:rPr>
              <a:t>Vrcholné dílo: Vila </a:t>
            </a:r>
            <a:r>
              <a:rPr lang="cs-CZ" b="1" dirty="0" err="1" smtClean="0">
                <a:sym typeface="Wingdings"/>
              </a:rPr>
              <a:t>Tugendhat</a:t>
            </a:r>
            <a:r>
              <a:rPr lang="cs-CZ" b="1" dirty="0" smtClean="0">
                <a:sym typeface="Wingdings"/>
              </a:rPr>
              <a:t>, Brno, 1928-1930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013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Německý pavilon pro Barcelonu, 1929, rekonstrukce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0432" cy="4981080"/>
          </a:xfrm>
        </p:spPr>
      </p:pic>
      <p:sp>
        <p:nvSpPr>
          <p:cNvPr id="5" name="TextovéPole 4"/>
          <p:cNvSpPr txBox="1"/>
          <p:nvPr/>
        </p:nvSpPr>
        <p:spPr>
          <a:xfrm>
            <a:off x="0" y="6581001"/>
            <a:ext cx="68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92690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7772400" cy="594360"/>
          </a:xfrm>
        </p:spPr>
        <p:txBody>
          <a:bodyPr/>
          <a:lstStyle/>
          <a:p>
            <a:r>
              <a:rPr lang="cs-CZ" dirty="0" smtClean="0"/>
              <a:t>Ludwig </a:t>
            </a:r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304799" y="5661248"/>
            <a:ext cx="7772401" cy="10443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Vila </a:t>
            </a:r>
            <a:r>
              <a:rPr lang="cs-CZ" dirty="0" err="1" smtClean="0"/>
              <a:t>Tugendhat</a:t>
            </a:r>
            <a:r>
              <a:rPr lang="cs-CZ" dirty="0" smtClean="0"/>
              <a:t>, ČR, Brno, 1928-1930</a:t>
            </a:r>
          </a:p>
          <a:p>
            <a:r>
              <a:rPr lang="cs-CZ" dirty="0" smtClean="0"/>
              <a:t>Řešení prostoru - členění, ocelové sloupy-nosníky, </a:t>
            </a:r>
          </a:p>
          <a:p>
            <a:r>
              <a:rPr lang="cs-CZ" dirty="0" smtClean="0"/>
              <a:t>Vila ve svahu, pohled ze zahrady</a:t>
            </a:r>
          </a:p>
          <a:p>
            <a:r>
              <a:rPr lang="cs-CZ" dirty="0" smtClean="0"/>
              <a:t>UNESCO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21566" cy="4338166"/>
          </a:xfrm>
        </p:spPr>
      </p:pic>
      <p:sp>
        <p:nvSpPr>
          <p:cNvPr id="5" name="TextovéPole 4"/>
          <p:cNvSpPr txBox="1"/>
          <p:nvPr/>
        </p:nvSpPr>
        <p:spPr>
          <a:xfrm>
            <a:off x="0" y="6581001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04215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Ludwig </a:t>
            </a:r>
            <a:r>
              <a:rPr lang="cs-CZ" dirty="0" err="1"/>
              <a:t>Mies</a:t>
            </a:r>
            <a:r>
              <a:rPr lang="cs-CZ" dirty="0"/>
              <a:t> van der </a:t>
            </a:r>
            <a:r>
              <a:rPr lang="cs-CZ" dirty="0" err="1"/>
              <a:t>Rohe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51520" y="6021288"/>
            <a:ext cx="7772401" cy="6096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Vila </a:t>
            </a:r>
            <a:r>
              <a:rPr lang="cs-CZ" dirty="0" err="1" smtClean="0"/>
              <a:t>Tugenghat</a:t>
            </a:r>
            <a:r>
              <a:rPr lang="cs-CZ" dirty="0"/>
              <a:t>, ČR, Brno, 1928-1930</a:t>
            </a:r>
          </a:p>
          <a:p>
            <a:r>
              <a:rPr lang="cs-CZ" dirty="0" smtClean="0"/>
              <a:t>Pohled z ulice, nenápadná stavba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8208912" cy="5469188"/>
          </a:xfrm>
        </p:spPr>
      </p:pic>
      <p:sp>
        <p:nvSpPr>
          <p:cNvPr id="6" name="TextovéPole 5"/>
          <p:cNvSpPr txBox="1"/>
          <p:nvPr/>
        </p:nvSpPr>
        <p:spPr>
          <a:xfrm>
            <a:off x="0" y="6581001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12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04564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148044"/>
            <a:ext cx="7772400" cy="594360"/>
          </a:xfrm>
        </p:spPr>
        <p:txBody>
          <a:bodyPr/>
          <a:lstStyle/>
          <a:p>
            <a:r>
              <a:rPr lang="cs-CZ" dirty="0" smtClean="0"/>
              <a:t>Ludwig </a:t>
            </a:r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395536" y="5777880"/>
            <a:ext cx="7772401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Vila </a:t>
            </a:r>
            <a:r>
              <a:rPr lang="cs-CZ" dirty="0" err="1" smtClean="0"/>
              <a:t>Tugenghat</a:t>
            </a:r>
            <a:r>
              <a:rPr lang="cs-CZ" dirty="0" smtClean="0"/>
              <a:t>, ČR, Brno, 1928-1930</a:t>
            </a:r>
          </a:p>
          <a:p>
            <a:r>
              <a:rPr lang="cs-CZ" dirty="0" smtClean="0"/>
              <a:t>Interiér, onyxová stěna, sedací nábytek navrhl </a:t>
            </a:r>
            <a:r>
              <a:rPr lang="cs-CZ" dirty="0" err="1" smtClean="0"/>
              <a:t>Mies</a:t>
            </a:r>
            <a:r>
              <a:rPr lang="cs-CZ" dirty="0" smtClean="0"/>
              <a:t> van der </a:t>
            </a:r>
            <a:r>
              <a:rPr lang="cs-CZ" dirty="0" err="1" smtClean="0"/>
              <a:t>Rohe</a:t>
            </a:r>
            <a:r>
              <a:rPr lang="cs-CZ" dirty="0" smtClean="0"/>
              <a:t>, židle Brno</a:t>
            </a:r>
          </a:p>
          <a:p>
            <a:r>
              <a:rPr lang="cs-CZ" u="sng" dirty="0">
                <a:hlinkClick r:id="rId2"/>
              </a:rPr>
              <a:t>http://www.tugendhat.eu/</a:t>
            </a:r>
            <a:r>
              <a:rPr lang="cs-CZ" dirty="0"/>
              <a:t>, virtuální prohlídka </a:t>
            </a:r>
            <a:r>
              <a:rPr lang="cs-CZ" u="sng" dirty="0">
                <a:hlinkClick r:id="rId3"/>
              </a:rPr>
              <a:t>http://www.tugendhat.eu/tour/tour.htm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6839744" cy="5129808"/>
          </a:xfrm>
        </p:spPr>
      </p:pic>
      <p:sp>
        <p:nvSpPr>
          <p:cNvPr id="11" name="Tlačítko akce: Informace 10">
            <a:hlinkClick r:id="" action="ppaction://noaction" highlightClick="1"/>
          </p:cNvPr>
          <p:cNvSpPr/>
          <p:nvPr/>
        </p:nvSpPr>
        <p:spPr>
          <a:xfrm>
            <a:off x="7956376" y="5445224"/>
            <a:ext cx="1208541" cy="11521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6581001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13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047503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Funkcionalismus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½ 20. let</a:t>
            </a:r>
          </a:p>
          <a:p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more</a:t>
            </a:r>
          </a:p>
          <a:p>
            <a:r>
              <a:rPr lang="cs-CZ" dirty="0" smtClean="0"/>
              <a:t>Forma následuje funkci</a:t>
            </a:r>
          </a:p>
          <a:p>
            <a:r>
              <a:rPr lang="cs-CZ" dirty="0" smtClean="0"/>
              <a:t>Materiál: železo, železobeton, nové materiály</a:t>
            </a:r>
          </a:p>
          <a:p>
            <a:r>
              <a:rPr lang="cs-CZ" dirty="0" smtClean="0"/>
              <a:t>Harmonický vztah člověk x prostředí</a:t>
            </a:r>
          </a:p>
          <a:p>
            <a:r>
              <a:rPr lang="cs-CZ" dirty="0" smtClean="0"/>
              <a:t>Funkcionalismus </a:t>
            </a:r>
            <a:r>
              <a:rPr lang="cs-CZ" dirty="0" smtClean="0">
                <a:sym typeface="Wingdings"/>
              </a:rPr>
              <a:t> životní styl</a:t>
            </a:r>
          </a:p>
          <a:p>
            <a:endParaRPr lang="cs-CZ" dirty="0" smtClean="0">
              <a:sym typeface="Wingdings"/>
            </a:endParaRPr>
          </a:p>
          <a:p>
            <a:r>
              <a:rPr lang="cs-CZ" dirty="0" smtClean="0">
                <a:sym typeface="Wingdings"/>
              </a:rPr>
              <a:t>Architekt </a:t>
            </a:r>
            <a:r>
              <a:rPr lang="cs-CZ" b="1" dirty="0" err="1">
                <a:sym typeface="Wingdings"/>
              </a:rPr>
              <a:t>L</a:t>
            </a:r>
            <a:r>
              <a:rPr lang="cs-CZ" b="1" dirty="0" err="1" smtClean="0">
                <a:sym typeface="Wingdings"/>
              </a:rPr>
              <a:t>e</a:t>
            </a:r>
            <a:r>
              <a:rPr lang="cs-CZ" b="1" dirty="0" smtClean="0">
                <a:sym typeface="Wingdings"/>
              </a:rPr>
              <a:t> </a:t>
            </a:r>
            <a:r>
              <a:rPr lang="cs-CZ" b="1" dirty="0" err="1" smtClean="0">
                <a:sym typeface="Wingdings"/>
              </a:rPr>
              <a:t>Corbusier</a:t>
            </a:r>
            <a:r>
              <a:rPr lang="cs-CZ" b="1" dirty="0" smtClean="0">
                <a:sym typeface="Wingdings"/>
              </a:rPr>
              <a:t> </a:t>
            </a:r>
            <a:r>
              <a:rPr lang="cs-CZ" dirty="0" smtClean="0">
                <a:sym typeface="Wingdings"/>
              </a:rPr>
              <a:t>formuloval </a:t>
            </a:r>
            <a:r>
              <a:rPr lang="cs-CZ" b="1" dirty="0" smtClean="0">
                <a:sym typeface="Wingdings"/>
              </a:rPr>
              <a:t>5 základních znaků </a:t>
            </a:r>
            <a:r>
              <a:rPr lang="cs-CZ" dirty="0" smtClean="0">
                <a:sym typeface="Wingdings"/>
              </a:rPr>
              <a:t>funkcionalistické architektury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69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5 základních znaků funkcionalistické architektury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8" y="0"/>
            <a:ext cx="7632848" cy="5381157"/>
          </a:xfrm>
        </p:spPr>
      </p:pic>
      <p:sp>
        <p:nvSpPr>
          <p:cNvPr id="7" name="Čárový popisek 2 6"/>
          <p:cNvSpPr/>
          <p:nvPr/>
        </p:nvSpPr>
        <p:spPr>
          <a:xfrm>
            <a:off x="6233507" y="80628"/>
            <a:ext cx="1872208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5460"/>
              <a:gd name="adj6" fmla="val -66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233508" y="4046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Střešní zahrada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Čárový popisek 2 9"/>
          <p:cNvSpPr/>
          <p:nvPr/>
        </p:nvSpPr>
        <p:spPr>
          <a:xfrm flipH="1">
            <a:off x="0" y="2924944"/>
            <a:ext cx="2843808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539"/>
              <a:gd name="adj6" fmla="val -46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Volný půdorys,</a:t>
            </a:r>
          </a:p>
          <a:p>
            <a:pPr algn="ctr"/>
            <a:r>
              <a:rPr lang="cs-CZ" b="1" dirty="0"/>
              <a:t>s</a:t>
            </a:r>
            <a:r>
              <a:rPr lang="cs-CZ" b="1" dirty="0" smtClean="0"/>
              <a:t>keletová konstrukce,</a:t>
            </a:r>
          </a:p>
          <a:p>
            <a:pPr algn="ctr"/>
            <a:r>
              <a:rPr lang="cs-CZ" b="1" dirty="0"/>
              <a:t>s</a:t>
            </a:r>
            <a:r>
              <a:rPr lang="cs-CZ" b="1" dirty="0" smtClean="0"/>
              <a:t>loupy nesou sílu podlaží</a:t>
            </a:r>
            <a:endParaRPr lang="cs-CZ" b="1" dirty="0"/>
          </a:p>
        </p:txBody>
      </p:sp>
      <p:sp>
        <p:nvSpPr>
          <p:cNvPr id="11" name="Čárový popisek 2 10"/>
          <p:cNvSpPr/>
          <p:nvPr/>
        </p:nvSpPr>
        <p:spPr>
          <a:xfrm>
            <a:off x="5940152" y="4563219"/>
            <a:ext cx="2640913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7031"/>
              <a:gd name="adj6" fmla="val -49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Volné průčelí bez nosných konstrukčních prvků</a:t>
            </a:r>
            <a:endParaRPr lang="cs-CZ" b="1" dirty="0"/>
          </a:p>
        </p:txBody>
      </p:sp>
      <p:sp>
        <p:nvSpPr>
          <p:cNvPr id="12" name="Čárový popisek 2 11"/>
          <p:cNvSpPr/>
          <p:nvPr/>
        </p:nvSpPr>
        <p:spPr>
          <a:xfrm flipH="1">
            <a:off x="467544" y="187769"/>
            <a:ext cx="2160240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8312"/>
              <a:gd name="adj6" fmla="val -53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Horizontální pásová okna</a:t>
            </a:r>
            <a:endParaRPr lang="cs-CZ" b="1" dirty="0"/>
          </a:p>
        </p:txBody>
      </p:sp>
      <p:sp>
        <p:nvSpPr>
          <p:cNvPr id="13" name="Čárový popisek 2 12"/>
          <p:cNvSpPr/>
          <p:nvPr/>
        </p:nvSpPr>
        <p:spPr>
          <a:xfrm flipH="1">
            <a:off x="0" y="4563218"/>
            <a:ext cx="2843808" cy="1314053"/>
          </a:xfrm>
          <a:prstGeom prst="borderCallout2">
            <a:avLst>
              <a:gd name="adj1" fmla="val -53272"/>
              <a:gd name="adj2" fmla="val -34248"/>
              <a:gd name="adj3" fmla="val -59589"/>
              <a:gd name="adj4" fmla="val -19066"/>
              <a:gd name="adj5" fmla="val -1220"/>
              <a:gd name="adj6" fmla="val 26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Sloupy vyzdvihují stavbu nad terén, uvolnění přízemního prostoru pro zeleň a volný pohyb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6581001"/>
            <a:ext cx="142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14</a:t>
            </a: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47664" y="6350168"/>
            <a:ext cx="540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Le</a:t>
            </a:r>
            <a:r>
              <a:rPr lang="cs-CZ" dirty="0" smtClean="0"/>
              <a:t>  </a:t>
            </a:r>
            <a:r>
              <a:rPr lang="cs-CZ" dirty="0" err="1" smtClean="0"/>
              <a:t>Corbusier</a:t>
            </a:r>
            <a:r>
              <a:rPr lang="cs-CZ" dirty="0" smtClean="0"/>
              <a:t>, Stuttgart-</a:t>
            </a:r>
            <a:r>
              <a:rPr lang="cs-CZ" dirty="0" err="1" smtClean="0"/>
              <a:t>Weissenhof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0767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Architektura 1. ½ 20. století</a:t>
            </a:r>
            <a:br>
              <a:rPr lang="cs-CZ" sz="3600" b="1" dirty="0"/>
            </a:br>
            <a:r>
              <a:rPr lang="cs-CZ" sz="3600" b="1" dirty="0"/>
              <a:t>Moderna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Reakce na secesi</a:t>
            </a:r>
          </a:p>
          <a:p>
            <a:r>
              <a:rPr lang="cs-CZ" dirty="0" smtClean="0"/>
              <a:t>Zjednodušení architektury</a:t>
            </a:r>
          </a:p>
          <a:p>
            <a:r>
              <a:rPr lang="cs-CZ" dirty="0" smtClean="0"/>
              <a:t>Oproštění architektury od detailu</a:t>
            </a:r>
          </a:p>
          <a:p>
            <a:r>
              <a:rPr lang="cs-CZ" dirty="0" smtClean="0"/>
              <a:t>Účelnost staveb</a:t>
            </a:r>
          </a:p>
          <a:p>
            <a:endParaRPr lang="cs-CZ" b="1" dirty="0" smtClean="0"/>
          </a:p>
          <a:p>
            <a:r>
              <a:rPr lang="cs-CZ" b="1" dirty="0" smtClean="0"/>
              <a:t>Adolf </a:t>
            </a:r>
            <a:r>
              <a:rPr lang="cs-CZ" b="1" dirty="0" err="1" smtClean="0"/>
              <a:t>Loos</a:t>
            </a:r>
            <a:endParaRPr lang="cs-CZ" b="1" dirty="0" smtClean="0"/>
          </a:p>
          <a:p>
            <a:r>
              <a:rPr lang="cs-CZ" b="1" dirty="0" smtClean="0"/>
              <a:t>Expresionistická architektura (Erich </a:t>
            </a:r>
            <a:r>
              <a:rPr lang="cs-CZ" b="1" dirty="0" err="1" smtClean="0"/>
              <a:t>Mendelsohn</a:t>
            </a:r>
            <a:r>
              <a:rPr lang="cs-CZ" b="1" dirty="0" smtClean="0"/>
              <a:t>)</a:t>
            </a:r>
          </a:p>
          <a:p>
            <a:r>
              <a:rPr lang="cs-CZ" b="1" dirty="0" err="1" smtClean="0"/>
              <a:t>Bauhaus</a:t>
            </a:r>
            <a:r>
              <a:rPr lang="cs-CZ" b="1" dirty="0" smtClean="0"/>
              <a:t> (</a:t>
            </a:r>
            <a:r>
              <a:rPr lang="cs-CZ" b="1" dirty="0"/>
              <a:t>W</a:t>
            </a:r>
            <a:r>
              <a:rPr lang="cs-CZ" b="1" dirty="0" smtClean="0"/>
              <a:t>alter </a:t>
            </a:r>
            <a:r>
              <a:rPr lang="cs-CZ" b="1" dirty="0" err="1" smtClean="0"/>
              <a:t>Gropius</a:t>
            </a:r>
            <a:r>
              <a:rPr lang="cs-CZ" b="1" dirty="0" smtClean="0"/>
              <a:t>, </a:t>
            </a:r>
            <a:r>
              <a:rPr lang="cs-CZ" b="1" dirty="0" err="1" smtClean="0"/>
              <a:t>Mies</a:t>
            </a:r>
            <a:r>
              <a:rPr lang="cs-CZ" b="1" dirty="0" smtClean="0"/>
              <a:t> van der </a:t>
            </a:r>
            <a:r>
              <a:rPr lang="cs-CZ" b="1" dirty="0" err="1" smtClean="0"/>
              <a:t>Rohe</a:t>
            </a:r>
            <a:r>
              <a:rPr lang="cs-CZ" b="1" dirty="0" smtClean="0"/>
              <a:t>)</a:t>
            </a:r>
          </a:p>
          <a:p>
            <a:r>
              <a:rPr lang="cs-CZ" b="1" dirty="0" err="1" smtClean="0"/>
              <a:t>Mies</a:t>
            </a:r>
            <a:r>
              <a:rPr lang="cs-CZ" b="1" dirty="0" smtClean="0"/>
              <a:t> van der </a:t>
            </a:r>
            <a:r>
              <a:rPr lang="cs-CZ" b="1" dirty="0" err="1" smtClean="0"/>
              <a:t>Rohe</a:t>
            </a:r>
            <a:endParaRPr lang="cs-CZ" b="1" dirty="0" smtClean="0"/>
          </a:p>
          <a:p>
            <a:r>
              <a:rPr lang="cs-CZ" b="1" dirty="0" smtClean="0"/>
              <a:t>Funkcionalismus, mezinárodní sloh</a:t>
            </a:r>
          </a:p>
          <a:p>
            <a:r>
              <a:rPr lang="cs-CZ" b="1" dirty="0" err="1" smtClean="0"/>
              <a:t>Le</a:t>
            </a:r>
            <a:r>
              <a:rPr lang="cs-CZ" b="1" dirty="0" smtClean="0"/>
              <a:t> </a:t>
            </a:r>
            <a:r>
              <a:rPr lang="cs-CZ" b="1" dirty="0" err="1" smtClean="0"/>
              <a:t>Corbusier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12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</a:t>
            </a:r>
            <a:r>
              <a:rPr lang="cs-CZ" dirty="0" smtClean="0"/>
              <a:t> 1887-1965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Vila </a:t>
            </a:r>
            <a:r>
              <a:rPr lang="cs-CZ" b="1" dirty="0" err="1" smtClean="0"/>
              <a:t>Savoy</a:t>
            </a:r>
            <a:r>
              <a:rPr lang="cs-CZ" b="1" dirty="0" smtClean="0"/>
              <a:t> v </a:t>
            </a:r>
            <a:r>
              <a:rPr lang="cs-CZ" b="1" dirty="0" err="1" smtClean="0"/>
              <a:t>Poissy</a:t>
            </a:r>
            <a:endParaRPr lang="cs-CZ" b="1" dirty="0" smtClean="0"/>
          </a:p>
          <a:p>
            <a:r>
              <a:rPr lang="cs-CZ" b="1" dirty="0" smtClean="0"/>
              <a:t>Budova </a:t>
            </a:r>
            <a:r>
              <a:rPr lang="cs-CZ" b="1" dirty="0" err="1" smtClean="0"/>
              <a:t>Centrosojuzu</a:t>
            </a:r>
            <a:r>
              <a:rPr lang="cs-CZ" b="1" dirty="0" smtClean="0"/>
              <a:t> v Moskvě</a:t>
            </a:r>
          </a:p>
          <a:p>
            <a:r>
              <a:rPr lang="cs-CZ" dirty="0" smtClean="0"/>
              <a:t>Vypracoval urbanistické návrhy pro firmu Baťa (Zlín, </a:t>
            </a:r>
            <a:r>
              <a:rPr lang="cs-CZ" dirty="0" smtClean="0"/>
              <a:t>prodejny)</a:t>
            </a:r>
            <a:endParaRPr lang="cs-CZ" dirty="0" smtClean="0"/>
          </a:p>
          <a:p>
            <a:r>
              <a:rPr lang="cs-CZ" dirty="0" smtClean="0"/>
              <a:t>Urbanistické studie pro Alžír, nerealizováno</a:t>
            </a:r>
          </a:p>
          <a:p>
            <a:endParaRPr lang="cs-CZ" dirty="0" smtClean="0"/>
          </a:p>
          <a:p>
            <a:r>
              <a:rPr lang="cs-CZ" dirty="0" smtClean="0"/>
              <a:t>Poválečná doba:</a:t>
            </a:r>
          </a:p>
          <a:p>
            <a:r>
              <a:rPr lang="fr-FR" b="1" dirty="0"/>
              <a:t> </a:t>
            </a:r>
            <a:r>
              <a:rPr lang="cs-CZ" b="1" dirty="0"/>
              <a:t>O</a:t>
            </a:r>
            <a:r>
              <a:rPr lang="fr-FR" b="1" dirty="0" smtClean="0"/>
              <a:t>bytn</a:t>
            </a:r>
            <a:r>
              <a:rPr lang="cs-CZ" b="1" dirty="0" smtClean="0"/>
              <a:t>ý</a:t>
            </a:r>
            <a:r>
              <a:rPr lang="fr-FR" b="1" dirty="0" smtClean="0"/>
              <a:t> blok </a:t>
            </a:r>
            <a:r>
              <a:rPr lang="fr-FR" b="1" dirty="0"/>
              <a:t>– </a:t>
            </a:r>
            <a:r>
              <a:rPr lang="fr-FR" b="1" dirty="0" smtClean="0"/>
              <a:t>Unit</a:t>
            </a:r>
            <a:r>
              <a:rPr lang="cs-CZ" b="1" dirty="0" smtClean="0"/>
              <a:t>é</a:t>
            </a:r>
            <a:r>
              <a:rPr lang="fr-FR" b="1" dirty="0" smtClean="0"/>
              <a:t>é d’habitation</a:t>
            </a:r>
            <a:r>
              <a:rPr lang="cs-CZ" b="1" dirty="0" smtClean="0"/>
              <a:t>, Marseille, </a:t>
            </a:r>
            <a:r>
              <a:rPr lang="cs-CZ" b="1" dirty="0"/>
              <a:t>F</a:t>
            </a:r>
            <a:r>
              <a:rPr lang="cs-CZ" b="1" dirty="0" smtClean="0"/>
              <a:t>rancie</a:t>
            </a:r>
            <a:r>
              <a:rPr lang="fr-FR" b="1" dirty="0"/>
              <a:t> </a:t>
            </a:r>
            <a:endParaRPr lang="cs-CZ" b="1" dirty="0" smtClean="0"/>
          </a:p>
          <a:p>
            <a:r>
              <a:rPr lang="cs-CZ" b="1" dirty="0"/>
              <a:t>P</a:t>
            </a:r>
            <a:r>
              <a:rPr lang="cs-CZ" b="1" dirty="0" smtClean="0"/>
              <a:t>outní kaple Notre-Dame-</a:t>
            </a:r>
            <a:r>
              <a:rPr lang="cs-CZ" b="1" dirty="0" err="1" smtClean="0"/>
              <a:t>du</a:t>
            </a:r>
            <a:r>
              <a:rPr lang="cs-CZ" b="1" dirty="0" smtClean="0"/>
              <a:t>-</a:t>
            </a:r>
            <a:r>
              <a:rPr lang="cs-CZ" b="1" dirty="0" err="1" smtClean="0"/>
              <a:t>Haut</a:t>
            </a:r>
            <a:r>
              <a:rPr lang="cs-CZ" b="1" dirty="0" smtClean="0"/>
              <a:t> v </a:t>
            </a:r>
            <a:r>
              <a:rPr lang="cs-CZ" b="1" dirty="0" err="1" smtClean="0"/>
              <a:t>Ronchamp</a:t>
            </a:r>
            <a:r>
              <a:rPr lang="cs-CZ" b="1" dirty="0" smtClean="0"/>
              <a:t>, Francie</a:t>
            </a:r>
          </a:p>
          <a:p>
            <a:r>
              <a:rPr lang="cs-CZ" dirty="0" smtClean="0"/>
              <a:t>Podílí se na </a:t>
            </a:r>
            <a:r>
              <a:rPr lang="cs-CZ" dirty="0"/>
              <a:t>plánování nového správního centra </a:t>
            </a:r>
            <a:r>
              <a:rPr lang="cs-CZ" dirty="0" err="1" smtClean="0"/>
              <a:t>Čhándígarhu</a:t>
            </a:r>
            <a:r>
              <a:rPr lang="cs-CZ" dirty="0" smtClean="0"/>
              <a:t>, Indie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882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Corbusier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fr-FR" dirty="0"/>
              <a:t>bytn</a:t>
            </a:r>
            <a:r>
              <a:rPr lang="cs-CZ" dirty="0"/>
              <a:t>ý</a:t>
            </a:r>
            <a:r>
              <a:rPr lang="fr-FR" dirty="0"/>
              <a:t> blok – Unit</a:t>
            </a:r>
            <a:r>
              <a:rPr lang="cs-CZ" dirty="0"/>
              <a:t>é</a:t>
            </a:r>
            <a:r>
              <a:rPr lang="fr-FR" dirty="0"/>
              <a:t>é d’habitation</a:t>
            </a:r>
            <a:r>
              <a:rPr lang="cs-CZ" dirty="0"/>
              <a:t>, </a:t>
            </a:r>
            <a:r>
              <a:rPr lang="cs-CZ" dirty="0" smtClean="0"/>
              <a:t>typ Berlín, 1957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186"/>
            <a:ext cx="6984776" cy="5238582"/>
          </a:xfrm>
        </p:spPr>
      </p:pic>
      <p:sp>
        <p:nvSpPr>
          <p:cNvPr id="6" name="TextovéPole 5"/>
          <p:cNvSpPr txBox="1"/>
          <p:nvPr/>
        </p:nvSpPr>
        <p:spPr>
          <a:xfrm>
            <a:off x="0" y="6581001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15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2424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292" y="4725144"/>
            <a:ext cx="3950440" cy="594360"/>
          </a:xfrm>
        </p:spPr>
        <p:txBody>
          <a:bodyPr/>
          <a:lstStyle/>
          <a:p>
            <a:r>
              <a:rPr lang="cs-CZ" dirty="0" smtClean="0"/>
              <a:t>Veletržní palác, Praha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2"/>
          </p:nvPr>
        </p:nvSpPr>
        <p:spPr>
          <a:xfrm>
            <a:off x="304800" y="5589240"/>
            <a:ext cx="3950442" cy="1116360"/>
          </a:xfrm>
        </p:spPr>
        <p:txBody>
          <a:bodyPr/>
          <a:lstStyle/>
          <a:p>
            <a:r>
              <a:rPr lang="cs-CZ" dirty="0" smtClean="0"/>
              <a:t>Oldřich Tyl, Josef Fuks, 1925-1928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41" y="-1"/>
            <a:ext cx="488875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12277" b="5671"/>
          <a:stretch/>
        </p:blipFill>
        <p:spPr>
          <a:xfrm>
            <a:off x="0" y="782675"/>
            <a:ext cx="4813670" cy="39424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91880" y="6580999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16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-33012" y="505676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1124931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3906890" cy="594360"/>
          </a:xfrm>
        </p:spPr>
        <p:txBody>
          <a:bodyPr/>
          <a:lstStyle/>
          <a:p>
            <a:r>
              <a:rPr lang="cs-CZ" dirty="0" smtClean="0"/>
              <a:t>Zlín, mrakodrap č. 21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16184" y="6241147"/>
            <a:ext cx="4122678" cy="609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Urbanistické řešení Baťova Zlína, </a:t>
            </a:r>
          </a:p>
          <a:p>
            <a:r>
              <a:rPr lang="cs-CZ" dirty="0" smtClean="0"/>
              <a:t>dělnické domy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42946"/>
            <a:ext cx="5220072" cy="391505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78" y="1983"/>
            <a:ext cx="4932309" cy="34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187378" y="-3507"/>
            <a:ext cx="16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18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03848" y="6581001"/>
            <a:ext cx="1331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19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5598167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17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" y="1983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8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Funkcionalismus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Budova CK </a:t>
            </a:r>
            <a:r>
              <a:rPr lang="cs-CZ" dirty="0"/>
              <a:t>Č</a:t>
            </a:r>
            <a:r>
              <a:rPr lang="cs-CZ" dirty="0" smtClean="0"/>
              <a:t>edok, Brno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56"/>
            <a:ext cx="8250068" cy="5517232"/>
          </a:xfrm>
        </p:spPr>
      </p:pic>
      <p:sp>
        <p:nvSpPr>
          <p:cNvPr id="6" name="TextovéPole 5"/>
          <p:cNvSpPr txBox="1"/>
          <p:nvPr/>
        </p:nvSpPr>
        <p:spPr>
          <a:xfrm>
            <a:off x="0" y="6622230"/>
            <a:ext cx="2267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86551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Mezinárodní styl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r. 1932  termín mezinárodní sloh</a:t>
            </a:r>
          </a:p>
          <a:p>
            <a:r>
              <a:rPr lang="cs-CZ" dirty="0" smtClean="0"/>
              <a:t>Společná koncepce moderní architektury</a:t>
            </a:r>
          </a:p>
          <a:p>
            <a:r>
              <a:rPr lang="cs-CZ" dirty="0" smtClean="0"/>
              <a:t>Důraz koncepce: </a:t>
            </a:r>
          </a:p>
          <a:p>
            <a:pPr marL="114300" indent="0">
              <a:buNone/>
            </a:pPr>
            <a:r>
              <a:rPr lang="cs-CZ" dirty="0" smtClean="0"/>
              <a:t>sociální vztahy, ekonomie, nová technologie, materiály, formy bydlení – zjednodušení, zevšeobecnění</a:t>
            </a:r>
          </a:p>
          <a:p>
            <a:endParaRPr lang="cs-CZ" dirty="0"/>
          </a:p>
          <a:p>
            <a:r>
              <a:rPr lang="cs-CZ" sz="2000" dirty="0" smtClean="0"/>
              <a:t>Rozšíření funkcionalistické architektury do USA </a:t>
            </a:r>
            <a:r>
              <a:rPr lang="cs-CZ" sz="2000" dirty="0"/>
              <a:t> </a:t>
            </a:r>
            <a:r>
              <a:rPr lang="cs-CZ" sz="2000" dirty="0">
                <a:sym typeface="Wingdings"/>
              </a:rPr>
              <a:t> </a:t>
            </a:r>
            <a:r>
              <a:rPr lang="cs-CZ" sz="2000" dirty="0" smtClean="0">
                <a:sym typeface="Wingdings"/>
              </a:rPr>
              <a:t> evropští architekti, kteří emigrovali do zámoří </a:t>
            </a:r>
            <a:r>
              <a:rPr lang="cs-CZ" sz="2000" dirty="0" smtClean="0"/>
              <a:t>W. </a:t>
            </a:r>
            <a:r>
              <a:rPr lang="cs-CZ" sz="2000" dirty="0" err="1" smtClean="0"/>
              <a:t>Gropius</a:t>
            </a:r>
            <a:r>
              <a:rPr lang="cs-CZ" sz="2000" dirty="0" smtClean="0"/>
              <a:t>, </a:t>
            </a:r>
            <a:r>
              <a:rPr lang="cs-CZ" sz="2000" dirty="0" err="1" smtClean="0"/>
              <a:t>Mies</a:t>
            </a:r>
            <a:r>
              <a:rPr lang="cs-CZ" sz="2000" dirty="0" smtClean="0"/>
              <a:t> van der </a:t>
            </a:r>
            <a:r>
              <a:rPr lang="cs-CZ" sz="2000" dirty="0" err="1" smtClean="0"/>
              <a:t>Rohe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6596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620000" cy="4800600"/>
          </a:xfrm>
        </p:spPr>
        <p:txBody>
          <a:bodyPr>
            <a:normAutofit/>
          </a:bodyPr>
          <a:lstStyle/>
          <a:p>
            <a:r>
              <a:rPr lang="cs-CZ" sz="1300" dirty="0"/>
              <a:t>MRÁZ, Bohumír. Dějiny výtvarné kultury.</a:t>
            </a:r>
            <a:r>
              <a:rPr lang="cs-CZ" sz="1300" i="1" dirty="0"/>
              <a:t> 3</a:t>
            </a:r>
            <a:r>
              <a:rPr lang="cs-CZ" sz="1300" dirty="0"/>
              <a:t>. 1. vyd. Praha: IDEA SERVIS, 2000, 220 s. ISBN 80-859-7031-7.</a:t>
            </a:r>
          </a:p>
          <a:p>
            <a:endParaRPr lang="cs-CZ" sz="1400" dirty="0" smtClean="0"/>
          </a:p>
          <a:p>
            <a:r>
              <a:rPr lang="cs-CZ" sz="1400" dirty="0" smtClean="0"/>
              <a:t>RAEBURN</a:t>
            </a:r>
            <a:r>
              <a:rPr lang="cs-CZ" sz="1400" dirty="0"/>
              <a:t>, Michael. Dějiny architektury. 1. vyd. Překlad Jan Slíva, Eva Klimentová, Milan Jára. Praha: Odeon, 1993, 317 s. ISBN </a:t>
            </a:r>
            <a:r>
              <a:rPr lang="cs-CZ" sz="1400" dirty="0" smtClean="0"/>
              <a:t>80-207-0185-0</a:t>
            </a:r>
            <a:endParaRPr lang="cs-CZ" sz="1300" dirty="0"/>
          </a:p>
          <a:p>
            <a:endParaRPr lang="cs-CZ" sz="1300" dirty="0"/>
          </a:p>
          <a:p>
            <a:r>
              <a:rPr lang="cs-CZ" sz="1300" dirty="0"/>
              <a:t>BERNHARD, </a:t>
            </a:r>
            <a:r>
              <a:rPr lang="cs-CZ" sz="1300" dirty="0" err="1"/>
              <a:t>Marianne</a:t>
            </a:r>
            <a:r>
              <a:rPr lang="cs-CZ" sz="13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300" dirty="0" err="1"/>
              <a:t>Grafoprint</a:t>
            </a:r>
            <a:r>
              <a:rPr lang="cs-CZ" sz="1300" dirty="0"/>
              <a:t>-Neubert, 1996, 491 s. ISBN 80-717-6393-4</a:t>
            </a:r>
            <a:r>
              <a:rPr lang="cs-CZ" sz="1300" dirty="0" smtClean="0"/>
              <a:t>.</a:t>
            </a:r>
            <a:endParaRPr lang="cs-CZ" dirty="0" smtClean="0"/>
          </a:p>
          <a:p>
            <a:endParaRPr lang="cs-CZ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2013-04-18]. </a:t>
            </a:r>
            <a:r>
              <a:rPr lang="pl-PL" sz="1200" dirty="0"/>
              <a:t>Do stupné na</a:t>
            </a:r>
            <a:endParaRPr lang="cs-CZ" sz="1200" u="sng" dirty="0">
              <a:hlinkClick r:id="rId2"/>
            </a:endParaRPr>
          </a:p>
          <a:p>
            <a:r>
              <a:rPr lang="pl-PL" sz="1200" dirty="0" smtClean="0"/>
              <a:t>[</a:t>
            </a:r>
            <a:r>
              <a:rPr lang="cs-CZ" sz="1200" u="sng" dirty="0" smtClean="0">
                <a:hlinkClick r:id="rId3"/>
              </a:rPr>
              <a:t>http</a:t>
            </a:r>
            <a:r>
              <a:rPr lang="cs-CZ" sz="1200" u="sng" dirty="0">
                <a:hlinkClick r:id="rId3"/>
              </a:rPr>
              <a:t>://www.mullerovavila.cz</a:t>
            </a:r>
            <a:r>
              <a:rPr lang="cs-CZ" sz="1200" u="sng" dirty="0" smtClean="0">
                <a:hlinkClick r:id="rId3"/>
              </a:rPr>
              <a:t>/</a:t>
            </a:r>
            <a:r>
              <a:rPr lang="pl-PL" sz="1200" dirty="0"/>
              <a:t>]</a:t>
            </a:r>
            <a:endParaRPr lang="cs-CZ" sz="1200" u="sng" dirty="0" smtClean="0"/>
          </a:p>
          <a:p>
            <a:r>
              <a:rPr lang="pl-PL" sz="1200" dirty="0" smtClean="0"/>
              <a:t>[</a:t>
            </a: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://www.tugendhat.eu</a:t>
            </a:r>
            <a:r>
              <a:rPr lang="cs-CZ" sz="1200" u="sng" dirty="0" smtClean="0">
                <a:hlinkClick r:id="rId4"/>
              </a:rPr>
              <a:t>/</a:t>
            </a:r>
            <a:r>
              <a:rPr lang="pl-PL" sz="1200" dirty="0"/>
              <a:t>]</a:t>
            </a:r>
            <a:endParaRPr lang="cs-CZ" sz="1200" dirty="0" smtClean="0"/>
          </a:p>
          <a:p>
            <a:r>
              <a:rPr lang="pl-PL" sz="1200" dirty="0" smtClean="0"/>
              <a:t>[</a:t>
            </a:r>
            <a:r>
              <a:rPr lang="cs-CZ" sz="1200" u="sng" dirty="0" smtClean="0">
                <a:hlinkClick r:id="rId5"/>
              </a:rPr>
              <a:t>http</a:t>
            </a:r>
            <a:r>
              <a:rPr lang="cs-CZ" sz="1200" u="sng" dirty="0">
                <a:hlinkClick r:id="rId5"/>
              </a:rPr>
              <a:t>://</a:t>
            </a:r>
            <a:r>
              <a:rPr lang="cs-CZ" sz="1200" u="sng" dirty="0" smtClean="0">
                <a:hlinkClick r:id="rId5"/>
              </a:rPr>
              <a:t>www.tugendhat.eu/tour/tour.htm</a:t>
            </a:r>
            <a:r>
              <a:rPr lang="pl-PL" sz="1200" dirty="0"/>
              <a:t>]</a:t>
            </a:r>
            <a:endParaRPr lang="cs-CZ" sz="1200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700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Citace, 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200" dirty="0" smtClean="0">
              <a:hlinkClick r:id="rId2"/>
            </a:endParaRPr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2013-04-18]. </a:t>
            </a:r>
            <a:r>
              <a:rPr lang="pl-PL" sz="1200" dirty="0"/>
              <a:t>Dostupný pod licencí </a:t>
            </a:r>
            <a:r>
              <a:rPr lang="pl-PL" sz="1200" dirty="0" smtClean="0"/>
              <a:t>Creative Commons na </a:t>
            </a:r>
            <a:r>
              <a:rPr lang="pl-PL" sz="1200" dirty="0"/>
              <a:t>WWW: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3"/>
              </a:rPr>
              <a:t>http://commons.wikimedia.org/wiki/File:Looshaus.jpg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4"/>
              </a:rPr>
              <a:t>http://commons.wikimedia.org/wiki/File:Montmartre_Adolf_Loos_Haus.jpg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 smtClean="0"/>
              <a:t>Zdroj</a:t>
            </a:r>
            <a:r>
              <a:rPr lang="pl-PL" sz="1200" dirty="0"/>
              <a:t>: [online]. [cit. </a:t>
            </a:r>
            <a:r>
              <a:rPr lang="pl-PL" sz="1200" dirty="0" smtClean="0"/>
              <a:t>2013-04-18]. </a:t>
            </a:r>
            <a:r>
              <a:rPr lang="pl-PL" sz="1200" dirty="0"/>
              <a:t>Dostupný pod licencí Public Domain na WWW:</a:t>
            </a:r>
            <a:endParaRPr lang="cs-CZ" sz="1200" dirty="0"/>
          </a:p>
          <a:p>
            <a:pPr>
              <a:buFont typeface="+mj-lt"/>
              <a:buAutoNum type="arabicPeriod" startAt="3"/>
            </a:pPr>
            <a:r>
              <a:rPr lang="cs-CZ" sz="1200" u="sng" dirty="0" smtClean="0">
                <a:hlinkClick r:id="rId5"/>
              </a:rPr>
              <a:t>http</a:t>
            </a:r>
            <a:r>
              <a:rPr lang="cs-CZ" sz="1200" u="sng" dirty="0">
                <a:hlinkClick r:id="rId5"/>
              </a:rPr>
              <a:t>://</a:t>
            </a:r>
            <a:r>
              <a:rPr lang="cs-CZ" sz="1200" u="sng" dirty="0" smtClean="0">
                <a:hlinkClick r:id="rId5"/>
              </a:rPr>
              <a:t>commons.wikimedia.org/wiki/File:Villa_Muller_099.jpg</a:t>
            </a:r>
            <a:endParaRPr lang="cs-CZ" sz="1200" dirty="0" smtClean="0">
              <a:hlinkClick r:id="rId2"/>
            </a:endParaRPr>
          </a:p>
          <a:p>
            <a:pPr>
              <a:buFont typeface="+mj-lt"/>
              <a:buAutoNum type="arabicPeriod" startAt="3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</a:t>
            </a:r>
            <a:r>
              <a:rPr lang="cs-CZ" sz="1200" dirty="0" smtClean="0">
                <a:hlinkClick r:id="rId2"/>
              </a:rPr>
              <a:t>commons.wikimedia.org/wiki/File:Einsteinturm_7443.jpg</a:t>
            </a:r>
            <a:endParaRPr lang="cs-CZ" sz="1200" dirty="0" smtClean="0"/>
          </a:p>
          <a:p>
            <a:pPr>
              <a:buFont typeface="+mj-lt"/>
              <a:buAutoNum type="arabicPeriod" startAt="3"/>
            </a:pPr>
            <a:r>
              <a:rPr lang="cs-CZ" sz="1200" u="sng" dirty="0">
                <a:hlinkClick r:id="rId6"/>
              </a:rPr>
              <a:t>http://commons.wikimedia.org/wiki/File:Bauhaus.JPG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2013-04-18]. </a:t>
            </a:r>
            <a:r>
              <a:rPr lang="pl-PL" sz="1200" dirty="0"/>
              <a:t>Dostupný pod licencí Creative Commons na WWW: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u="sng" dirty="0" smtClean="0">
                <a:hlinkClick r:id="rId7"/>
              </a:rPr>
              <a:t>http</a:t>
            </a:r>
            <a:r>
              <a:rPr lang="cs-CZ" sz="1200" u="sng" dirty="0">
                <a:hlinkClick r:id="rId7"/>
              </a:rPr>
              <a:t>://</a:t>
            </a:r>
            <a:r>
              <a:rPr lang="cs-CZ" sz="1200" u="sng" dirty="0" smtClean="0">
                <a:hlinkClick r:id="rId7"/>
              </a:rPr>
              <a:t>commons.wikimedia.org/wiki/File:Bauhaus-Dessau_Verbindung.JPG</a:t>
            </a:r>
            <a:endParaRPr lang="cs-CZ" sz="1200" dirty="0" smtClean="0"/>
          </a:p>
          <a:p>
            <a:pPr>
              <a:buFont typeface="+mj-lt"/>
              <a:buAutoNum type="arabicPeriod" startAt="6"/>
            </a:pPr>
            <a:r>
              <a:rPr lang="cs-CZ" sz="1200" u="sng" dirty="0">
                <a:hlinkClick r:id="rId8"/>
              </a:rPr>
              <a:t>http://</a:t>
            </a:r>
            <a:r>
              <a:rPr lang="cs-CZ" sz="1200" u="sng" dirty="0" smtClean="0">
                <a:hlinkClick r:id="rId8"/>
              </a:rPr>
              <a:t>commons.wikimedia.org/wiki/File:Bauhaus-Dessau_innen.JPG</a:t>
            </a:r>
            <a:endParaRPr lang="cs-CZ" sz="1200" u="sng" dirty="0" smtClean="0"/>
          </a:p>
          <a:p>
            <a:pPr>
              <a:buFont typeface="+mj-lt"/>
              <a:buAutoNum type="arabicPeriod" startAt="6"/>
            </a:pPr>
            <a:r>
              <a:rPr lang="cs-CZ" sz="1200" u="sng" dirty="0">
                <a:hlinkClick r:id="rId9"/>
              </a:rPr>
              <a:t>http://commons.wikimedia.org/wiki/File:Dessau_bauhaus_02.jpg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u="sng" dirty="0" smtClean="0">
                <a:hlinkClick r:id="rId10"/>
              </a:rPr>
              <a:t>http</a:t>
            </a:r>
            <a:r>
              <a:rPr lang="cs-CZ" sz="1200" u="sng" dirty="0">
                <a:hlinkClick r:id="rId10"/>
              </a:rPr>
              <a:t>://commons.wikimedia.org/wiki/File:MEISTERH.jpg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u="sng" dirty="0" smtClean="0">
                <a:hlinkClick r:id="rId11"/>
              </a:rPr>
              <a:t>http</a:t>
            </a:r>
            <a:r>
              <a:rPr lang="cs-CZ" sz="1200" u="sng" dirty="0">
                <a:hlinkClick r:id="rId11"/>
              </a:rPr>
              <a:t>://commons.wikimedia.org/wiki/File:Barcelona_mies_v_d_rohe_pavillon_weltausstellung1999_03.jpg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u="sng" dirty="0">
                <a:hlinkClick r:id="rId12"/>
              </a:rPr>
              <a:t>http://commons.wikimedia.org/wiki/File:Villa_Tugendhat-20070429.jpeg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u="sng" dirty="0" smtClean="0">
                <a:hlinkClick r:id="rId13"/>
              </a:rPr>
              <a:t>http</a:t>
            </a:r>
            <a:r>
              <a:rPr lang="cs-CZ" sz="1200" u="sng" dirty="0">
                <a:hlinkClick r:id="rId13"/>
              </a:rPr>
              <a:t>://commons.wikimedia.org/wiki/File:Vila_Tugendhat_(Brno),_onyxov%C3%A1_st%C4%9Bna.JPG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u="sng" dirty="0">
                <a:hlinkClick r:id="rId14"/>
              </a:rPr>
              <a:t>http://commons.wikimedia.org/wiki/File:Brno,_%C4%8Cern%C3%A1_Pole,_%C4%8Cernopoln%C3%AD,_vila_Tugendhat_(03).jpg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u="sng" dirty="0">
                <a:hlinkClick r:id="rId15"/>
              </a:rPr>
              <a:t>http://commons.wikimedia.org/wiki/File:Weissenhof_Corbusier_1.jpg?uselang=cs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u="sng" dirty="0">
                <a:hlinkClick r:id="rId16"/>
              </a:rPr>
              <a:t>http://commons.wikimedia.org/wiki/File:Corbusierhaus_Berlin_B.jpg</a:t>
            </a:r>
            <a:endParaRPr lang="cs-CZ" sz="1200" dirty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404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6"/>
            </a:pP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://commons.wikimedia.org/wiki/File:Praha_Veletr%C5%BEn%C3%AD_pal%C3%A1c_hala3.jpg</a:t>
            </a:r>
            <a:endParaRPr lang="cs-CZ" sz="1200" dirty="0"/>
          </a:p>
          <a:p>
            <a:pPr>
              <a:buFont typeface="+mj-lt"/>
              <a:buAutoNum type="arabicPeriod" startAt="16"/>
            </a:pPr>
            <a:r>
              <a:rPr lang="cs-CZ" sz="1200" u="sng" dirty="0">
                <a:hlinkClick r:id="rId3"/>
              </a:rPr>
              <a:t>http://commons.wikimedia.org/wiki/File:Mrakodrap_zlin.jpg?uselang=cs</a:t>
            </a:r>
            <a:endParaRPr lang="cs-CZ" sz="1200" dirty="0"/>
          </a:p>
          <a:p>
            <a:pPr>
              <a:buFont typeface="+mj-lt"/>
              <a:buAutoNum type="arabicPeriod" startAt="16"/>
            </a:pPr>
            <a:r>
              <a:rPr lang="cs-CZ" sz="1200" u="sng" dirty="0">
                <a:hlinkClick r:id="rId4"/>
              </a:rPr>
              <a:t>http://commons.wikimedia.org/wiki/File:Bata_Housing.jpg?uselang=cs</a:t>
            </a:r>
            <a:endParaRPr lang="cs-CZ" sz="1200" dirty="0"/>
          </a:p>
          <a:p>
            <a:pPr>
              <a:buFont typeface="+mj-lt"/>
              <a:buAutoNum type="arabicPeriod" startAt="16"/>
            </a:pPr>
            <a:r>
              <a:rPr lang="cs-CZ" sz="1200" u="sng" dirty="0">
                <a:hlinkClick r:id="rId5"/>
              </a:rPr>
              <a:t>http://commons.wikimedia.org/wiki/File:View_from_nr._21,_Letna,_Zl%C3%ADn.JPG?uselang=cs</a:t>
            </a:r>
            <a:endParaRPr lang="cs-CZ" sz="1200" dirty="0"/>
          </a:p>
          <a:p>
            <a:pPr>
              <a:buFont typeface="+mj-lt"/>
              <a:buAutoNum type="arabicPeriod" startAt="16"/>
            </a:pPr>
            <a:r>
              <a:rPr lang="cs-CZ" sz="1200" u="sng" dirty="0">
                <a:hlinkClick r:id="rId6"/>
              </a:rPr>
              <a:t>http://commons.wikimedia.org/wiki/File:Mesto_Brno_-_funkcionalisticka_budova_Cedoku.jpg</a:t>
            </a:r>
            <a:endParaRPr lang="cs-CZ" sz="1200" dirty="0"/>
          </a:p>
          <a:p>
            <a:pPr marL="571500" indent="-457200">
              <a:buFont typeface="+mj-lt"/>
              <a:buAutoNum type="arabicPeriod" startAt="16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809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Adolf </a:t>
            </a:r>
            <a:r>
              <a:rPr lang="cs-CZ" dirty="0" err="1" smtClean="0"/>
              <a:t>Loos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Obchodní dům </a:t>
            </a:r>
            <a:r>
              <a:rPr lang="cs-CZ" dirty="0" err="1" smtClean="0"/>
              <a:t>Goldman</a:t>
            </a:r>
            <a:r>
              <a:rPr lang="en-US" dirty="0" smtClean="0">
                <a:latin typeface="Calibri"/>
              </a:rPr>
              <a:t>&amp;</a:t>
            </a:r>
            <a:r>
              <a:rPr lang="en-US" dirty="0" err="1" smtClean="0">
                <a:latin typeface="Calibri"/>
              </a:rPr>
              <a:t>Salatsch</a:t>
            </a:r>
            <a:r>
              <a:rPr lang="en-US" dirty="0" smtClean="0">
                <a:latin typeface="Calibri"/>
              </a:rPr>
              <a:t>, V</a:t>
            </a:r>
            <a:r>
              <a:rPr lang="cs-CZ" dirty="0" err="1" smtClean="0">
                <a:latin typeface="Calibri"/>
              </a:rPr>
              <a:t>ídeň</a:t>
            </a:r>
            <a:r>
              <a:rPr lang="cs-CZ" dirty="0" smtClean="0">
                <a:latin typeface="Calibri"/>
              </a:rPr>
              <a:t>, 1909-1911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488832" cy="5616624"/>
          </a:xfrm>
        </p:spPr>
      </p:pic>
      <p:sp>
        <p:nvSpPr>
          <p:cNvPr id="3" name="TextovéPole 2"/>
          <p:cNvSpPr txBox="1"/>
          <p:nvPr/>
        </p:nvSpPr>
        <p:spPr>
          <a:xfrm>
            <a:off x="0" y="65810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49178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Adolf </a:t>
            </a:r>
            <a:r>
              <a:rPr lang="cs-CZ" dirty="0" err="1" smtClean="0"/>
              <a:t>Loos</a:t>
            </a:r>
            <a:r>
              <a:rPr lang="cs-CZ" dirty="0" smtClean="0"/>
              <a:t> 1870-1933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Rakouský architekt českého původu</a:t>
            </a:r>
          </a:p>
          <a:p>
            <a:r>
              <a:rPr lang="cs-CZ" dirty="0" smtClean="0"/>
              <a:t>Radikální odmítnutí ornamentu</a:t>
            </a:r>
          </a:p>
          <a:p>
            <a:r>
              <a:rPr lang="cs-CZ" dirty="0" smtClean="0"/>
              <a:t>Esej: Ornament a zločin (1908)</a:t>
            </a:r>
          </a:p>
          <a:p>
            <a:r>
              <a:rPr lang="cs-CZ" dirty="0" smtClean="0"/>
              <a:t>Předznamenal nástup moderny</a:t>
            </a:r>
          </a:p>
          <a:p>
            <a:r>
              <a:rPr lang="cs-CZ" dirty="0" smtClean="0"/>
              <a:t>Plánování prostoru se odrazilo v další jeho tvorbě</a:t>
            </a:r>
          </a:p>
          <a:p>
            <a:r>
              <a:rPr lang="cs-CZ" dirty="0" smtClean="0"/>
              <a:t>RAUMPLAN</a:t>
            </a:r>
          </a:p>
          <a:p>
            <a:r>
              <a:rPr lang="cs-CZ" b="1" dirty="0" smtClean="0"/>
              <a:t>Znaky tvorby: </a:t>
            </a:r>
            <a:r>
              <a:rPr lang="cs-CZ" dirty="0" smtClean="0"/>
              <a:t>hladké fasády bez dekoru, jednoduché tvary</a:t>
            </a:r>
          </a:p>
          <a:p>
            <a:r>
              <a:rPr lang="cs-CZ" b="1" dirty="0" smtClean="0"/>
              <a:t>Významné stavby:</a:t>
            </a:r>
          </a:p>
          <a:p>
            <a:r>
              <a:rPr lang="cs-CZ" dirty="0"/>
              <a:t>Obchodní dům </a:t>
            </a:r>
            <a:r>
              <a:rPr lang="cs-CZ" dirty="0" err="1"/>
              <a:t>Goldman</a:t>
            </a:r>
            <a:r>
              <a:rPr lang="en-US" dirty="0"/>
              <a:t>&amp;</a:t>
            </a:r>
            <a:r>
              <a:rPr lang="en-US" dirty="0" err="1"/>
              <a:t>Salatsch</a:t>
            </a:r>
            <a:r>
              <a:rPr lang="en-US" dirty="0"/>
              <a:t>, V</a:t>
            </a:r>
            <a:r>
              <a:rPr lang="cs-CZ" dirty="0" err="1" smtClean="0"/>
              <a:t>ídeň</a:t>
            </a:r>
            <a:endParaRPr lang="cs-CZ" dirty="0" smtClean="0"/>
          </a:p>
          <a:p>
            <a:r>
              <a:rPr lang="cs-CZ" dirty="0" smtClean="0"/>
              <a:t>Dům pro básníka Tristana </a:t>
            </a:r>
            <a:r>
              <a:rPr lang="cs-CZ" dirty="0" err="1" smtClean="0"/>
              <a:t>Tzaru</a:t>
            </a:r>
            <a:r>
              <a:rPr lang="cs-CZ" dirty="0" smtClean="0"/>
              <a:t>, Paříž</a:t>
            </a:r>
          </a:p>
          <a:p>
            <a:r>
              <a:rPr lang="cs-CZ" dirty="0" smtClean="0"/>
              <a:t>Müllerova vila, Praha</a:t>
            </a:r>
          </a:p>
          <a:p>
            <a:pPr marL="11430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208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Adolf </a:t>
            </a:r>
            <a:r>
              <a:rPr lang="cs-CZ" dirty="0" err="1" smtClean="0"/>
              <a:t>Loos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Dům pro Tristana </a:t>
            </a:r>
            <a:r>
              <a:rPr lang="cs-CZ" dirty="0" err="1" smtClean="0"/>
              <a:t>Tzaru</a:t>
            </a:r>
            <a:r>
              <a:rPr lang="cs-CZ" dirty="0" smtClean="0"/>
              <a:t>, Paříž, 1926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19"/>
            <a:ext cx="4236304" cy="5658229"/>
          </a:xfrm>
        </p:spPr>
      </p:pic>
      <p:sp>
        <p:nvSpPr>
          <p:cNvPr id="8" name="TextovéPole 7"/>
          <p:cNvSpPr txBox="1"/>
          <p:nvPr/>
        </p:nvSpPr>
        <p:spPr>
          <a:xfrm>
            <a:off x="0" y="65810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2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88446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233028"/>
            <a:ext cx="7772400" cy="594360"/>
          </a:xfrm>
        </p:spPr>
        <p:txBody>
          <a:bodyPr/>
          <a:lstStyle/>
          <a:p>
            <a:r>
              <a:rPr lang="cs-CZ" dirty="0" smtClean="0"/>
              <a:t>Adolf </a:t>
            </a:r>
            <a:r>
              <a:rPr lang="cs-CZ" dirty="0" err="1" smtClean="0"/>
              <a:t>Loos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323528" y="5788496"/>
            <a:ext cx="7772401" cy="8808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Müllerova vila, Praha-Střešovice, </a:t>
            </a:r>
          </a:p>
          <a:p>
            <a:r>
              <a:rPr lang="cs-CZ" dirty="0" err="1" smtClean="0"/>
              <a:t>Raumplan</a:t>
            </a:r>
            <a:r>
              <a:rPr lang="cs-CZ" dirty="0" smtClean="0"/>
              <a:t>: řešení prostou vertikálně, různé úrovně</a:t>
            </a:r>
            <a:endParaRPr lang="cs-CZ" u="sng" dirty="0"/>
          </a:p>
          <a:p>
            <a:r>
              <a:rPr lang="cs-CZ" u="sng" dirty="0">
                <a:hlinkClick r:id="rId2"/>
              </a:rPr>
              <a:t>http://www.mullerovavila.cz/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22" y="0"/>
            <a:ext cx="7200800" cy="5400600"/>
          </a:xfrm>
        </p:spPr>
      </p:pic>
      <p:sp>
        <p:nvSpPr>
          <p:cNvPr id="7" name="Tlačítko akce: Informace 6">
            <a:hlinkClick r:id="" action="ppaction://noaction" highlightClick="1"/>
          </p:cNvPr>
          <p:cNvSpPr/>
          <p:nvPr/>
        </p:nvSpPr>
        <p:spPr>
          <a:xfrm>
            <a:off x="8100392" y="5519441"/>
            <a:ext cx="1043608" cy="103457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0" y="65810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3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37334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Expresionismus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Reakce na industriální styl</a:t>
            </a:r>
          </a:p>
          <a:p>
            <a:r>
              <a:rPr lang="cs-CZ" dirty="0"/>
              <a:t>D</a:t>
            </a:r>
            <a:r>
              <a:rPr lang="cs-CZ" dirty="0" smtClean="0"/>
              <a:t>ůraz </a:t>
            </a:r>
            <a:r>
              <a:rPr lang="cs-CZ" dirty="0"/>
              <a:t>na </a:t>
            </a:r>
            <a:r>
              <a:rPr lang="cs-CZ" dirty="0" smtClean="0"/>
              <a:t>fantazii, </a:t>
            </a:r>
            <a:r>
              <a:rPr lang="cs-CZ" dirty="0"/>
              <a:t>smysly a intuici</a:t>
            </a:r>
          </a:p>
          <a:p>
            <a:r>
              <a:rPr lang="cs-CZ" dirty="0" smtClean="0"/>
              <a:t>Dynamika, odvážné </a:t>
            </a:r>
            <a:r>
              <a:rPr lang="cs-CZ" dirty="0"/>
              <a:t>stavby </a:t>
            </a:r>
            <a:endParaRPr lang="cs-CZ" dirty="0" smtClean="0"/>
          </a:p>
          <a:p>
            <a:r>
              <a:rPr lang="cs-CZ" b="1" dirty="0" smtClean="0"/>
              <a:t>Einsteinova věž </a:t>
            </a:r>
            <a:r>
              <a:rPr lang="cs-CZ" dirty="0" smtClean="0"/>
              <a:t>- </a:t>
            </a:r>
            <a:r>
              <a:rPr lang="cs-CZ" dirty="0" smtClean="0"/>
              <a:t>příklad </a:t>
            </a:r>
            <a:r>
              <a:rPr lang="cs-CZ" dirty="0"/>
              <a:t>expresionismu v </a:t>
            </a:r>
            <a:r>
              <a:rPr lang="cs-CZ" dirty="0" smtClean="0"/>
              <a:t>architektuře</a:t>
            </a:r>
          </a:p>
          <a:p>
            <a:r>
              <a:rPr lang="cs-CZ" dirty="0" smtClean="0"/>
              <a:t>Představitelé:</a:t>
            </a:r>
          </a:p>
          <a:p>
            <a:r>
              <a:rPr lang="cs-CZ" b="1" dirty="0" smtClean="0"/>
              <a:t>Erich </a:t>
            </a:r>
            <a:r>
              <a:rPr lang="cs-CZ" b="1" dirty="0" err="1" smtClean="0"/>
              <a:t>Mendelsohn</a:t>
            </a:r>
            <a:r>
              <a:rPr lang="cs-CZ" b="1" dirty="0" smtClean="0"/>
              <a:t>: </a:t>
            </a:r>
            <a:r>
              <a:rPr lang="cs-CZ" dirty="0" err="1" smtClean="0"/>
              <a:t>Eisteinova</a:t>
            </a:r>
            <a:r>
              <a:rPr lang="cs-CZ" dirty="0" smtClean="0"/>
              <a:t> věž v Postupimi</a:t>
            </a:r>
          </a:p>
          <a:p>
            <a:r>
              <a:rPr lang="cs-CZ" b="1" dirty="0" smtClean="0"/>
              <a:t>Hans </a:t>
            </a:r>
            <a:r>
              <a:rPr lang="cs-CZ" b="1" dirty="0" err="1" smtClean="0"/>
              <a:t>Poelzig</a:t>
            </a:r>
            <a:r>
              <a:rPr lang="cs-CZ" b="1" dirty="0" smtClean="0"/>
              <a:t>: </a:t>
            </a:r>
            <a:r>
              <a:rPr lang="cs-CZ" dirty="0" smtClean="0"/>
              <a:t>Velké divadlo v Berlíně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243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5373216"/>
            <a:ext cx="7772400" cy="594360"/>
          </a:xfrm>
        </p:spPr>
        <p:txBody>
          <a:bodyPr/>
          <a:lstStyle/>
          <a:p>
            <a:r>
              <a:rPr lang="cs-CZ" dirty="0" smtClean="0"/>
              <a:t>Erich </a:t>
            </a:r>
            <a:r>
              <a:rPr lang="cs-CZ" dirty="0" err="1" smtClean="0"/>
              <a:t>Mendelsohn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304799" y="5949280"/>
            <a:ext cx="7772401" cy="756320"/>
          </a:xfrm>
        </p:spPr>
        <p:txBody>
          <a:bodyPr>
            <a:normAutofit/>
          </a:bodyPr>
          <a:lstStyle/>
          <a:p>
            <a:r>
              <a:rPr lang="cs-CZ" dirty="0" smtClean="0"/>
              <a:t>Einsteinova věž, Německo, Postupim, 1919-22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272808" cy="5454606"/>
          </a:xfrm>
        </p:spPr>
      </p:pic>
      <p:sp>
        <p:nvSpPr>
          <p:cNvPr id="6" name="TextovéPole 5"/>
          <p:cNvSpPr txBox="1"/>
          <p:nvPr/>
        </p:nvSpPr>
        <p:spPr>
          <a:xfrm>
            <a:off x="0" y="6581001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76779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Bauhaus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Umělecká škola</a:t>
            </a:r>
            <a:r>
              <a:rPr lang="cs-CZ" sz="2000" dirty="0" smtClean="0"/>
              <a:t>, Německo, Výmar 1919</a:t>
            </a:r>
          </a:p>
          <a:p>
            <a:r>
              <a:rPr lang="cs-CZ" sz="2000" b="1" dirty="0" smtClean="0"/>
              <a:t>Walter </a:t>
            </a:r>
            <a:r>
              <a:rPr lang="cs-CZ" sz="2000" b="1" dirty="0" err="1" smtClean="0"/>
              <a:t>Gropius</a:t>
            </a:r>
            <a:r>
              <a:rPr lang="cs-CZ" sz="2000" dirty="0" smtClean="0"/>
              <a:t>, architekt, první ředitel</a:t>
            </a:r>
          </a:p>
          <a:p>
            <a:r>
              <a:rPr lang="cs-CZ" sz="2000" dirty="0" smtClean="0"/>
              <a:t>Osobnosti </a:t>
            </a:r>
            <a:r>
              <a:rPr lang="cs-CZ" sz="2000" dirty="0" err="1" smtClean="0"/>
              <a:t>Bauhausu</a:t>
            </a:r>
            <a:r>
              <a:rPr lang="cs-CZ" sz="2000" dirty="0" smtClean="0"/>
              <a:t>:</a:t>
            </a:r>
          </a:p>
          <a:p>
            <a:pPr marL="114300" indent="0">
              <a:buNone/>
            </a:pPr>
            <a:r>
              <a:rPr lang="cs-CZ" sz="2000" b="1" dirty="0" err="1" smtClean="0"/>
              <a:t>Lyonel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Feininger</a:t>
            </a:r>
            <a:r>
              <a:rPr lang="cs-CZ" sz="2000" b="1" dirty="0" smtClean="0"/>
              <a:t>, Paul </a:t>
            </a:r>
            <a:r>
              <a:rPr lang="cs-CZ" sz="2000" b="1" dirty="0" err="1" smtClean="0"/>
              <a:t>Klee</a:t>
            </a:r>
            <a:r>
              <a:rPr lang="cs-CZ" sz="2000" b="1" dirty="0" smtClean="0"/>
              <a:t>, Vasilij </a:t>
            </a:r>
            <a:r>
              <a:rPr lang="cs-CZ" sz="2000" b="1" dirty="0" err="1" smtClean="0"/>
              <a:t>Kandinskij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László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Moholy</a:t>
            </a:r>
            <a:r>
              <a:rPr lang="cs-CZ" sz="2000" b="1" dirty="0" smtClean="0"/>
              <a:t>-Nagy, Ludwig </a:t>
            </a:r>
            <a:r>
              <a:rPr lang="cs-CZ" sz="2000" b="1" dirty="0" err="1" smtClean="0"/>
              <a:t>Mies</a:t>
            </a:r>
            <a:r>
              <a:rPr lang="cs-CZ" sz="2000" b="1" dirty="0" smtClean="0"/>
              <a:t> van der </a:t>
            </a:r>
            <a:r>
              <a:rPr lang="cs-CZ" sz="2000" b="1" dirty="0" err="1" smtClean="0"/>
              <a:t>Rohe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Theo</a:t>
            </a:r>
            <a:r>
              <a:rPr lang="cs-CZ" sz="2000" b="1" dirty="0" smtClean="0"/>
              <a:t> van </a:t>
            </a:r>
            <a:r>
              <a:rPr lang="cs-CZ" sz="2000" b="1" dirty="0" err="1" smtClean="0"/>
              <a:t>Doesburg</a:t>
            </a:r>
            <a:endParaRPr lang="cs-CZ" sz="2000" b="1" dirty="0" smtClean="0"/>
          </a:p>
          <a:p>
            <a:r>
              <a:rPr lang="cs-CZ" sz="2000" dirty="0" smtClean="0"/>
              <a:t>Princip </a:t>
            </a:r>
            <a:r>
              <a:rPr lang="cs-CZ" sz="2000" dirty="0" err="1" smtClean="0"/>
              <a:t>Bauhausu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Nerozlišuje mezi umělcem a řemeslníkem, obojí je stejně důležité, důležitá a nutná spolupráce</a:t>
            </a:r>
          </a:p>
          <a:p>
            <a:r>
              <a:rPr lang="cs-CZ" sz="2000" dirty="0" smtClean="0"/>
              <a:t>Nová funkční architektura</a:t>
            </a:r>
          </a:p>
          <a:p>
            <a:r>
              <a:rPr lang="cs-CZ" sz="2000" dirty="0" smtClean="0"/>
              <a:t>Průmyslový design</a:t>
            </a:r>
          </a:p>
          <a:p>
            <a:r>
              <a:rPr lang="cs-CZ" sz="2000" dirty="0" smtClean="0"/>
              <a:t>1925 škola přestěhována do </a:t>
            </a:r>
            <a:r>
              <a:rPr lang="cs-CZ" sz="2000" dirty="0" err="1" smtClean="0"/>
              <a:t>Desavy</a:t>
            </a:r>
            <a:r>
              <a:rPr lang="cs-CZ" sz="2000" dirty="0" smtClean="0"/>
              <a:t>, nové budovy (návrh W. </a:t>
            </a:r>
            <a:r>
              <a:rPr lang="cs-CZ" sz="2000" dirty="0" err="1"/>
              <a:t>G</a:t>
            </a:r>
            <a:r>
              <a:rPr lang="cs-CZ" sz="2000" dirty="0" err="1" smtClean="0"/>
              <a:t>ropius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1930 ředitelem se stává </a:t>
            </a:r>
            <a:r>
              <a:rPr lang="cs-CZ" sz="2000" dirty="0" err="1" smtClean="0"/>
              <a:t>Mies</a:t>
            </a:r>
            <a:r>
              <a:rPr lang="cs-CZ" sz="2000" dirty="0" smtClean="0"/>
              <a:t> van der </a:t>
            </a:r>
            <a:r>
              <a:rPr lang="cs-CZ" sz="2000" dirty="0" err="1" smtClean="0"/>
              <a:t>Rohe</a:t>
            </a:r>
            <a:endParaRPr lang="cs-CZ" sz="2000" dirty="0" smtClean="0"/>
          </a:p>
          <a:p>
            <a:r>
              <a:rPr lang="cs-CZ" sz="2000" dirty="0" smtClean="0"/>
              <a:t>1932 škola se stěhuje do Berlína</a:t>
            </a:r>
          </a:p>
          <a:p>
            <a:r>
              <a:rPr lang="cs-CZ" sz="2000" dirty="0" smtClean="0"/>
              <a:t>1933 nacisté školu zrušili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149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313</TotalTime>
  <Words>1111</Words>
  <Application>Microsoft Office PowerPoint</Application>
  <PresentationFormat>Předvádění na obrazovce (4:3)</PresentationFormat>
  <Paragraphs>208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Sousedství</vt:lpstr>
      <vt:lpstr>Prezentace aplikace PowerPoint</vt:lpstr>
      <vt:lpstr>Architektura 1. ½ 20. století Moderna</vt:lpstr>
      <vt:lpstr>Adolf Loos</vt:lpstr>
      <vt:lpstr>Adolf Loos 1870-1933</vt:lpstr>
      <vt:lpstr>Adolf Loos</vt:lpstr>
      <vt:lpstr>Adolf Loos</vt:lpstr>
      <vt:lpstr>Expresionismus</vt:lpstr>
      <vt:lpstr>Erich Mendelsohn</vt:lpstr>
      <vt:lpstr>Bauhaus</vt:lpstr>
      <vt:lpstr>Bauhaus</vt:lpstr>
      <vt:lpstr>Prezentace aplikace PowerPoint</vt:lpstr>
      <vt:lpstr>Bauhaus, ateliér </vt:lpstr>
      <vt:lpstr>Mies van der Rohe, 1886-1969</vt:lpstr>
      <vt:lpstr>Mies van der Rohe</vt:lpstr>
      <vt:lpstr>Ludwig Mies van der Rohe</vt:lpstr>
      <vt:lpstr>Ludwig Mies van der Rohe</vt:lpstr>
      <vt:lpstr>Ludwig Mies van der Rohe</vt:lpstr>
      <vt:lpstr>Funkcionalismus</vt:lpstr>
      <vt:lpstr>Le Corbusier</vt:lpstr>
      <vt:lpstr>Le Corbusier 1887-1965</vt:lpstr>
      <vt:lpstr>Le Corbusier</vt:lpstr>
      <vt:lpstr>Veletržní palác, Praha</vt:lpstr>
      <vt:lpstr>Zlín, mrakodrap č. 21</vt:lpstr>
      <vt:lpstr>Funkcionalismus</vt:lpstr>
      <vt:lpstr>Mezinárodní styl</vt:lpstr>
      <vt:lpstr>Citace</vt:lpstr>
      <vt:lpstr>Citace, obrazový materiál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1. ½ 20. století Moderna – Bauhaus, funkcionalismus</dc:title>
  <dc:creator>Ivana Spurná</dc:creator>
  <cp:lastModifiedBy>Ivana Spurná</cp:lastModifiedBy>
  <cp:revision>34</cp:revision>
  <dcterms:created xsi:type="dcterms:W3CDTF">2013-04-23T15:23:08Z</dcterms:created>
  <dcterms:modified xsi:type="dcterms:W3CDTF">2013-06-03T18:19:26Z</dcterms:modified>
</cp:coreProperties>
</file>