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89" r:id="rId2"/>
    <p:sldId id="256" r:id="rId3"/>
    <p:sldId id="284" r:id="rId4"/>
    <p:sldId id="257" r:id="rId5"/>
    <p:sldId id="277" r:id="rId6"/>
    <p:sldId id="258" r:id="rId7"/>
    <p:sldId id="282" r:id="rId8"/>
    <p:sldId id="259" r:id="rId9"/>
    <p:sldId id="260" r:id="rId10"/>
    <p:sldId id="261" r:id="rId11"/>
    <p:sldId id="263" r:id="rId12"/>
    <p:sldId id="264" r:id="rId13"/>
    <p:sldId id="278" r:id="rId14"/>
    <p:sldId id="265" r:id="rId15"/>
    <p:sldId id="266" r:id="rId16"/>
    <p:sldId id="274" r:id="rId17"/>
    <p:sldId id="267" r:id="rId18"/>
    <p:sldId id="272" r:id="rId19"/>
    <p:sldId id="275" r:id="rId20"/>
    <p:sldId id="276" r:id="rId21"/>
    <p:sldId id="286" r:id="rId22"/>
    <p:sldId id="285" r:id="rId23"/>
    <p:sldId id="287" r:id="rId2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A8DB22-B0D7-497A-AB66-6F5E4854FCB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40BC1-3218-476E-AF03-B46022CFEA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4984-0712-4159-BA99-69B58193D9D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17D8C5-1C37-4693-9E2B-B66D94C5C103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7747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00DF7D-FC7B-4026-ABDF-4283ACBDF1FE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482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3DC22-68D0-4B4C-92DF-1D696B0756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9D97D-9734-46EA-98EE-68545084104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28CF6-BA0A-4C84-9153-5441D82582D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437E-27C5-4CF2-BA4A-94CDC9F3339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27138-2E30-48EF-8439-EEE3A70EE49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C82B0-9A89-47AC-A23F-A2D7C18CC2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AC3AC-763B-49B4-9E1B-BC4244EFFD9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55A5-E32F-41E2-B06F-AFDDB64BE3B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E304210-68CA-4FB6-9218-7BE4709D8AF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Lautrec_moulin_rouge,_la_goulue_(poster)_1891.jpg" TargetMode="External"/><Relationship Id="rId13" Type="http://schemas.openxmlformats.org/officeDocument/2006/relationships/hyperlink" Target="http://commons.wikimedia.org/wiki/File:Paul_Gauguin_145.jpg" TargetMode="External"/><Relationship Id="rId18" Type="http://schemas.openxmlformats.org/officeDocument/2006/relationships/hyperlink" Target="http://commons.wikimedia.org/wiki/File:Paul_C&#233;zanne_192.jpg" TargetMode="External"/><Relationship Id="rId3" Type="http://schemas.openxmlformats.org/officeDocument/2006/relationships/hyperlink" Target="http://commons.wikimedia.org/wiki/File:Georges_Seurat_043.jpg" TargetMode="External"/><Relationship Id="rId7" Type="http://schemas.openxmlformats.org/officeDocument/2006/relationships/hyperlink" Target="http://commons.wikimedia.org/wiki/File:Lautrec_jane_avril_at_the_jardin_de_paris_(poster)_1893.jpg" TargetMode="External"/><Relationship Id="rId12" Type="http://schemas.openxmlformats.org/officeDocument/2006/relationships/hyperlink" Target="http://commons.wikimedia.org/wiki/File:Paul_Gauguin_128.jpg" TargetMode="External"/><Relationship Id="rId17" Type="http://schemas.openxmlformats.org/officeDocument/2006/relationships/hyperlink" Target="http://commons.wikimedia.org/wiki/File:Paul_C&#233;zanne_047.jpg" TargetMode="External"/><Relationship Id="rId2" Type="http://schemas.openxmlformats.org/officeDocument/2006/relationships/hyperlink" Target="http://commons.wikimedia.org/wiki/File:Seurat-La_Parade_detail.jpg" TargetMode="External"/><Relationship Id="rId16" Type="http://schemas.openxmlformats.org/officeDocument/2006/relationships/hyperlink" Target="http://commons.wikimedia.org/wiki/File:Paul_C&#233;zanne,_Les_joueurs_de_carte_(1892-95)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Get_lautrec_1894_salon_in_the_rue_des_moulins.jpg" TargetMode="External"/><Relationship Id="rId11" Type="http://schemas.openxmlformats.org/officeDocument/2006/relationships/hyperlink" Target="http://commons.wikimedia.org/wiki/File:Paul_Gauguin_026.jpg" TargetMode="External"/><Relationship Id="rId5" Type="http://schemas.openxmlformats.org/officeDocument/2006/relationships/hyperlink" Target="http://commons.wikimedia.org/wiki/File:Paul_Signac_Palais_des_Papes_Avignon.jpg" TargetMode="External"/><Relationship Id="rId15" Type="http://schemas.openxmlformats.org/officeDocument/2006/relationships/hyperlink" Target="http://commons.wikimedia.org/wiki/File:Paul_C%C3%A9zanne_154.jpg" TargetMode="External"/><Relationship Id="rId10" Type="http://schemas.openxmlformats.org/officeDocument/2006/relationships/hyperlink" Target="http://commons.wikimedia.org/wiki/File:Van_Gogh_-_Starry_Night_-_Google_Art_Project.jpg" TargetMode="External"/><Relationship Id="rId19" Type="http://schemas.openxmlformats.org/officeDocument/2006/relationships/hyperlink" Target="http://commons.wikimedia.org/wiki/File:Paul_C&#233;zanne_195.jpg" TargetMode="External"/><Relationship Id="rId4" Type="http://schemas.openxmlformats.org/officeDocument/2006/relationships/hyperlink" Target="http://commons.wikimedia.org/wiki/File:Georges_Seurat_031.jpg" TargetMode="External"/><Relationship Id="rId9" Type="http://schemas.openxmlformats.org/officeDocument/2006/relationships/hyperlink" Target="http://commons.wikimedia.org/wiki/File:SelbstPortrait_VG2.jpg" TargetMode="External"/><Relationship Id="rId14" Type="http://schemas.openxmlformats.org/officeDocument/2006/relationships/hyperlink" Target="http://commons.wikimedia.org/wiki/File:Paul_Gauguin_066.jpg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Oodilon_Redon_-_Die_Urspr&#252;nge.jpg" TargetMode="External"/><Relationship Id="rId3" Type="http://schemas.openxmlformats.org/officeDocument/2006/relationships/hyperlink" Target="http://commons.wikimedia.org/wiki/File:Rousseau09.jpg" TargetMode="External"/><Relationship Id="rId7" Type="http://schemas.openxmlformats.org/officeDocument/2006/relationships/hyperlink" Target="http://commons.wikimedia.org/wiki/File:Gustave_Moreau_-_The_Apparition_-_Google_Art_Project.jpg" TargetMode="External"/><Relationship Id="rId2" Type="http://schemas.openxmlformats.org/officeDocument/2006/relationships/hyperlink" Target="http://commons.wikimedia.org/wiki/File:Henri_Rousseau_01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Moreau_-_Prometheus.jpg" TargetMode="External"/><Relationship Id="rId5" Type="http://schemas.openxmlformats.org/officeDocument/2006/relationships/hyperlink" Target="http://commons.wikimedia.org/wiki/File:Gustave_Moreau_-_Oedipus_and_the_Sphinx_-_WGA16201.jpg" TargetMode="External"/><Relationship Id="rId4" Type="http://schemas.openxmlformats.org/officeDocument/2006/relationships/hyperlink" Target="http://commons.wikimedia.org/wiki/File:Henri_Rousseau_006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781645"/>
              </p:ext>
            </p:extLst>
          </p:nvPr>
        </p:nvGraphicFramePr>
        <p:xfrm>
          <a:off x="413284" y="1686750"/>
          <a:ext cx="8280920" cy="49588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9988"/>
                <a:gridCol w="6520932"/>
              </a:tblGrid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Postimpresionismus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Výtvarná výchova, 2. ročník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4928">
                <a:tc>
                  <a:txBody>
                    <a:bodyPr/>
                    <a:lstStyle/>
                    <a:p>
                      <a:pPr algn="l"/>
                      <a:r>
                        <a:rPr lang="cs-CZ" sz="16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b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Dějiny výtvarné kultury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6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Prezentace s výkladem a obrazovým materiálem k dějinám výtvarné kultury</a:t>
                      </a:r>
                      <a:endParaRPr lang="cs-CZ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600" b="1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600" b="1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Postimpresionismus, neoimpresionismus, V. van </a:t>
                      </a:r>
                      <a:r>
                        <a:rPr lang="cs-CZ" sz="1600" dirty="0" err="1" smtClean="0">
                          <a:solidFill>
                            <a:schemeClr val="bg1"/>
                          </a:solidFill>
                        </a:rPr>
                        <a:t>Gogh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, P. </a:t>
                      </a:r>
                      <a:r>
                        <a:rPr lang="cs-CZ" sz="1600" dirty="0" err="1" smtClean="0">
                          <a:solidFill>
                            <a:schemeClr val="bg1"/>
                          </a:solidFill>
                        </a:rPr>
                        <a:t>Gauguin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,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</a:rPr>
                        <a:t>  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P. </a:t>
                      </a:r>
                      <a:r>
                        <a:rPr lang="cs-CZ" sz="1600" dirty="0" err="1" smtClean="0">
                          <a:solidFill>
                            <a:schemeClr val="bg1"/>
                          </a:solidFill>
                        </a:rPr>
                        <a:t>Cézanne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, H. de Toulouse-</a:t>
                      </a:r>
                      <a:r>
                        <a:rPr lang="cs-CZ" sz="1600" dirty="0" err="1" smtClean="0">
                          <a:solidFill>
                            <a:schemeClr val="bg1"/>
                          </a:solidFill>
                        </a:rPr>
                        <a:t>Lautrec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, naivní umění,</a:t>
                      </a:r>
                      <a:r>
                        <a:rPr lang="cs-CZ" sz="1600" baseline="0" dirty="0" smtClean="0">
                          <a:solidFill>
                            <a:schemeClr val="bg1"/>
                          </a:solidFill>
                        </a:rPr>
                        <a:t> symbolismus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cs-CZ" sz="160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6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Mgr. Ivana Spurná</a:t>
                      </a:r>
                      <a:endParaRPr lang="cs-CZ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6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01. 04. </a:t>
                      </a:r>
                      <a:r>
                        <a:rPr lang="cs-CZ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cs-CZ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41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6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778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600" b="1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600" b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600" b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600" b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748464" cy="15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6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827584" y="188640"/>
            <a:ext cx="7315200" cy="115409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00"/>
                </a:solidFill>
                <a:latin typeface="Arial" charset="0"/>
              </a:rPr>
              <a:t>Vincent van </a:t>
            </a:r>
            <a:r>
              <a:rPr lang="cs-CZ" dirty="0" err="1" smtClean="0">
                <a:solidFill>
                  <a:srgbClr val="FFFF00"/>
                </a:solidFill>
                <a:latin typeface="Arial" charset="0"/>
              </a:rPr>
              <a:t>Gogh</a:t>
            </a:r>
            <a:endParaRPr lang="cs-CZ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041053"/>
            <a:ext cx="6084168" cy="4817156"/>
          </a:xfrm>
        </p:spPr>
      </p:pic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1403648" y="1484784"/>
            <a:ext cx="3314640" cy="432048"/>
          </a:xfrm>
        </p:spPr>
        <p:txBody>
          <a:bodyPr/>
          <a:lstStyle/>
          <a:p>
            <a:pPr marL="45720" indent="0">
              <a:buNone/>
            </a:pPr>
            <a:r>
              <a:rPr lang="cs-CZ" sz="1600" dirty="0"/>
              <a:t>Hvězdná noc, 1890 </a:t>
            </a:r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11560" y="6550223"/>
            <a:ext cx="7026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Obr. </a:t>
            </a:r>
            <a:r>
              <a:rPr lang="cs-CZ" sz="1600" dirty="0" smtClean="0"/>
              <a:t>9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7544" y="25121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latin typeface="Arial" charset="0"/>
              </a:rPr>
              <a:t>Paul </a:t>
            </a:r>
            <a:r>
              <a:rPr lang="cs-CZ" dirty="0" err="1" smtClean="0">
                <a:solidFill>
                  <a:srgbClr val="FFFF00"/>
                </a:solidFill>
                <a:latin typeface="Arial" charset="0"/>
              </a:rPr>
              <a:t>Gauguin</a:t>
            </a:r>
            <a:r>
              <a:rPr lang="cs-CZ" dirty="0" smtClean="0">
                <a:solidFill>
                  <a:srgbClr val="FFFF00"/>
                </a:solidFill>
                <a:latin typeface="Arial" charset="0"/>
              </a:rPr>
              <a:t>, 1848-1903</a:t>
            </a:r>
            <a:endParaRPr lang="cs-CZ" dirty="0">
              <a:solidFill>
                <a:srgbClr val="FFFF00"/>
              </a:solidFill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989138"/>
            <a:ext cx="4933826" cy="37441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FFFF00"/>
                </a:solidFill>
                <a:latin typeface="Arial" charset="0"/>
              </a:rPr>
              <a:t>SYMBOLISMUS</a:t>
            </a:r>
            <a:endParaRPr lang="cs-CZ" sz="2800" dirty="0">
              <a:solidFill>
                <a:srgbClr val="FFFF00"/>
              </a:solidFill>
              <a:latin typeface="Arial" charset="0"/>
            </a:endParaRPr>
          </a:p>
          <a:p>
            <a:pPr marL="609600" indent="-609600"/>
            <a:endParaRPr lang="cs-CZ" dirty="0" smtClean="0">
              <a:latin typeface="Arial" charset="0"/>
            </a:endParaRPr>
          </a:p>
          <a:p>
            <a:pPr marL="609600" indent="-609600"/>
            <a:r>
              <a:rPr lang="cs-CZ" dirty="0" smtClean="0">
                <a:latin typeface="Arial" charset="0"/>
              </a:rPr>
              <a:t>umělecké </a:t>
            </a:r>
            <a:r>
              <a:rPr lang="cs-CZ" dirty="0">
                <a:latin typeface="Arial" charset="0"/>
              </a:rPr>
              <a:t>hnutí, myšlenkový proud</a:t>
            </a:r>
          </a:p>
          <a:p>
            <a:pPr marL="609600" indent="-609600"/>
            <a:endParaRPr lang="cs-CZ" dirty="0" smtClean="0">
              <a:latin typeface="Arial" charset="0"/>
            </a:endParaRPr>
          </a:p>
          <a:p>
            <a:pPr marL="609600" indent="-609600"/>
            <a:r>
              <a:rPr lang="cs-CZ" dirty="0" smtClean="0">
                <a:latin typeface="Arial" charset="0"/>
              </a:rPr>
              <a:t>spiritualismus</a:t>
            </a:r>
            <a:r>
              <a:rPr lang="cs-CZ" dirty="0">
                <a:latin typeface="Arial" charset="0"/>
              </a:rPr>
              <a:t>, idea</a:t>
            </a:r>
          </a:p>
          <a:p>
            <a:pPr marL="609600" indent="-609600"/>
            <a:endParaRPr lang="cs-CZ" dirty="0" smtClean="0">
              <a:latin typeface="Arial" charset="0"/>
            </a:endParaRPr>
          </a:p>
          <a:p>
            <a:pPr marL="609600" indent="-609600"/>
            <a:r>
              <a:rPr lang="cs-CZ" dirty="0" smtClean="0">
                <a:latin typeface="Arial" charset="0"/>
              </a:rPr>
              <a:t>část svého života prožil na Tahiti</a:t>
            </a:r>
            <a:endParaRPr lang="cs-CZ" dirty="0">
              <a:latin typeface="Arial" charset="0"/>
            </a:endParaRPr>
          </a:p>
          <a:p>
            <a:pPr marL="609600" indent="-609600"/>
            <a:endParaRPr lang="cs-CZ" sz="2400" dirty="0" smtClean="0">
              <a:latin typeface="Arial" charset="0"/>
            </a:endParaRPr>
          </a:p>
          <a:p>
            <a:pPr marL="609600" indent="-609600"/>
            <a:r>
              <a:rPr lang="cs-CZ" dirty="0" smtClean="0">
                <a:latin typeface="Arial" charset="0"/>
              </a:rPr>
              <a:t>Náměty: Ženy </a:t>
            </a:r>
            <a:r>
              <a:rPr lang="cs-CZ" dirty="0">
                <a:latin typeface="Arial" charset="0"/>
              </a:rPr>
              <a:t>z Tahiti </a:t>
            </a:r>
          </a:p>
          <a:p>
            <a:pPr marL="609600" indent="-609600"/>
            <a:endParaRPr lang="cs-CZ" sz="2400" dirty="0">
              <a:latin typeface="Arial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11053"/>
            <a:ext cx="3851920" cy="4946948"/>
          </a:xfrm>
        </p:spPr>
      </p:pic>
      <p:sp>
        <p:nvSpPr>
          <p:cNvPr id="2" name="Obdélník 1"/>
          <p:cNvSpPr/>
          <p:nvPr/>
        </p:nvSpPr>
        <p:spPr>
          <a:xfrm>
            <a:off x="4283968" y="6469909"/>
            <a:ext cx="7988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Obr. </a:t>
            </a:r>
            <a:r>
              <a:rPr lang="cs-CZ" sz="1600" dirty="0" smtClean="0"/>
              <a:t>10</a:t>
            </a:r>
            <a:endParaRPr lang="cs-CZ" sz="1600" dirty="0"/>
          </a:p>
        </p:txBody>
      </p:sp>
      <p:sp>
        <p:nvSpPr>
          <p:cNvPr id="3" name="Obdélník 2"/>
          <p:cNvSpPr/>
          <p:nvPr/>
        </p:nvSpPr>
        <p:spPr>
          <a:xfrm>
            <a:off x="3141219" y="5961784"/>
            <a:ext cx="1941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>
                <a:latin typeface="+mn-lt"/>
              </a:rPr>
              <a:t>Žlutý Kristus, 1889 </a:t>
            </a:r>
            <a:endParaRPr lang="cs-CZ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>
          <a:xfrm>
            <a:off x="683568" y="1484784"/>
            <a:ext cx="3364992" cy="621792"/>
          </a:xfrm>
        </p:spPr>
        <p:txBody>
          <a:bodyPr/>
          <a:lstStyle/>
          <a:p>
            <a:r>
              <a:rPr lang="cs-CZ" sz="1600" b="0" dirty="0" smtClean="0">
                <a:solidFill>
                  <a:schemeClr val="tx1"/>
                </a:solidFill>
              </a:rPr>
              <a:t>Žena nesoucí ovoce, 1893</a:t>
            </a:r>
            <a:endParaRPr lang="cs-CZ" sz="1600" b="0" dirty="0">
              <a:solidFill>
                <a:schemeClr val="tx1"/>
              </a:solidFill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3"/>
          </p:nvPr>
        </p:nvSpPr>
        <p:spPr>
          <a:xfrm>
            <a:off x="4860032" y="1412776"/>
            <a:ext cx="3362062" cy="621792"/>
          </a:xfrm>
        </p:spPr>
        <p:txBody>
          <a:bodyPr/>
          <a:lstStyle/>
          <a:p>
            <a:r>
              <a:rPr lang="cs-CZ" sz="1600" b="0" dirty="0" smtClean="0">
                <a:solidFill>
                  <a:schemeClr val="tx1"/>
                </a:solidFill>
              </a:rPr>
              <a:t>Dvě Tahiťanky, 1899</a:t>
            </a:r>
            <a:endParaRPr lang="cs-CZ" sz="1600" b="0" dirty="0">
              <a:solidFill>
                <a:schemeClr val="tx1"/>
              </a:solidFill>
            </a:endParaRPr>
          </a:p>
        </p:txBody>
      </p:sp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5576" y="0"/>
            <a:ext cx="7315200" cy="1154097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  <a:latin typeface="Arial" charset="0"/>
              </a:rPr>
              <a:t>Paul </a:t>
            </a:r>
            <a:r>
              <a:rPr lang="cs-CZ" dirty="0" err="1">
                <a:solidFill>
                  <a:srgbClr val="FFFF00"/>
                </a:solidFill>
                <a:latin typeface="Arial" charset="0"/>
              </a:rPr>
              <a:t>Gauguin</a:t>
            </a:r>
            <a:endParaRPr lang="cs-CZ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20888"/>
            <a:ext cx="3490527" cy="4437112"/>
          </a:xfrm>
        </p:spPr>
      </p:pic>
      <p:pic>
        <p:nvPicPr>
          <p:cNvPr id="6" name="Zástupný symbol pro obsah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2420888"/>
            <a:ext cx="3459443" cy="4437112"/>
          </a:xfrm>
        </p:spPr>
      </p:pic>
      <p:sp>
        <p:nvSpPr>
          <p:cNvPr id="11" name="Obdélník 10"/>
          <p:cNvSpPr/>
          <p:nvPr/>
        </p:nvSpPr>
        <p:spPr>
          <a:xfrm>
            <a:off x="0" y="6350001"/>
            <a:ext cx="7988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Obr. </a:t>
            </a:r>
            <a:r>
              <a:rPr lang="cs-CZ" sz="1600" dirty="0" smtClean="0"/>
              <a:t>11</a:t>
            </a:r>
            <a:endParaRPr lang="cs-CZ" sz="1600" dirty="0"/>
          </a:p>
        </p:txBody>
      </p:sp>
      <p:sp>
        <p:nvSpPr>
          <p:cNvPr id="12" name="Obdélník 11"/>
          <p:cNvSpPr/>
          <p:nvPr/>
        </p:nvSpPr>
        <p:spPr>
          <a:xfrm>
            <a:off x="8314093" y="6350001"/>
            <a:ext cx="7988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Obr. </a:t>
            </a:r>
            <a:r>
              <a:rPr lang="cs-CZ" sz="1600" dirty="0" smtClean="0"/>
              <a:t>12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5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FF00"/>
                </a:solidFill>
                <a:latin typeface="Arial" charset="0"/>
              </a:rPr>
              <a:t>Paul </a:t>
            </a:r>
            <a:r>
              <a:rPr lang="cs-CZ" dirty="0" err="1">
                <a:solidFill>
                  <a:srgbClr val="FFFF00"/>
                </a:solidFill>
                <a:latin typeface="Arial" charset="0"/>
              </a:rPr>
              <a:t>Gauguin</a:t>
            </a:r>
            <a:endParaRPr lang="cs-CZ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19816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1700808"/>
            <a:ext cx="3665948" cy="4525963"/>
          </a:xfrm>
        </p:spPr>
        <p:txBody>
          <a:bodyPr>
            <a:normAutofit/>
          </a:bodyPr>
          <a:lstStyle/>
          <a:p>
            <a:r>
              <a:rPr lang="cs-CZ" sz="1600" dirty="0" err="1">
                <a:latin typeface="Arial" charset="0"/>
              </a:rPr>
              <a:t>Bonjour</a:t>
            </a:r>
            <a:r>
              <a:rPr lang="cs-CZ" sz="1600" dirty="0">
                <a:latin typeface="Arial" charset="0"/>
              </a:rPr>
              <a:t>, </a:t>
            </a:r>
            <a:r>
              <a:rPr lang="cs-CZ" sz="1600" dirty="0" err="1">
                <a:latin typeface="Arial" charset="0"/>
              </a:rPr>
              <a:t>monsieur</a:t>
            </a:r>
            <a:r>
              <a:rPr lang="cs-CZ" sz="1600" dirty="0">
                <a:latin typeface="Arial" charset="0"/>
              </a:rPr>
              <a:t> </a:t>
            </a:r>
            <a:r>
              <a:rPr lang="cs-CZ" sz="1600" dirty="0" err="1" smtClean="0">
                <a:latin typeface="Arial" charset="0"/>
              </a:rPr>
              <a:t>Gauguin</a:t>
            </a:r>
            <a:r>
              <a:rPr lang="cs-CZ" sz="1600" dirty="0" smtClean="0">
                <a:latin typeface="Arial" charset="0"/>
              </a:rPr>
              <a:t>, 1889</a:t>
            </a:r>
          </a:p>
          <a:p>
            <a:pPr marL="45720" indent="0">
              <a:buNone/>
            </a:pPr>
            <a:r>
              <a:rPr lang="cs-CZ" sz="1600" dirty="0" smtClean="0">
                <a:latin typeface="Arial" charset="0"/>
              </a:rPr>
              <a:t>    Národní galerie, Praha</a:t>
            </a:r>
            <a:endParaRPr lang="cs-CZ" sz="1600" dirty="0">
              <a:latin typeface="Arial" charset="0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705" y="1428800"/>
            <a:ext cx="4234493" cy="5429200"/>
          </a:xfrm>
        </p:spPr>
      </p:pic>
      <p:sp>
        <p:nvSpPr>
          <p:cNvPr id="8" name="Obdélník 7"/>
          <p:cNvSpPr/>
          <p:nvPr/>
        </p:nvSpPr>
        <p:spPr>
          <a:xfrm>
            <a:off x="8314093" y="6377710"/>
            <a:ext cx="7988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Obr. </a:t>
            </a:r>
            <a:r>
              <a:rPr lang="cs-CZ" sz="1600" dirty="0" smtClean="0"/>
              <a:t>13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marL="838200" indent="-838200"/>
            <a:r>
              <a:rPr lang="cs-CZ" dirty="0" smtClean="0">
                <a:solidFill>
                  <a:srgbClr val="FFFF00"/>
                </a:solidFill>
                <a:latin typeface="Arial" charset="0"/>
              </a:rPr>
              <a:t>Paul </a:t>
            </a:r>
            <a:r>
              <a:rPr lang="cs-CZ" dirty="0" err="1" smtClean="0">
                <a:solidFill>
                  <a:srgbClr val="FFFF00"/>
                </a:solidFill>
                <a:latin typeface="Arial" charset="0"/>
              </a:rPr>
              <a:t>Cézanne</a:t>
            </a:r>
            <a:r>
              <a:rPr lang="cs-CZ" dirty="0" smtClean="0">
                <a:solidFill>
                  <a:srgbClr val="FFFF00"/>
                </a:solidFill>
                <a:latin typeface="Arial" charset="0"/>
              </a:rPr>
              <a:t>, 1839-1906</a:t>
            </a:r>
            <a:endParaRPr lang="cs-CZ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323" y="1268760"/>
            <a:ext cx="4096488" cy="4680520"/>
          </a:xfrm>
        </p:spPr>
        <p:txBody>
          <a:bodyPr>
            <a:normAutofit fontScale="92500"/>
          </a:bodyPr>
          <a:lstStyle/>
          <a:p>
            <a:r>
              <a:rPr lang="cs-CZ" sz="2800" dirty="0" smtClean="0"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„</a:t>
            </a:r>
            <a:r>
              <a:rPr lang="cs-CZ" sz="2400" dirty="0">
                <a:latin typeface="Arial" charset="0"/>
              </a:rPr>
              <a:t>otec moderního malířství</a:t>
            </a:r>
            <a:r>
              <a:rPr lang="cs-CZ" sz="2400" dirty="0" smtClean="0">
                <a:latin typeface="Arial" charset="0"/>
              </a:rPr>
              <a:t>“</a:t>
            </a:r>
          </a:p>
          <a:p>
            <a:r>
              <a:rPr lang="cs-CZ" sz="2400" dirty="0" smtClean="0">
                <a:latin typeface="Arial" charset="0"/>
              </a:rPr>
              <a:t>  vzor </a:t>
            </a:r>
            <a:r>
              <a:rPr lang="cs-CZ" sz="2400" dirty="0">
                <a:latin typeface="Arial" charset="0"/>
              </a:rPr>
              <a:t>pro </a:t>
            </a:r>
            <a:r>
              <a:rPr lang="cs-CZ" sz="2400" dirty="0" smtClean="0">
                <a:latin typeface="Arial" charset="0"/>
              </a:rPr>
              <a:t>kubisty</a:t>
            </a:r>
            <a:endParaRPr lang="cs-CZ" sz="2400" dirty="0">
              <a:latin typeface="Arial" charset="0"/>
            </a:endParaRPr>
          </a:p>
          <a:p>
            <a:pPr marL="45720" indent="0">
              <a:buNone/>
            </a:pPr>
            <a:endParaRPr lang="cs-CZ" sz="2400" dirty="0" smtClean="0">
              <a:latin typeface="Arial" charset="0"/>
            </a:endParaRPr>
          </a:p>
          <a:p>
            <a:r>
              <a:rPr lang="cs-CZ" sz="2400" dirty="0" smtClean="0">
                <a:latin typeface="Arial" charset="0"/>
              </a:rPr>
              <a:t> zjednodušovat </a:t>
            </a:r>
            <a:r>
              <a:rPr lang="cs-CZ" sz="2400" dirty="0">
                <a:latin typeface="Arial" charset="0"/>
              </a:rPr>
              <a:t>podle </a:t>
            </a:r>
            <a:endParaRPr lang="cs-CZ" sz="2400" dirty="0" smtClean="0">
              <a:latin typeface="Arial" charset="0"/>
            </a:endParaRPr>
          </a:p>
          <a:p>
            <a:pPr marL="45720" indent="0">
              <a:buNone/>
            </a:pPr>
            <a:r>
              <a:rPr lang="cs-CZ" sz="2400" b="1" dirty="0">
                <a:latin typeface="Arial" charset="0"/>
              </a:rPr>
              <a:t> </a:t>
            </a:r>
            <a:r>
              <a:rPr lang="cs-CZ" sz="2400" b="1" dirty="0" smtClean="0">
                <a:latin typeface="Arial" charset="0"/>
              </a:rPr>
              <a:t>  válce</a:t>
            </a:r>
            <a:r>
              <a:rPr lang="cs-CZ" sz="2400" b="1" dirty="0">
                <a:latin typeface="Arial" charset="0"/>
              </a:rPr>
              <a:t>, koule, </a:t>
            </a:r>
            <a:r>
              <a:rPr lang="cs-CZ" sz="2400" b="1" dirty="0" smtClean="0">
                <a:latin typeface="Arial" charset="0"/>
              </a:rPr>
              <a:t>kužele</a:t>
            </a:r>
          </a:p>
          <a:p>
            <a:endParaRPr lang="cs-CZ" sz="2400" dirty="0" smtClean="0">
              <a:latin typeface="Arial" charset="0"/>
            </a:endParaRPr>
          </a:p>
          <a:p>
            <a:r>
              <a:rPr lang="cs-CZ" sz="2400" dirty="0" smtClean="0">
                <a:latin typeface="Arial" charset="0"/>
              </a:rPr>
              <a:t> náměty: </a:t>
            </a:r>
          </a:p>
          <a:p>
            <a:pPr marL="45720" indent="0">
              <a:buNone/>
            </a:pPr>
            <a:r>
              <a:rPr lang="cs-CZ" sz="2400" dirty="0" smtClean="0">
                <a:latin typeface="Arial" charset="0"/>
              </a:rPr>
              <a:t>    figura, portrét, zátiší, krajina</a:t>
            </a:r>
          </a:p>
          <a:p>
            <a:endParaRPr lang="cs-CZ" sz="2400" dirty="0" smtClean="0">
              <a:latin typeface="Arial" charset="0"/>
            </a:endParaRPr>
          </a:p>
          <a:p>
            <a:r>
              <a:rPr lang="cs-CZ" sz="2400" dirty="0" smtClean="0">
                <a:latin typeface="Arial" charset="0"/>
              </a:rPr>
              <a:t> </a:t>
            </a:r>
            <a:r>
              <a:rPr lang="cs-CZ" sz="1900" dirty="0" smtClean="0">
                <a:latin typeface="Arial" charset="0"/>
              </a:rPr>
              <a:t>vyzkoušel si i prvky impresionismu </a:t>
            </a:r>
          </a:p>
          <a:p>
            <a:pPr marL="45720" indent="0">
              <a:buNone/>
            </a:pPr>
            <a:r>
              <a:rPr lang="cs-CZ" dirty="0" smtClean="0">
                <a:latin typeface="Arial" charset="0"/>
              </a:rPr>
              <a:t>   (motivy krajiny Hora St. </a:t>
            </a:r>
            <a:r>
              <a:rPr lang="cs-CZ" dirty="0" err="1" smtClean="0">
                <a:latin typeface="Arial" charset="0"/>
              </a:rPr>
              <a:t>Victoire</a:t>
            </a:r>
            <a:r>
              <a:rPr lang="cs-CZ" dirty="0">
                <a:latin typeface="Arial" charset="0"/>
              </a:rPr>
              <a:t>)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55" y="1385392"/>
            <a:ext cx="4449349" cy="5472608"/>
          </a:xfrm>
        </p:spPr>
      </p:pic>
      <p:sp>
        <p:nvSpPr>
          <p:cNvPr id="7" name="Obdélník 6"/>
          <p:cNvSpPr/>
          <p:nvPr/>
        </p:nvSpPr>
        <p:spPr>
          <a:xfrm>
            <a:off x="3718694" y="6519446"/>
            <a:ext cx="7988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Obr. </a:t>
            </a:r>
            <a:r>
              <a:rPr lang="cs-CZ" sz="1600" dirty="0" smtClean="0"/>
              <a:t>14</a:t>
            </a:r>
            <a:endParaRPr lang="cs-CZ" sz="1600" dirty="0"/>
          </a:p>
        </p:txBody>
      </p:sp>
      <p:sp>
        <p:nvSpPr>
          <p:cNvPr id="2" name="Obdélník 1"/>
          <p:cNvSpPr/>
          <p:nvPr/>
        </p:nvSpPr>
        <p:spPr>
          <a:xfrm>
            <a:off x="2704185" y="6100593"/>
            <a:ext cx="18133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>
                <a:latin typeface="+mn-lt"/>
              </a:rPr>
              <a:t>Vlastní podobizna</a:t>
            </a:r>
            <a:endParaRPr lang="cs-CZ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11560" y="1412776"/>
            <a:ext cx="3364992" cy="621792"/>
          </a:xfrm>
        </p:spPr>
        <p:txBody>
          <a:bodyPr/>
          <a:lstStyle/>
          <a:p>
            <a:r>
              <a:rPr lang="cs-CZ" sz="1600" b="0" dirty="0" smtClean="0">
                <a:solidFill>
                  <a:schemeClr val="tx1"/>
                </a:solidFill>
              </a:rPr>
              <a:t>Hráči karet, 1892-95</a:t>
            </a:r>
            <a:endParaRPr lang="cs-CZ" sz="1600" b="0" dirty="0">
              <a:solidFill>
                <a:schemeClr val="tx1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>
          <a:xfrm>
            <a:off x="4976470" y="1412776"/>
            <a:ext cx="3362062" cy="621792"/>
          </a:xfrm>
        </p:spPr>
        <p:txBody>
          <a:bodyPr/>
          <a:lstStyle/>
          <a:p>
            <a:r>
              <a:rPr lang="cs-CZ" sz="1600" b="0" dirty="0" smtClean="0">
                <a:solidFill>
                  <a:schemeClr val="tx1"/>
                </a:solidFill>
              </a:rPr>
              <a:t>Velké koupání, 1906</a:t>
            </a:r>
            <a:endParaRPr lang="cs-CZ" sz="1600" b="0" dirty="0">
              <a:solidFill>
                <a:schemeClr val="tx1"/>
              </a:solidFill>
            </a:endParaRPr>
          </a:p>
        </p:txBody>
      </p:sp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560" y="476672"/>
            <a:ext cx="7315200" cy="732157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  <a:latin typeface="Arial" charset="0"/>
              </a:rPr>
              <a:t>Paul </a:t>
            </a:r>
            <a:r>
              <a:rPr lang="cs-CZ" dirty="0" err="1">
                <a:solidFill>
                  <a:srgbClr val="FFFF00"/>
                </a:solidFill>
                <a:latin typeface="Arial" charset="0"/>
              </a:rPr>
              <a:t>Cézanne</a:t>
            </a:r>
            <a:endParaRPr lang="cs-CZ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9274"/>
            <a:ext cx="4572000" cy="3810000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241" y="2060848"/>
            <a:ext cx="4534759" cy="3837597"/>
          </a:xfrm>
        </p:spPr>
      </p:pic>
      <p:sp>
        <p:nvSpPr>
          <p:cNvPr id="11" name="Obdélník 10"/>
          <p:cNvSpPr/>
          <p:nvPr/>
        </p:nvSpPr>
        <p:spPr>
          <a:xfrm>
            <a:off x="3707904" y="5851487"/>
            <a:ext cx="829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 </a:t>
            </a:r>
            <a:r>
              <a:rPr lang="cs-CZ" sz="1400" dirty="0" smtClean="0"/>
              <a:t>15</a:t>
            </a:r>
            <a:endParaRPr lang="cs-CZ" sz="1400" dirty="0"/>
          </a:p>
        </p:txBody>
      </p:sp>
      <p:sp>
        <p:nvSpPr>
          <p:cNvPr id="12" name="Obdélník 11"/>
          <p:cNvSpPr/>
          <p:nvPr/>
        </p:nvSpPr>
        <p:spPr>
          <a:xfrm>
            <a:off x="8314093" y="5846868"/>
            <a:ext cx="829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 </a:t>
            </a:r>
            <a:r>
              <a:rPr lang="cs-CZ" sz="1400" dirty="0" smtClean="0"/>
              <a:t>16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2105712"/>
            <a:ext cx="3364992" cy="621792"/>
          </a:xfrm>
        </p:spPr>
        <p:txBody>
          <a:bodyPr/>
          <a:lstStyle/>
          <a:p>
            <a:r>
              <a:rPr lang="cs-CZ" sz="1600" b="0" dirty="0" smtClean="0">
                <a:solidFill>
                  <a:schemeClr val="tx1"/>
                </a:solidFill>
              </a:rPr>
              <a:t>Zátiší s ovocem, 1879-1880</a:t>
            </a:r>
            <a:endParaRPr lang="cs-CZ" sz="1600" b="0" dirty="0">
              <a:solidFill>
                <a:schemeClr val="tx1"/>
              </a:solidFill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>
          <a:xfrm>
            <a:off x="5580112" y="2047276"/>
            <a:ext cx="3074030" cy="621792"/>
          </a:xfrm>
        </p:spPr>
        <p:txBody>
          <a:bodyPr/>
          <a:lstStyle/>
          <a:p>
            <a:r>
              <a:rPr lang="cs-CZ" sz="1600" b="0" dirty="0" smtClean="0">
                <a:solidFill>
                  <a:schemeClr val="tx1"/>
                </a:solidFill>
              </a:rPr>
              <a:t>Zátiší s amorkem, 1895</a:t>
            </a:r>
            <a:endParaRPr lang="cs-CZ" sz="1600" b="0" dirty="0">
              <a:solidFill>
                <a:schemeClr val="tx1"/>
              </a:solidFill>
            </a:endParaRPr>
          </a:p>
        </p:txBody>
      </p:sp>
      <p:sp>
        <p:nvSpPr>
          <p:cNvPr id="107529" name="Rectangle 9"/>
          <p:cNvSpPr>
            <a:spLocks noGrp="1" noRot="1" noChangeArrowheads="1"/>
          </p:cNvSpPr>
          <p:nvPr>
            <p:ph type="title"/>
          </p:nvPr>
        </p:nvSpPr>
        <p:spPr>
          <a:xfrm>
            <a:off x="755576" y="188640"/>
            <a:ext cx="7315200" cy="115409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00"/>
                </a:solidFill>
                <a:latin typeface="Arial" charset="0"/>
              </a:rPr>
              <a:t>Paul </a:t>
            </a:r>
            <a:r>
              <a:rPr lang="cs-CZ" dirty="0" err="1">
                <a:solidFill>
                  <a:srgbClr val="FFFF00"/>
                </a:solidFill>
                <a:latin typeface="Arial" charset="0"/>
              </a:rPr>
              <a:t>Cézanne</a:t>
            </a:r>
            <a:endParaRPr lang="cs-CZ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44839"/>
            <a:ext cx="4908371" cy="4113161"/>
          </a:xfrm>
        </p:spPr>
      </p:pic>
      <p:pic>
        <p:nvPicPr>
          <p:cNvPr id="8" name="Zástupný symbol pro obsah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696929"/>
            <a:ext cx="3370466" cy="4161071"/>
          </a:xfrm>
        </p:spPr>
      </p:pic>
      <p:sp>
        <p:nvSpPr>
          <p:cNvPr id="12" name="Obdélník 11"/>
          <p:cNvSpPr/>
          <p:nvPr/>
        </p:nvSpPr>
        <p:spPr>
          <a:xfrm>
            <a:off x="4499992" y="2358172"/>
            <a:ext cx="7988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Obr. </a:t>
            </a:r>
            <a:r>
              <a:rPr lang="cs-CZ" sz="1600" dirty="0" smtClean="0"/>
              <a:t>17</a:t>
            </a:r>
            <a:endParaRPr lang="cs-CZ" sz="1600" dirty="0"/>
          </a:p>
        </p:txBody>
      </p:sp>
      <p:sp>
        <p:nvSpPr>
          <p:cNvPr id="13" name="Obdélník 12"/>
          <p:cNvSpPr/>
          <p:nvPr/>
        </p:nvSpPr>
        <p:spPr>
          <a:xfrm>
            <a:off x="8120671" y="2358172"/>
            <a:ext cx="7988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Obr. </a:t>
            </a:r>
            <a:r>
              <a:rPr lang="cs-CZ" sz="1600" dirty="0" smtClean="0"/>
              <a:t>18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10733" y="476672"/>
            <a:ext cx="7315200" cy="1008112"/>
          </a:xfrm>
        </p:spPr>
        <p:txBody>
          <a:bodyPr>
            <a:normAutofit fontScale="90000"/>
          </a:bodyPr>
          <a:lstStyle/>
          <a:p>
            <a:pPr marL="838200" indent="-838200"/>
            <a:r>
              <a:rPr lang="cs-CZ" b="1" dirty="0" smtClean="0">
                <a:solidFill>
                  <a:srgbClr val="FFFF00"/>
                </a:solidFill>
                <a:latin typeface="Arial" charset="0"/>
              </a:rPr>
              <a:t>Naivní umění </a:t>
            </a:r>
            <a:r>
              <a:rPr lang="cs-CZ" dirty="0" smtClean="0">
                <a:solidFill>
                  <a:srgbClr val="FFFF00"/>
                </a:solidFill>
                <a:latin typeface="Arial" charset="0"/>
              </a:rPr>
              <a:t>(</a:t>
            </a:r>
            <a:r>
              <a:rPr lang="cs-CZ" dirty="0" err="1" smtClean="0">
                <a:solidFill>
                  <a:srgbClr val="FFFF00"/>
                </a:solidFill>
                <a:latin typeface="Arial" charset="0"/>
              </a:rPr>
              <a:t>inzitní</a:t>
            </a:r>
            <a:r>
              <a:rPr lang="cs-CZ" dirty="0" smtClean="0">
                <a:solidFill>
                  <a:srgbClr val="FFFF00"/>
                </a:solidFill>
                <a:latin typeface="Arial" charset="0"/>
              </a:rPr>
              <a:t>, primitivní)</a:t>
            </a:r>
            <a:r>
              <a:rPr lang="cs-CZ" dirty="0" smtClean="0">
                <a:solidFill>
                  <a:schemeClr val="accent6"/>
                </a:solidFill>
                <a:latin typeface="Arial" charset="0"/>
              </a:rPr>
              <a:t/>
            </a:r>
            <a:br>
              <a:rPr lang="cs-CZ" dirty="0" smtClean="0">
                <a:solidFill>
                  <a:schemeClr val="accent6"/>
                </a:solidFill>
                <a:latin typeface="Arial" charset="0"/>
              </a:rPr>
            </a:br>
            <a:endParaRPr lang="cs-CZ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cs-CZ" sz="4200" dirty="0" smtClean="0">
              <a:latin typeface="Arial" charset="0"/>
            </a:endParaRPr>
          </a:p>
          <a:p>
            <a:pPr>
              <a:buFontTx/>
              <a:buChar char="-"/>
            </a:pPr>
            <a:endParaRPr lang="cs-CZ" dirty="0" smtClean="0">
              <a:latin typeface="Arial" charset="0"/>
            </a:endParaRPr>
          </a:p>
          <a:p>
            <a:pPr marL="45720" indent="0">
              <a:buNone/>
            </a:pPr>
            <a:endParaRPr lang="cs-CZ" sz="2800" dirty="0" smtClean="0">
              <a:latin typeface="Arial" charset="0"/>
            </a:endParaRPr>
          </a:p>
          <a:p>
            <a:pPr marL="45720" indent="0">
              <a:buNone/>
            </a:pPr>
            <a:endParaRPr lang="cs-CZ" sz="2800" dirty="0">
              <a:latin typeface="Arial" charset="0"/>
            </a:endParaRPr>
          </a:p>
          <a:p>
            <a:pPr marL="45720" indent="0">
              <a:buNone/>
            </a:pPr>
            <a:endParaRPr lang="cs-CZ" sz="2800" dirty="0" smtClean="0">
              <a:latin typeface="Arial" charset="0"/>
            </a:endParaRPr>
          </a:p>
          <a:p>
            <a:pPr marL="45720" indent="0">
              <a:buNone/>
            </a:pPr>
            <a:endParaRPr lang="cs-CZ" sz="2800" dirty="0">
              <a:latin typeface="Arial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sz="quarter" idx="14"/>
          </p:nvPr>
        </p:nvSpPr>
        <p:spPr>
          <a:xfrm>
            <a:off x="4572000" y="1412776"/>
            <a:ext cx="4142224" cy="5179863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cs-CZ" dirty="0" smtClean="0">
                <a:latin typeface="Arial" charset="0"/>
              </a:rPr>
              <a:t>Malíři 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cs-CZ" dirty="0" smtClean="0">
                <a:latin typeface="Arial" charset="0"/>
              </a:rPr>
              <a:t>nemají </a:t>
            </a:r>
            <a:r>
              <a:rPr lang="cs-CZ" dirty="0">
                <a:latin typeface="Arial" charset="0"/>
              </a:rPr>
              <a:t>umělecké vzdělání, samouci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cs-CZ" dirty="0" smtClean="0">
                <a:latin typeface="Arial" charset="0"/>
              </a:rPr>
              <a:t>nejsou </a:t>
            </a:r>
            <a:r>
              <a:rPr lang="cs-CZ" dirty="0">
                <a:latin typeface="Arial" charset="0"/>
              </a:rPr>
              <a:t>ovlivněni uměleckými proudy, směry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cs-CZ" dirty="0" smtClean="0">
                <a:latin typeface="Arial" charset="0"/>
              </a:rPr>
              <a:t>důležitá </a:t>
            </a:r>
            <a:r>
              <a:rPr lang="cs-CZ" dirty="0">
                <a:latin typeface="Arial" charset="0"/>
              </a:rPr>
              <a:t>je vrozená výtvarná citlivost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cs-CZ" dirty="0" smtClean="0">
                <a:latin typeface="Arial" charset="0"/>
              </a:rPr>
              <a:t>schopnost </a:t>
            </a:r>
            <a:r>
              <a:rPr lang="cs-CZ" dirty="0">
                <a:latin typeface="Arial" charset="0"/>
              </a:rPr>
              <a:t>vnímat nejbližší okolí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cs-CZ" dirty="0" smtClean="0">
                <a:latin typeface="Arial" charset="0"/>
              </a:rPr>
              <a:t>volně </a:t>
            </a:r>
            <a:r>
              <a:rPr lang="cs-CZ" dirty="0">
                <a:latin typeface="Arial" charset="0"/>
              </a:rPr>
              <a:t>pracují s barvami (pestré b.)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cs-CZ" dirty="0" smtClean="0">
                <a:latin typeface="Arial" charset="0"/>
              </a:rPr>
              <a:t>objevují </a:t>
            </a:r>
            <a:r>
              <a:rPr lang="cs-CZ" dirty="0">
                <a:latin typeface="Arial" charset="0"/>
              </a:rPr>
              <a:t>se dekorativní tendence</a:t>
            </a:r>
          </a:p>
          <a:p>
            <a:pPr>
              <a:buClr>
                <a:schemeClr val="tx1"/>
              </a:buClr>
              <a:buFont typeface="Wingdings" pitchFamily="2" charset="2"/>
              <a:buChar char="§"/>
            </a:pPr>
            <a:r>
              <a:rPr lang="cs-CZ" dirty="0" smtClean="0">
                <a:latin typeface="Arial" charset="0"/>
              </a:rPr>
              <a:t>chyby </a:t>
            </a:r>
            <a:r>
              <a:rPr lang="cs-CZ" dirty="0">
                <a:latin typeface="Arial" charset="0"/>
              </a:rPr>
              <a:t>v perspektivě a v anatomii</a:t>
            </a:r>
          </a:p>
          <a:p>
            <a:pPr marL="45720" indent="0">
              <a:buNone/>
            </a:pPr>
            <a:r>
              <a:rPr lang="cs-CZ" dirty="0">
                <a:latin typeface="Arial" charset="0"/>
              </a:rPr>
              <a:t>Náměty</a:t>
            </a:r>
            <a:r>
              <a:rPr lang="cs-CZ" dirty="0" smtClean="0">
                <a:latin typeface="Arial" charset="0"/>
              </a:rPr>
              <a:t>:</a:t>
            </a:r>
          </a:p>
          <a:p>
            <a:pPr marL="45720" indent="0">
              <a:buNone/>
            </a:pPr>
            <a:r>
              <a:rPr lang="cs-CZ" dirty="0" smtClean="0">
                <a:latin typeface="Arial" charset="0"/>
              </a:rPr>
              <a:t>každodenní </a:t>
            </a:r>
            <a:r>
              <a:rPr lang="cs-CZ" dirty="0">
                <a:latin typeface="Arial" charset="0"/>
              </a:rPr>
              <a:t>život, ale i vzpomínky, fantazijní prvky, snové </a:t>
            </a:r>
            <a:r>
              <a:rPr lang="cs-CZ" dirty="0" smtClean="0">
                <a:latin typeface="Arial" charset="0"/>
              </a:rPr>
              <a:t>výjevy</a:t>
            </a:r>
          </a:p>
          <a:p>
            <a:pPr marL="45720" indent="0">
              <a:buNone/>
            </a:pPr>
            <a:r>
              <a:rPr lang="cs-CZ" sz="2600" b="1" dirty="0" err="1" smtClean="0">
                <a:solidFill>
                  <a:srgbClr val="FFFF00"/>
                </a:solidFill>
                <a:latin typeface="Arial" charset="0"/>
              </a:rPr>
              <a:t>Henri</a:t>
            </a:r>
            <a:r>
              <a:rPr lang="cs-CZ" sz="2600" b="1" dirty="0" smtClean="0">
                <a:solidFill>
                  <a:srgbClr val="FFFF00"/>
                </a:solidFill>
                <a:latin typeface="Arial" charset="0"/>
              </a:rPr>
              <a:t> Rousseau</a:t>
            </a:r>
            <a:endParaRPr lang="cs-CZ" sz="2600" b="1" dirty="0">
              <a:solidFill>
                <a:srgbClr val="FFFF00"/>
              </a:solidFill>
              <a:latin typeface="Arial" charset="0"/>
            </a:endParaRPr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413021" y="5301208"/>
            <a:ext cx="19752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>
                <a:latin typeface="+mn-lt"/>
              </a:rPr>
              <a:t>Spící cikánka, 1897</a:t>
            </a:r>
            <a:endParaRPr lang="cs-CZ" sz="1600" dirty="0">
              <a:latin typeface="+mn-lt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4" y="2276872"/>
            <a:ext cx="4419556" cy="288376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11329" y="5301208"/>
            <a:ext cx="7988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Obr. </a:t>
            </a:r>
            <a:r>
              <a:rPr lang="cs-CZ" sz="1600" dirty="0" smtClean="0"/>
              <a:t>19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3"/>
          </p:nvPr>
        </p:nvSpPr>
        <p:spPr>
          <a:xfrm>
            <a:off x="4572000" y="1268760"/>
            <a:ext cx="3362062" cy="621792"/>
          </a:xfrm>
        </p:spPr>
        <p:txBody>
          <a:bodyPr/>
          <a:lstStyle/>
          <a:p>
            <a:r>
              <a:rPr lang="cs-CZ" sz="1600" b="0" dirty="0" smtClean="0">
                <a:solidFill>
                  <a:schemeClr val="tx1"/>
                </a:solidFill>
              </a:rPr>
              <a:t>Džungle, 1909</a:t>
            </a:r>
            <a:endParaRPr lang="cs-CZ" sz="1600" b="0" dirty="0">
              <a:solidFill>
                <a:schemeClr val="tx1"/>
              </a:solidFill>
            </a:endParaRPr>
          </a:p>
        </p:txBody>
      </p:sp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99592" y="404664"/>
            <a:ext cx="7315200" cy="866065"/>
          </a:xfrm>
        </p:spPr>
        <p:txBody>
          <a:bodyPr/>
          <a:lstStyle/>
          <a:p>
            <a:r>
              <a:rPr lang="cs-CZ" dirty="0" err="1">
                <a:solidFill>
                  <a:srgbClr val="FFFF00"/>
                </a:solidFill>
                <a:latin typeface="Arial" charset="0"/>
              </a:rPr>
              <a:t>Henri</a:t>
            </a:r>
            <a:r>
              <a:rPr lang="cs-CZ" dirty="0">
                <a:solidFill>
                  <a:srgbClr val="FFFF00"/>
                </a:solidFill>
                <a:latin typeface="Arial" charset="0"/>
              </a:rPr>
              <a:t> Rousseau, 1844-1910</a:t>
            </a:r>
            <a:endParaRPr lang="cs-CZ" b="0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656" y="1916832"/>
            <a:ext cx="4562344" cy="4941168"/>
          </a:xfrm>
        </p:spPr>
      </p:pic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151353" y="1242287"/>
            <a:ext cx="4032448" cy="1079641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Char char="-"/>
            </a:pPr>
            <a:endParaRPr lang="cs-CZ" sz="6400" dirty="0">
              <a:latin typeface="Arial" charset="0"/>
            </a:endParaRPr>
          </a:p>
          <a:p>
            <a:r>
              <a:rPr lang="cs-CZ" sz="6400" dirty="0" smtClean="0">
                <a:latin typeface="Arial" charset="0"/>
              </a:rPr>
              <a:t>zvaný </a:t>
            </a:r>
            <a:r>
              <a:rPr lang="cs-CZ" sz="6400" dirty="0">
                <a:solidFill>
                  <a:srgbClr val="FFFF00"/>
                </a:solidFill>
                <a:latin typeface="Arial" charset="0"/>
              </a:rPr>
              <a:t>Celník</a:t>
            </a:r>
            <a:r>
              <a:rPr lang="cs-CZ" sz="6400" dirty="0">
                <a:latin typeface="Arial" charset="0"/>
              </a:rPr>
              <a:t> Rousseau</a:t>
            </a:r>
          </a:p>
          <a:p>
            <a:r>
              <a:rPr lang="cs-CZ" sz="6400" dirty="0" smtClean="0">
                <a:latin typeface="Arial" charset="0"/>
              </a:rPr>
              <a:t>Samouk, představitel </a:t>
            </a:r>
            <a:r>
              <a:rPr lang="cs-CZ" sz="6400" dirty="0">
                <a:solidFill>
                  <a:srgbClr val="FFFF00"/>
                </a:solidFill>
                <a:latin typeface="Arial" charset="0"/>
              </a:rPr>
              <a:t>n</a:t>
            </a:r>
            <a:r>
              <a:rPr lang="cs-CZ" sz="6400" dirty="0" smtClean="0">
                <a:solidFill>
                  <a:srgbClr val="FFFF00"/>
                </a:solidFill>
                <a:latin typeface="Arial" charset="0"/>
              </a:rPr>
              <a:t>aivního umění</a:t>
            </a:r>
          </a:p>
          <a:p>
            <a:r>
              <a:rPr lang="cs-CZ" sz="6400" dirty="0" smtClean="0">
                <a:latin typeface="Arial" charset="0"/>
              </a:rPr>
              <a:t>Vlastní podobizna, 1890</a:t>
            </a:r>
            <a:endParaRPr lang="cs-CZ" sz="6400" dirty="0">
              <a:latin typeface="Arial" charset="0"/>
            </a:endParaRPr>
          </a:p>
          <a:p>
            <a:endParaRPr lang="cs-CZ" dirty="0"/>
          </a:p>
        </p:txBody>
      </p:sp>
      <p:pic>
        <p:nvPicPr>
          <p:cNvPr id="8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417"/>
            <a:ext cx="3324696" cy="4371976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742092" y="6237312"/>
            <a:ext cx="829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 </a:t>
            </a:r>
            <a:r>
              <a:rPr lang="cs-CZ" sz="1400" dirty="0" smtClean="0"/>
              <a:t>20</a:t>
            </a:r>
            <a:endParaRPr lang="cs-CZ" sz="1400" dirty="0"/>
          </a:p>
        </p:txBody>
      </p:sp>
      <p:sp>
        <p:nvSpPr>
          <p:cNvPr id="10" name="Obdélník 9"/>
          <p:cNvSpPr/>
          <p:nvPr/>
        </p:nvSpPr>
        <p:spPr>
          <a:xfrm>
            <a:off x="8244408" y="1412776"/>
            <a:ext cx="829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 </a:t>
            </a:r>
            <a:r>
              <a:rPr lang="cs-CZ" sz="1400" dirty="0" smtClean="0"/>
              <a:t>21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83897" y="211623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  <a:latin typeface="Arial" charset="0"/>
              </a:rPr>
              <a:t>Symbolismus</a:t>
            </a:r>
            <a:endParaRPr lang="cs-CZ" b="1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628800"/>
            <a:ext cx="4038600" cy="4793178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cs-CZ" sz="2400" dirty="0" smtClean="0">
                <a:latin typeface="Arial" charset="0"/>
              </a:rPr>
              <a:t> umělecké hnutí</a:t>
            </a:r>
          </a:p>
          <a:p>
            <a:pPr marL="45720" indent="0">
              <a:buClr>
                <a:schemeClr val="tx1"/>
              </a:buClr>
              <a:buNone/>
            </a:pPr>
            <a:r>
              <a:rPr lang="cs-CZ" sz="2400" dirty="0" smtClean="0">
                <a:latin typeface="Arial" charset="0"/>
              </a:rPr>
              <a:t>(literatura, umění)</a:t>
            </a:r>
          </a:p>
          <a:p>
            <a:pPr>
              <a:buClr>
                <a:schemeClr val="tx1"/>
              </a:buClr>
            </a:pPr>
            <a:r>
              <a:rPr lang="cs-CZ" sz="2400" dirty="0" smtClean="0">
                <a:latin typeface="Arial" charset="0"/>
              </a:rPr>
              <a:t> 80. léta 19. století</a:t>
            </a:r>
          </a:p>
          <a:p>
            <a:pPr>
              <a:buClr>
                <a:schemeClr val="tx1"/>
              </a:buClr>
            </a:pPr>
            <a:r>
              <a:rPr lang="cs-CZ" sz="2400" dirty="0" smtClean="0">
                <a:latin typeface="Arial" charset="0"/>
              </a:rPr>
              <a:t> Francie </a:t>
            </a:r>
            <a:r>
              <a:rPr lang="cs-CZ" sz="2400" dirty="0" smtClean="0">
                <a:latin typeface="Arial" charset="0"/>
                <a:sym typeface="Wingdings"/>
              </a:rPr>
              <a:t> Evropa</a:t>
            </a:r>
            <a:endParaRPr lang="cs-CZ" sz="2400" dirty="0">
              <a:latin typeface="Arial" charset="0"/>
            </a:endParaRPr>
          </a:p>
          <a:p>
            <a:pPr>
              <a:buClr>
                <a:schemeClr val="tx1"/>
              </a:buClr>
            </a:pPr>
            <a:r>
              <a:rPr lang="cs-CZ" sz="2400" dirty="0" smtClean="0">
                <a:latin typeface="Arial" charset="0"/>
              </a:rPr>
              <a:t> myšlenkový </a:t>
            </a:r>
            <a:r>
              <a:rPr lang="cs-CZ" sz="2400" dirty="0">
                <a:latin typeface="Arial" charset="0"/>
              </a:rPr>
              <a:t>proud</a:t>
            </a:r>
          </a:p>
          <a:p>
            <a:pPr>
              <a:buClr>
                <a:schemeClr val="tx1"/>
              </a:buClr>
            </a:pPr>
            <a:r>
              <a:rPr lang="cs-CZ" sz="2400" dirty="0" smtClean="0">
                <a:latin typeface="Arial" charset="0"/>
              </a:rPr>
              <a:t> spiritualismus</a:t>
            </a:r>
          </a:p>
          <a:p>
            <a:pPr>
              <a:buClr>
                <a:schemeClr val="tx1"/>
              </a:buClr>
            </a:pPr>
            <a:r>
              <a:rPr lang="cs-CZ" sz="2400" dirty="0" smtClean="0">
                <a:latin typeface="Arial" charset="0"/>
              </a:rPr>
              <a:t> meditativnost</a:t>
            </a:r>
            <a:endParaRPr lang="cs-CZ" sz="2400" dirty="0">
              <a:latin typeface="Arial" charset="0"/>
            </a:endParaRPr>
          </a:p>
          <a:p>
            <a:pPr>
              <a:buClr>
                <a:schemeClr val="tx1"/>
              </a:buClr>
            </a:pPr>
            <a:r>
              <a:rPr lang="cs-CZ" sz="2400" dirty="0" smtClean="0">
                <a:latin typeface="Arial" charset="0"/>
              </a:rPr>
              <a:t> důležitá je idea</a:t>
            </a:r>
          </a:p>
          <a:p>
            <a:pPr>
              <a:buClr>
                <a:schemeClr val="tx1"/>
              </a:buClr>
            </a:pPr>
            <a:r>
              <a:rPr lang="cs-CZ" sz="2400" dirty="0"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použití alegorie</a:t>
            </a:r>
          </a:p>
          <a:p>
            <a:pPr>
              <a:buClr>
                <a:schemeClr val="tx1"/>
              </a:buClr>
            </a:pPr>
            <a:r>
              <a:rPr lang="cs-CZ" sz="2400" dirty="0" smtClean="0">
                <a:latin typeface="Arial" charset="0"/>
              </a:rPr>
              <a:t> vliv na surrealisty</a:t>
            </a:r>
            <a:endParaRPr lang="cs-CZ" sz="2400" dirty="0">
              <a:latin typeface="Arial" charset="0"/>
            </a:endParaRPr>
          </a:p>
          <a:p>
            <a:pPr marL="45720" indent="0">
              <a:buNone/>
            </a:pPr>
            <a:endParaRPr lang="cs-CZ" sz="2200" dirty="0" smtClean="0">
              <a:solidFill>
                <a:srgbClr val="FFFF00"/>
              </a:solidFill>
              <a:latin typeface="Arial" charset="0"/>
            </a:endParaRPr>
          </a:p>
          <a:p>
            <a:pPr marL="45720" indent="0">
              <a:buNone/>
            </a:pPr>
            <a:r>
              <a:rPr lang="cs-CZ" sz="2200" dirty="0" err="1" smtClean="0">
                <a:solidFill>
                  <a:srgbClr val="FFFF00"/>
                </a:solidFill>
                <a:latin typeface="Arial" charset="0"/>
              </a:rPr>
              <a:t>Odilon</a:t>
            </a:r>
            <a:r>
              <a:rPr lang="cs-CZ" sz="22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cs-CZ" sz="2200" dirty="0" err="1">
                <a:solidFill>
                  <a:srgbClr val="FFFF00"/>
                </a:solidFill>
                <a:latin typeface="Arial" charset="0"/>
              </a:rPr>
              <a:t>Redon</a:t>
            </a:r>
            <a:endParaRPr lang="cs-CZ" sz="2200" dirty="0">
              <a:solidFill>
                <a:srgbClr val="FFFF00"/>
              </a:solidFill>
              <a:latin typeface="Arial" charset="0"/>
            </a:endParaRPr>
          </a:p>
          <a:p>
            <a:pPr marL="45720" indent="0">
              <a:buNone/>
            </a:pPr>
            <a:r>
              <a:rPr lang="cs-CZ" sz="2200" dirty="0" smtClean="0">
                <a:solidFill>
                  <a:srgbClr val="FFFF00"/>
                </a:solidFill>
                <a:latin typeface="Arial" charset="0"/>
              </a:rPr>
              <a:t>skupina </a:t>
            </a:r>
            <a:r>
              <a:rPr lang="cs-CZ" sz="2200" dirty="0" err="1" smtClean="0">
                <a:solidFill>
                  <a:srgbClr val="FFFF00"/>
                </a:solidFill>
                <a:latin typeface="Arial" charset="0"/>
              </a:rPr>
              <a:t>Nabis</a:t>
            </a:r>
            <a:endParaRPr lang="cs-CZ" sz="2200" dirty="0">
              <a:solidFill>
                <a:srgbClr val="FFFF00"/>
              </a:solidFill>
              <a:latin typeface="Arial" charset="0"/>
            </a:endParaRPr>
          </a:p>
          <a:p>
            <a:pPr marL="45720" indent="0">
              <a:buNone/>
            </a:pPr>
            <a:r>
              <a:rPr lang="cs-CZ" sz="3000" b="1" dirty="0" smtClean="0">
                <a:solidFill>
                  <a:srgbClr val="FFFF00"/>
                </a:solidFill>
                <a:latin typeface="Arial" charset="0"/>
              </a:rPr>
              <a:t>Gustave </a:t>
            </a:r>
            <a:r>
              <a:rPr lang="cs-CZ" sz="3000" b="1" dirty="0" err="1">
                <a:solidFill>
                  <a:srgbClr val="FFFF00"/>
                </a:solidFill>
                <a:latin typeface="Arial" charset="0"/>
              </a:rPr>
              <a:t>Moreau</a:t>
            </a:r>
            <a:endParaRPr lang="cs-CZ" sz="3000" b="1" dirty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747630"/>
            <a:ext cx="2520280" cy="5122233"/>
          </a:xfrm>
        </p:spPr>
      </p:pic>
      <p:pic>
        <p:nvPicPr>
          <p:cNvPr id="9" name="Zástupný symbol pro obsah 8"/>
          <p:cNvPicPr>
            <a:picLocks noGrp="1" noChangeAspect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914" y="1700808"/>
            <a:ext cx="3136548" cy="5301208"/>
          </a:xfrm>
        </p:spPr>
      </p:pic>
      <p:sp>
        <p:nvSpPr>
          <p:cNvPr id="6" name="Obdélník 5"/>
          <p:cNvSpPr/>
          <p:nvPr/>
        </p:nvSpPr>
        <p:spPr>
          <a:xfrm>
            <a:off x="2549056" y="6519446"/>
            <a:ext cx="7988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Obr. </a:t>
            </a:r>
            <a:r>
              <a:rPr lang="cs-CZ" sz="1600" dirty="0" smtClean="0"/>
              <a:t>22</a:t>
            </a:r>
            <a:endParaRPr lang="cs-CZ" sz="1600" dirty="0"/>
          </a:p>
        </p:txBody>
      </p:sp>
      <p:sp>
        <p:nvSpPr>
          <p:cNvPr id="7" name="Obdélník 6"/>
          <p:cNvSpPr/>
          <p:nvPr/>
        </p:nvSpPr>
        <p:spPr>
          <a:xfrm>
            <a:off x="8314093" y="1340768"/>
            <a:ext cx="7988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Obr. </a:t>
            </a:r>
            <a:r>
              <a:rPr lang="cs-CZ" sz="1600" dirty="0" smtClean="0"/>
              <a:t>23</a:t>
            </a:r>
            <a:endParaRPr lang="cs-CZ" sz="1600" dirty="0"/>
          </a:p>
        </p:txBody>
      </p:sp>
      <p:sp>
        <p:nvSpPr>
          <p:cNvPr id="2" name="Obdélník 1"/>
          <p:cNvSpPr/>
          <p:nvPr/>
        </p:nvSpPr>
        <p:spPr>
          <a:xfrm>
            <a:off x="6012160" y="1398100"/>
            <a:ext cx="18614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>
                <a:latin typeface="+mn-lt"/>
              </a:rPr>
              <a:t>Prométheus, 1868</a:t>
            </a:r>
            <a:endParaRPr lang="cs-CZ" sz="1600" dirty="0">
              <a:latin typeface="+mn-lt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3347864" y="1394813"/>
            <a:ext cx="22252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>
                <a:latin typeface="+mn-lt"/>
              </a:rPr>
              <a:t>Oidipus a sfinga, 1864</a:t>
            </a:r>
            <a:endParaRPr lang="cs-CZ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7315200" cy="1293592"/>
          </a:xfrm>
        </p:spPr>
        <p:txBody>
          <a:bodyPr/>
          <a:lstStyle/>
          <a:p>
            <a:r>
              <a:rPr lang="cs-CZ" b="1" dirty="0">
                <a:solidFill>
                  <a:srgbClr val="FFFF00"/>
                </a:solidFill>
                <a:latin typeface="Arial" charset="0"/>
              </a:rPr>
              <a:t>Postimpresionismus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276872"/>
            <a:ext cx="8604448" cy="3744416"/>
          </a:xfrm>
        </p:spPr>
        <p:txBody>
          <a:bodyPr>
            <a:normAutofit/>
          </a:bodyPr>
          <a:lstStyle/>
          <a:p>
            <a:pPr marL="342900" indent="-342900" algn="l"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400" dirty="0" smtClean="0">
                <a:latin typeface="Arial" charset="0"/>
              </a:rPr>
              <a:t> označení časového období, </a:t>
            </a:r>
          </a:p>
          <a:p>
            <a:pPr marL="342900" indent="-342900" algn="l"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400" dirty="0"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  které následuje po impresionismu </a:t>
            </a:r>
          </a:p>
          <a:p>
            <a:pPr marL="342900" indent="-342900" algn="l">
              <a:lnSpc>
                <a:spcPct val="80000"/>
              </a:lnSpc>
              <a:buFont typeface="Wingdings" pitchFamily="2" charset="2"/>
              <a:buChar char="ü"/>
            </a:pPr>
            <a:endParaRPr lang="cs-CZ" sz="2400" dirty="0" smtClean="0">
              <a:latin typeface="Arial" charset="0"/>
            </a:endParaRPr>
          </a:p>
          <a:p>
            <a:pPr marL="342900" indent="-342900" algn="l"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400" dirty="0" smtClean="0">
                <a:latin typeface="Arial" charset="0"/>
              </a:rPr>
              <a:t> reakce na předcházející směr – impresionismus,</a:t>
            </a:r>
          </a:p>
          <a:p>
            <a:pPr marL="342900" indent="-342900" algn="l"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400" dirty="0"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protiklad</a:t>
            </a:r>
          </a:p>
          <a:p>
            <a:pPr marL="342900" indent="-342900" algn="l">
              <a:lnSpc>
                <a:spcPct val="80000"/>
              </a:lnSpc>
              <a:buFont typeface="Wingdings" pitchFamily="2" charset="2"/>
              <a:buChar char="ü"/>
            </a:pPr>
            <a:endParaRPr lang="cs-CZ" sz="2400" dirty="0" smtClean="0">
              <a:latin typeface="Arial" charset="0"/>
            </a:endParaRPr>
          </a:p>
          <a:p>
            <a:pPr marL="342900" indent="-342900" algn="l"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400" dirty="0" smtClean="0">
                <a:latin typeface="Arial" charset="0"/>
              </a:rPr>
              <a:t> konec 19. století</a:t>
            </a:r>
          </a:p>
          <a:p>
            <a:pPr marL="342900" indent="-342900" algn="l">
              <a:lnSpc>
                <a:spcPct val="80000"/>
              </a:lnSpc>
              <a:buFont typeface="Wingdings" pitchFamily="2" charset="2"/>
              <a:buChar char="ü"/>
            </a:pPr>
            <a:endParaRPr lang="cs-CZ" sz="2400" dirty="0" smtClean="0">
              <a:latin typeface="Arial" charset="0"/>
            </a:endParaRPr>
          </a:p>
          <a:p>
            <a:pPr marL="342900" indent="-342900" algn="l">
              <a:lnSpc>
                <a:spcPct val="80000"/>
              </a:lnSpc>
              <a:buFont typeface="Wingdings" pitchFamily="2" charset="2"/>
              <a:buChar char="ü"/>
            </a:pPr>
            <a:r>
              <a:rPr lang="cs-CZ" sz="2400" dirty="0" smtClean="0">
                <a:latin typeface="Arial" charset="0"/>
              </a:rPr>
              <a:t> </a:t>
            </a:r>
            <a:r>
              <a:rPr lang="cs-CZ" sz="2400" dirty="0">
                <a:latin typeface="Arial" charset="0"/>
              </a:rPr>
              <a:t>důraz na metodu a umělecký </a:t>
            </a:r>
            <a:r>
              <a:rPr lang="cs-CZ" sz="2400" dirty="0" smtClean="0">
                <a:latin typeface="Arial" charset="0"/>
              </a:rPr>
              <a:t>program</a:t>
            </a:r>
          </a:p>
          <a:p>
            <a:pPr algn="l">
              <a:lnSpc>
                <a:spcPct val="80000"/>
              </a:lnSpc>
              <a:buFontTx/>
              <a:buChar char="-"/>
            </a:pPr>
            <a:endParaRPr lang="cs-CZ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half" idx="1"/>
          </p:nvPr>
        </p:nvSpPr>
        <p:spPr>
          <a:xfrm>
            <a:off x="251519" y="496505"/>
            <a:ext cx="4357999" cy="4525963"/>
          </a:xfrm>
        </p:spPr>
        <p:txBody>
          <a:bodyPr/>
          <a:lstStyle/>
          <a:p>
            <a:pPr marL="45720" indent="0">
              <a:buNone/>
            </a:pPr>
            <a:r>
              <a:rPr lang="cs-CZ" sz="2400" dirty="0">
                <a:solidFill>
                  <a:srgbClr val="FFFF00"/>
                </a:solidFill>
                <a:latin typeface="Arial" charset="0"/>
              </a:rPr>
              <a:t>Gustave </a:t>
            </a:r>
            <a:r>
              <a:rPr lang="cs-CZ" sz="2400" dirty="0" err="1">
                <a:solidFill>
                  <a:srgbClr val="FFFF00"/>
                </a:solidFill>
                <a:latin typeface="Arial" charset="0"/>
              </a:rPr>
              <a:t>Moreau</a:t>
            </a:r>
            <a:r>
              <a:rPr lang="cs-CZ" sz="2400" dirty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cs-CZ" sz="2400" dirty="0" smtClean="0">
                <a:solidFill>
                  <a:srgbClr val="FFFF00"/>
                </a:solidFill>
                <a:latin typeface="Arial" charset="0"/>
              </a:rPr>
              <a:t>1826-1898</a:t>
            </a:r>
          </a:p>
          <a:p>
            <a:pPr marL="45720" indent="0">
              <a:buNone/>
            </a:pPr>
            <a:r>
              <a:rPr lang="cs-CZ" sz="1800" dirty="0" smtClean="0">
                <a:latin typeface="Arial" charset="0"/>
              </a:rPr>
              <a:t>Představitel symbolismu</a:t>
            </a:r>
          </a:p>
          <a:p>
            <a:pPr marL="45720" indent="0">
              <a:buNone/>
            </a:pPr>
            <a:r>
              <a:rPr lang="cs-CZ" sz="1800" dirty="0" smtClean="0">
                <a:latin typeface="Arial" charset="0"/>
              </a:rPr>
              <a:t>Náměty:</a:t>
            </a:r>
          </a:p>
          <a:p>
            <a:pPr marL="45720" indent="0">
              <a:buNone/>
            </a:pPr>
            <a:r>
              <a:rPr lang="cs-CZ" sz="1800" dirty="0" smtClean="0">
                <a:latin typeface="Arial" charset="0"/>
              </a:rPr>
              <a:t>antická mytologie, biblické motivy</a:t>
            </a:r>
            <a:endParaRPr lang="cs-CZ" sz="1800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01476"/>
            <a:ext cx="3240360" cy="4780730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555" y="2132856"/>
            <a:ext cx="4535548" cy="3647895"/>
          </a:xfrm>
        </p:spPr>
      </p:pic>
      <p:sp>
        <p:nvSpPr>
          <p:cNvPr id="6" name="Rectangle 11"/>
          <p:cNvSpPr txBox="1">
            <a:spLocks noRot="1" noChangeArrowheads="1"/>
          </p:cNvSpPr>
          <p:nvPr/>
        </p:nvSpPr>
        <p:spPr>
          <a:xfrm>
            <a:off x="899592" y="5301208"/>
            <a:ext cx="407484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cs-CZ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563888" y="6442890"/>
            <a:ext cx="87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 </a:t>
            </a:r>
            <a:r>
              <a:rPr lang="cs-CZ" dirty="0" smtClean="0"/>
              <a:t>24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4535433" y="5798081"/>
            <a:ext cx="877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Obr. </a:t>
            </a:r>
            <a:r>
              <a:rPr lang="cs-CZ" dirty="0" smtClean="0"/>
              <a:t>25</a:t>
            </a:r>
            <a:endParaRPr lang="cs-CZ" dirty="0"/>
          </a:p>
        </p:txBody>
      </p:sp>
      <p:sp>
        <p:nvSpPr>
          <p:cNvPr id="9" name="Zástupný symbol pro text 6"/>
          <p:cNvSpPr txBox="1">
            <a:spLocks/>
          </p:cNvSpPr>
          <p:nvPr/>
        </p:nvSpPr>
        <p:spPr>
          <a:xfrm>
            <a:off x="4441885" y="548679"/>
            <a:ext cx="4038600" cy="4453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fontAlgn="auto">
              <a:spcAft>
                <a:spcPts val="0"/>
              </a:spcAft>
              <a:buNone/>
            </a:pPr>
            <a:r>
              <a:rPr lang="cs-CZ" sz="2400" dirty="0" err="1" smtClean="0">
                <a:solidFill>
                  <a:srgbClr val="FFFF00"/>
                </a:solidFill>
                <a:latin typeface="Arial" charset="0"/>
              </a:rPr>
              <a:t>Odilon</a:t>
            </a:r>
            <a:r>
              <a:rPr lang="cs-CZ" sz="2400" dirty="0" smtClean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cs-CZ" sz="2400" dirty="0" err="1" smtClean="0">
                <a:solidFill>
                  <a:srgbClr val="FFFF00"/>
                </a:solidFill>
                <a:latin typeface="Arial" charset="0"/>
              </a:rPr>
              <a:t>Redon</a:t>
            </a:r>
            <a:r>
              <a:rPr lang="cs-CZ" sz="2400" dirty="0" smtClean="0">
                <a:solidFill>
                  <a:srgbClr val="FFFF00"/>
                </a:solidFill>
                <a:latin typeface="Arial" charset="0"/>
              </a:rPr>
              <a:t>, 1840-1916</a:t>
            </a:r>
          </a:p>
          <a:p>
            <a:pPr marL="45720" indent="0" fontAlgn="auto">
              <a:spcAft>
                <a:spcPts val="0"/>
              </a:spcAft>
              <a:buNone/>
            </a:pPr>
            <a:r>
              <a:rPr lang="cs-CZ" sz="1800" dirty="0" smtClean="0">
                <a:latin typeface="Arial" charset="0"/>
              </a:rPr>
              <a:t>Představitel symbolismu</a:t>
            </a:r>
          </a:p>
          <a:p>
            <a:pPr fontAlgn="auto">
              <a:spcAft>
                <a:spcPts val="0"/>
              </a:spcAft>
            </a:pPr>
            <a:endParaRPr lang="cs-CZ" sz="2400" dirty="0"/>
          </a:p>
        </p:txBody>
      </p:sp>
      <p:sp>
        <p:nvSpPr>
          <p:cNvPr id="8" name="Obdélník 7"/>
          <p:cNvSpPr/>
          <p:nvPr/>
        </p:nvSpPr>
        <p:spPr>
          <a:xfrm>
            <a:off x="3547438" y="6116751"/>
            <a:ext cx="14269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>
                <a:latin typeface="+mn-lt"/>
              </a:rPr>
              <a:t>Zjevení, 1876</a:t>
            </a:r>
            <a:endParaRPr lang="cs-CZ" sz="1600" dirty="0">
              <a:latin typeface="+mn-lt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209941" y="5813470"/>
            <a:ext cx="9140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>
                <a:latin typeface="+mn-lt"/>
              </a:rPr>
              <a:t>Počátky</a:t>
            </a:r>
            <a:endParaRPr lang="cs-CZ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315200" cy="115409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Citace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55576" y="2276872"/>
            <a:ext cx="7315200" cy="3539527"/>
          </a:xfrm>
        </p:spPr>
        <p:txBody>
          <a:bodyPr/>
          <a:lstStyle/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200" dirty="0"/>
              <a:t>MRÁZ, Bohumír. Dějiny výtvarné kultury.</a:t>
            </a:r>
            <a:r>
              <a:rPr lang="cs-CZ" sz="1200" i="1" dirty="0"/>
              <a:t> 3</a:t>
            </a:r>
            <a:r>
              <a:rPr lang="cs-CZ" sz="1200" dirty="0"/>
              <a:t>. 1. vyd. Praha: IDEA SERVIS, 2000, 220 s. ISBN 80-859-7031-7.</a:t>
            </a:r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cs-CZ" sz="1200" dirty="0"/>
          </a:p>
          <a:p>
            <a:pPr indent="-341313">
              <a:buClr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sz="1200" dirty="0"/>
              <a:t>BERNHARD, </a:t>
            </a:r>
            <a:r>
              <a:rPr lang="cs-CZ" sz="1200" dirty="0" err="1"/>
              <a:t>Marianne</a:t>
            </a:r>
            <a:r>
              <a:rPr lang="cs-CZ" sz="1200" dirty="0"/>
              <a:t>. Universální lexikon umění: architektura, fotografie, grafika, malířství, osobnosti, sochařství, umělecká řemesla. 2. uprav. vyd. Překlad Otakar Mohyla. Praha: </a:t>
            </a:r>
            <a:r>
              <a:rPr lang="cs-CZ" sz="1200" dirty="0" err="1"/>
              <a:t>Grafoprint</a:t>
            </a:r>
            <a:r>
              <a:rPr lang="cs-CZ" sz="1200" dirty="0"/>
              <a:t>-Neubert, 1996, 491 s. ISBN 80-717-6393-4.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072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332656"/>
            <a:ext cx="7315200" cy="1154097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Citace – obrazový materiál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27584" y="1814618"/>
            <a:ext cx="7315200" cy="5040560"/>
          </a:xfrm>
        </p:spPr>
        <p:txBody>
          <a:bodyPr/>
          <a:lstStyle/>
          <a:p>
            <a:pPr marL="45720" lvl="0" indent="0">
              <a:buNone/>
            </a:pPr>
            <a:r>
              <a:rPr lang="pl-PL" sz="1200" dirty="0"/>
              <a:t>Zdroj: [online]. [cit. </a:t>
            </a:r>
            <a:r>
              <a:rPr lang="pl-PL" sz="1200" dirty="0" smtClean="0"/>
              <a:t>2013-02-06]. </a:t>
            </a:r>
            <a:r>
              <a:rPr lang="pl-PL" sz="1200" dirty="0"/>
              <a:t>Dostupný pod licencí  </a:t>
            </a:r>
            <a:r>
              <a:rPr lang="pl-PL" sz="1200" dirty="0" smtClean="0"/>
              <a:t>Public Domain na </a:t>
            </a:r>
            <a:r>
              <a:rPr lang="pl-PL" sz="1200" dirty="0"/>
              <a:t>WWW</a:t>
            </a:r>
            <a:r>
              <a:rPr lang="pl-PL" sz="1200" dirty="0" smtClean="0"/>
              <a:t>:</a:t>
            </a:r>
          </a:p>
          <a:p>
            <a:pPr marL="274320" lvl="0" indent="-228600">
              <a:buFont typeface="+mj-lt"/>
              <a:buAutoNum type="arabicPeriod"/>
            </a:pPr>
            <a:r>
              <a:rPr lang="cs-CZ" sz="1200" dirty="0">
                <a:hlinkClick r:id="rId2"/>
              </a:rPr>
              <a:t>http://</a:t>
            </a:r>
            <a:r>
              <a:rPr lang="cs-CZ" sz="1200" dirty="0" smtClean="0">
                <a:hlinkClick r:id="rId2"/>
              </a:rPr>
              <a:t>commons.wikimedia.org/wiki/File:Seurat-La_Parade_detail.jpg</a:t>
            </a:r>
            <a:endParaRPr lang="cs-CZ" sz="1200" dirty="0" smtClean="0"/>
          </a:p>
          <a:p>
            <a:pPr marL="274320" indent="-228600">
              <a:buFont typeface="+mj-lt"/>
              <a:buAutoNum type="arabicPeriod"/>
            </a:pPr>
            <a:r>
              <a:rPr lang="cs-CZ" sz="1200" dirty="0">
                <a:hlinkClick r:id="rId3"/>
              </a:rPr>
              <a:t>http://</a:t>
            </a:r>
            <a:r>
              <a:rPr lang="cs-CZ" sz="1200" dirty="0" smtClean="0">
                <a:hlinkClick r:id="rId3"/>
              </a:rPr>
              <a:t>commons.wikimedia.org/wiki/File:Georges_Seurat_043.jpg</a:t>
            </a:r>
            <a:endParaRPr lang="cs-CZ" sz="1200" dirty="0" smtClean="0"/>
          </a:p>
          <a:p>
            <a:pPr marL="274320" indent="-228600">
              <a:buFont typeface="+mj-lt"/>
              <a:buAutoNum type="arabicPeriod"/>
            </a:pPr>
            <a:r>
              <a:rPr lang="cs-CZ" sz="1200" dirty="0">
                <a:hlinkClick r:id="rId4"/>
              </a:rPr>
              <a:t>http://</a:t>
            </a:r>
            <a:r>
              <a:rPr lang="cs-CZ" sz="1200" dirty="0" smtClean="0">
                <a:hlinkClick r:id="rId4"/>
              </a:rPr>
              <a:t>commons.wikimedia.org/wiki/File:Georges_Seurat_031.jpg</a:t>
            </a:r>
            <a:endParaRPr lang="cs-CZ" sz="1200" dirty="0" smtClean="0"/>
          </a:p>
          <a:p>
            <a:pPr marL="274320" indent="-228600">
              <a:buFont typeface="+mj-lt"/>
              <a:buAutoNum type="arabicPeriod"/>
            </a:pPr>
            <a:r>
              <a:rPr lang="cs-CZ" sz="1200" dirty="0" smtClean="0">
                <a:hlinkClick r:id="rId5"/>
              </a:rPr>
              <a:t>http</a:t>
            </a:r>
            <a:r>
              <a:rPr lang="cs-CZ" sz="1200" dirty="0">
                <a:hlinkClick r:id="rId5"/>
              </a:rPr>
              <a:t>://</a:t>
            </a:r>
            <a:r>
              <a:rPr lang="cs-CZ" sz="1200" dirty="0" smtClean="0">
                <a:hlinkClick r:id="rId5"/>
              </a:rPr>
              <a:t>commons.wikimedia.org/wiki/File:Paul_Signac_Palais_des_Papes_Avignon.jpg</a:t>
            </a:r>
            <a:endParaRPr lang="cs-CZ" sz="1200" dirty="0" smtClean="0"/>
          </a:p>
          <a:p>
            <a:pPr marL="274320" indent="-228600">
              <a:buFont typeface="+mj-lt"/>
              <a:buAutoNum type="arabicPeriod"/>
            </a:pPr>
            <a:r>
              <a:rPr lang="cs-CZ" sz="1200" dirty="0">
                <a:hlinkClick r:id="rId6"/>
              </a:rPr>
              <a:t>http://commons.wikimedia.org/wiki/File:Get_lautrec_1894_salon_in_the_rue_des_moulins.jpg</a:t>
            </a:r>
            <a:endParaRPr lang="cs-CZ" sz="1200" dirty="0"/>
          </a:p>
          <a:p>
            <a:pPr marL="274320" indent="-228600">
              <a:buFont typeface="+mj-lt"/>
              <a:buAutoNum type="arabicPeriod"/>
            </a:pPr>
            <a:r>
              <a:rPr lang="cs-CZ" sz="1200" dirty="0">
                <a:hlinkClick r:id="rId7"/>
              </a:rPr>
              <a:t>http://commons.wikimedia.org/wiki/File:Lautrec_jane_avril_at_the_jardin_de_paris_%28poster%29_1893.jpg</a:t>
            </a:r>
            <a:endParaRPr lang="cs-CZ" sz="1200" dirty="0"/>
          </a:p>
          <a:p>
            <a:pPr marL="274320" indent="-228600">
              <a:buFont typeface="+mj-lt"/>
              <a:buAutoNum type="arabicPeriod"/>
            </a:pPr>
            <a:r>
              <a:rPr lang="cs-CZ" sz="1200" dirty="0">
                <a:hlinkClick r:id="rId8"/>
              </a:rPr>
              <a:t>http://commons.wikimedia.org/wiki/File:Lautrec_moulin_rouge,_la_goulue_%</a:t>
            </a:r>
            <a:r>
              <a:rPr lang="cs-CZ" sz="1200" dirty="0" smtClean="0">
                <a:hlinkClick r:id="rId8"/>
              </a:rPr>
              <a:t>28poster%29_1891.jpg</a:t>
            </a:r>
            <a:endParaRPr lang="cs-CZ" sz="1200" dirty="0"/>
          </a:p>
          <a:p>
            <a:pPr marL="274320" indent="-228600">
              <a:buFont typeface="+mj-lt"/>
              <a:buAutoNum type="arabicPeriod" startAt="8"/>
            </a:pPr>
            <a:r>
              <a:rPr lang="cs-CZ" sz="1200" u="sng" dirty="0" smtClean="0">
                <a:hlinkClick r:id="rId9"/>
              </a:rPr>
              <a:t>http</a:t>
            </a:r>
            <a:r>
              <a:rPr lang="cs-CZ" sz="1200" u="sng" dirty="0">
                <a:hlinkClick r:id="rId9"/>
              </a:rPr>
              <a:t>://</a:t>
            </a:r>
            <a:r>
              <a:rPr lang="cs-CZ" sz="1200" u="sng" dirty="0" smtClean="0">
                <a:hlinkClick r:id="rId9"/>
              </a:rPr>
              <a:t>commons.wikimedia.org/wiki/File:SelbstPortrait_VG2.jpg</a:t>
            </a:r>
            <a:endParaRPr lang="cs-CZ" sz="1200" dirty="0"/>
          </a:p>
          <a:p>
            <a:pPr marL="274320" indent="-228600">
              <a:buFont typeface="+mj-lt"/>
              <a:buAutoNum type="arabicPeriod" startAt="8"/>
            </a:pPr>
            <a:r>
              <a:rPr lang="cs-CZ" sz="1200" u="sng" dirty="0">
                <a:hlinkClick r:id="rId10"/>
              </a:rPr>
              <a:t>http://commons.wikimedia.org/wiki/File:Van_Gogh_-_Starry_Night_-_Google_Art_Project.jpg</a:t>
            </a:r>
            <a:endParaRPr lang="cs-CZ" sz="1200" dirty="0"/>
          </a:p>
          <a:p>
            <a:pPr marL="274320" indent="-228600">
              <a:buFont typeface="+mj-lt"/>
              <a:buAutoNum type="arabicPeriod" startAt="10"/>
            </a:pPr>
            <a:r>
              <a:rPr lang="cs-CZ" sz="1200" dirty="0" smtClean="0">
                <a:hlinkClick r:id="rId11"/>
              </a:rPr>
              <a:t>http</a:t>
            </a:r>
            <a:r>
              <a:rPr lang="cs-CZ" sz="1200" dirty="0">
                <a:hlinkClick r:id="rId11"/>
              </a:rPr>
              <a:t>://</a:t>
            </a:r>
            <a:r>
              <a:rPr lang="cs-CZ" sz="1200" dirty="0" smtClean="0">
                <a:hlinkClick r:id="rId11"/>
              </a:rPr>
              <a:t>commons.wikimedia.org/wiki/File:Paul_Gauguin_026.jpg</a:t>
            </a:r>
            <a:endParaRPr lang="cs-CZ" sz="1200" dirty="0" smtClean="0"/>
          </a:p>
          <a:p>
            <a:pPr marL="274320" indent="-228600">
              <a:buFont typeface="+mj-lt"/>
              <a:buAutoNum type="arabicPeriod" startAt="10"/>
            </a:pPr>
            <a:r>
              <a:rPr lang="cs-CZ" sz="1200" dirty="0">
                <a:hlinkClick r:id="rId12"/>
              </a:rPr>
              <a:t>http://commons.wikimedia.org/wiki/File:Paul_Gauguin_128.jpg</a:t>
            </a:r>
            <a:endParaRPr lang="cs-CZ" sz="1200" dirty="0"/>
          </a:p>
          <a:p>
            <a:pPr marL="274320" indent="-228600">
              <a:buFont typeface="+mj-lt"/>
              <a:buAutoNum type="arabicPeriod" startAt="10"/>
            </a:pPr>
            <a:r>
              <a:rPr lang="cs-CZ" sz="1200" dirty="0">
                <a:hlinkClick r:id="rId13"/>
              </a:rPr>
              <a:t>http://commons.wikimedia.org/wiki/File:Paul_Gauguin_145.jpg</a:t>
            </a:r>
            <a:endParaRPr lang="cs-CZ" sz="1200" dirty="0"/>
          </a:p>
          <a:p>
            <a:pPr marL="274320" indent="-228600">
              <a:buFont typeface="+mj-lt"/>
              <a:buAutoNum type="arabicPeriod" startAt="10"/>
            </a:pPr>
            <a:r>
              <a:rPr lang="cs-CZ" sz="1200" dirty="0">
                <a:hlinkClick r:id="rId14"/>
              </a:rPr>
              <a:t>http://</a:t>
            </a:r>
            <a:r>
              <a:rPr lang="cs-CZ" sz="1200" dirty="0" smtClean="0">
                <a:hlinkClick r:id="rId14"/>
              </a:rPr>
              <a:t>commons.wikimedia.org/wiki/File:Paul_Gauguin_066.jpg</a:t>
            </a:r>
            <a:endParaRPr lang="cs-CZ" sz="1200" dirty="0" smtClean="0"/>
          </a:p>
          <a:p>
            <a:pPr marL="274320" indent="-228600">
              <a:buFont typeface="+mj-lt"/>
              <a:buAutoNum type="arabicPeriod" startAt="10"/>
            </a:pPr>
            <a:r>
              <a:rPr lang="cs-CZ" sz="1200" dirty="0">
                <a:hlinkClick r:id="rId15"/>
              </a:rPr>
              <a:t>http://</a:t>
            </a:r>
            <a:r>
              <a:rPr lang="cs-CZ" sz="1200" dirty="0" smtClean="0">
                <a:hlinkClick r:id="rId15"/>
              </a:rPr>
              <a:t>commons.wikimedia.org/wiki/File:Paul_C%C3%A9zanne_154.jpg</a:t>
            </a:r>
            <a:endParaRPr lang="cs-CZ" sz="1200" dirty="0" smtClean="0"/>
          </a:p>
          <a:p>
            <a:pPr marL="274320" indent="-228600">
              <a:buFont typeface="+mj-lt"/>
              <a:buAutoNum type="arabicPeriod" startAt="10"/>
            </a:pPr>
            <a:r>
              <a:rPr lang="cs-CZ" sz="1200" dirty="0">
                <a:hlinkClick r:id="rId16"/>
              </a:rPr>
              <a:t>http://commons.wikimedia.org/wiki/File:Paul_C%C3%A9zanne,_Les_joueurs_de_carte_%281892-95%29.jpg</a:t>
            </a:r>
            <a:endParaRPr lang="cs-CZ" sz="1200" dirty="0"/>
          </a:p>
          <a:p>
            <a:pPr marL="274320" indent="-228600">
              <a:buFont typeface="+mj-lt"/>
              <a:buAutoNum type="arabicPeriod" startAt="10"/>
            </a:pPr>
            <a:r>
              <a:rPr lang="cs-CZ" sz="1200" dirty="0">
                <a:hlinkClick r:id="rId17"/>
              </a:rPr>
              <a:t>http://commons.wikimedia.org/wiki/File:Paul_C%C3%A9zanne_047.jpg</a:t>
            </a:r>
            <a:endParaRPr lang="cs-CZ" sz="1200" dirty="0"/>
          </a:p>
          <a:p>
            <a:pPr marL="274320" indent="-228600">
              <a:buFont typeface="+mj-lt"/>
              <a:buAutoNum type="arabicPeriod" startAt="10"/>
            </a:pPr>
            <a:r>
              <a:rPr lang="cs-CZ" sz="1200" dirty="0">
                <a:hlinkClick r:id="rId18"/>
              </a:rPr>
              <a:t>http://commons.wikimedia.org/wiki/File:Paul_C%C3%A9zanne_192.jpg</a:t>
            </a:r>
            <a:endParaRPr lang="cs-CZ" sz="1200" dirty="0"/>
          </a:p>
          <a:p>
            <a:pPr marL="274320" indent="-228600">
              <a:buFont typeface="+mj-lt"/>
              <a:buAutoNum type="arabicPeriod" startAt="10"/>
            </a:pPr>
            <a:r>
              <a:rPr lang="cs-CZ" sz="1200" dirty="0">
                <a:hlinkClick r:id="rId19"/>
              </a:rPr>
              <a:t>http://commons.wikimedia.org/wiki/File:Paul_C%C3%A9zanne_195.jpg</a:t>
            </a:r>
            <a:endParaRPr lang="cs-CZ" sz="1200" dirty="0"/>
          </a:p>
          <a:p>
            <a:pPr marL="45720" indent="0">
              <a:buNone/>
            </a:pPr>
            <a:endParaRPr lang="cs-CZ" sz="1200" dirty="0"/>
          </a:p>
          <a:p>
            <a:pPr marL="274320" indent="-228600">
              <a:buFont typeface="+mj-lt"/>
              <a:buAutoNum type="arabicPeriod" startAt="10"/>
            </a:pPr>
            <a:endParaRPr lang="cs-CZ" sz="1200" dirty="0"/>
          </a:p>
          <a:p>
            <a:pPr marL="274320" indent="-228600">
              <a:buFont typeface="+mj-lt"/>
              <a:buAutoNum type="arabicPeriod" startAt="10"/>
            </a:pPr>
            <a:endParaRPr lang="cs-CZ" sz="1200" dirty="0"/>
          </a:p>
          <a:p>
            <a:endParaRPr lang="cs-CZ" sz="1200" dirty="0"/>
          </a:p>
          <a:p>
            <a:pPr lvl="0"/>
            <a:endParaRPr lang="cs-CZ" sz="1200" dirty="0">
              <a:hlinkClick r:id="rId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83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1196753"/>
            <a:ext cx="7315200" cy="5112608"/>
          </a:xfrm>
        </p:spPr>
        <p:txBody>
          <a:bodyPr/>
          <a:lstStyle/>
          <a:p>
            <a:pPr marL="274320" indent="-228600">
              <a:buFont typeface="+mj-lt"/>
              <a:buAutoNum type="arabicPeriod" startAt="19"/>
            </a:pPr>
            <a:r>
              <a:rPr lang="cs-CZ" sz="1200" dirty="0">
                <a:hlinkClick r:id="rId2"/>
              </a:rPr>
              <a:t>http://</a:t>
            </a:r>
            <a:r>
              <a:rPr lang="cs-CZ" sz="1200" dirty="0" smtClean="0">
                <a:hlinkClick r:id="rId2"/>
              </a:rPr>
              <a:t>commons.wikimedia.org/wiki/File:Henri_Rousseau_010.jpg</a:t>
            </a:r>
            <a:endParaRPr lang="cs-CZ" sz="1200" dirty="0" smtClean="0">
              <a:hlinkClick r:id="rId3"/>
            </a:endParaRPr>
          </a:p>
          <a:p>
            <a:pPr marL="274320" indent="-228600">
              <a:buFont typeface="+mj-lt"/>
              <a:buAutoNum type="arabicPeriod" startAt="19"/>
            </a:pPr>
            <a:r>
              <a:rPr lang="cs-CZ" sz="1200" dirty="0" smtClean="0">
                <a:hlinkClick r:id="rId3"/>
              </a:rPr>
              <a:t>http</a:t>
            </a:r>
            <a:r>
              <a:rPr lang="cs-CZ" sz="1200" dirty="0">
                <a:hlinkClick r:id="rId3"/>
              </a:rPr>
              <a:t>://</a:t>
            </a:r>
            <a:r>
              <a:rPr lang="cs-CZ" sz="1200" dirty="0" smtClean="0">
                <a:hlinkClick r:id="rId3"/>
              </a:rPr>
              <a:t>commons.wikimedia.org/wiki/File:Rousseau09.jpg</a:t>
            </a:r>
            <a:endParaRPr lang="cs-CZ" sz="1200" dirty="0"/>
          </a:p>
          <a:p>
            <a:pPr marL="274320" indent="-228600">
              <a:buFont typeface="+mj-lt"/>
              <a:buAutoNum type="arabicPeriod" startAt="19"/>
            </a:pPr>
            <a:r>
              <a:rPr lang="cs-CZ" sz="1200" dirty="0" smtClean="0">
                <a:hlinkClick r:id="rId4"/>
              </a:rPr>
              <a:t>http</a:t>
            </a:r>
            <a:r>
              <a:rPr lang="cs-CZ" sz="1200" dirty="0">
                <a:hlinkClick r:id="rId4"/>
              </a:rPr>
              <a:t>://commons.wikimedia.org/wiki/File:Henri_Rousseau_006.jpg</a:t>
            </a:r>
            <a:endParaRPr lang="cs-CZ" sz="1200" dirty="0"/>
          </a:p>
          <a:p>
            <a:pPr marL="274320" indent="-228600">
              <a:buFont typeface="+mj-lt"/>
              <a:buAutoNum type="arabicPeriod" startAt="19"/>
            </a:pPr>
            <a:r>
              <a:rPr lang="cs-CZ" sz="1200" dirty="0">
                <a:hlinkClick r:id="rId5"/>
              </a:rPr>
              <a:t>http://commons.wikimedia.org/wiki/File:Gustave_Moreau_-_Oedipus_and_the_Sphinx_-_WGA16201.jpg</a:t>
            </a:r>
            <a:endParaRPr lang="cs-CZ" sz="1200" dirty="0"/>
          </a:p>
          <a:p>
            <a:pPr marL="274320" indent="-228600">
              <a:buFont typeface="+mj-lt"/>
              <a:buAutoNum type="arabicPeriod" startAt="19"/>
            </a:pPr>
            <a:r>
              <a:rPr lang="cs-CZ" sz="1200" dirty="0">
                <a:hlinkClick r:id="rId6"/>
              </a:rPr>
              <a:t>http://commons.wikimedia.org/wiki/File:Moreau_-_</a:t>
            </a:r>
            <a:r>
              <a:rPr lang="cs-CZ" sz="1200" dirty="0" smtClean="0">
                <a:hlinkClick r:id="rId6"/>
              </a:rPr>
              <a:t>Prometheus.jpg</a:t>
            </a:r>
            <a:endParaRPr lang="cs-CZ" sz="1200" dirty="0" smtClean="0"/>
          </a:p>
          <a:p>
            <a:pPr marL="274320" indent="-228600">
              <a:buFont typeface="+mj-lt"/>
              <a:buAutoNum type="arabicPeriod" startAt="19"/>
            </a:pPr>
            <a:r>
              <a:rPr lang="cs-CZ" sz="1200" dirty="0">
                <a:hlinkClick r:id="rId7"/>
              </a:rPr>
              <a:t>http://commons.wikimedia.org/wiki/File:Gustave_Moreau_-_The_Apparition_-_</a:t>
            </a:r>
            <a:r>
              <a:rPr lang="cs-CZ" sz="1200" dirty="0" smtClean="0">
                <a:hlinkClick r:id="rId7"/>
              </a:rPr>
              <a:t>Google_Art_Project.jpg</a:t>
            </a:r>
            <a:endParaRPr lang="cs-CZ" sz="1200" dirty="0" smtClean="0"/>
          </a:p>
          <a:p>
            <a:pPr marL="274320" indent="-228600">
              <a:buFont typeface="+mj-lt"/>
              <a:buAutoNum type="arabicPeriod" startAt="19"/>
            </a:pPr>
            <a:r>
              <a:rPr lang="cs-CZ" sz="1200" dirty="0">
                <a:hlinkClick r:id="rId8"/>
              </a:rPr>
              <a:t>http://commons.wikimedia.org/wiki/File:Oodilon_Redon_-_Die_Urspr%C3%BCnge.jpg</a:t>
            </a:r>
            <a:endParaRPr lang="cs-CZ" sz="1200" dirty="0"/>
          </a:p>
          <a:p>
            <a:pPr marL="45720" indent="0">
              <a:buNone/>
            </a:pPr>
            <a:endParaRPr lang="cs-CZ" sz="1200" dirty="0"/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36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315200" cy="1154097"/>
          </a:xfrm>
        </p:spPr>
        <p:txBody>
          <a:bodyPr/>
          <a:lstStyle/>
          <a:p>
            <a:r>
              <a:rPr lang="cs-CZ" b="1" dirty="0" smtClean="0">
                <a:solidFill>
                  <a:srgbClr val="FFFF00"/>
                </a:solidFill>
              </a:rPr>
              <a:t>Postimpresionismus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5576" y="1772816"/>
            <a:ext cx="6984776" cy="4824536"/>
          </a:xfrm>
        </p:spPr>
        <p:txBody>
          <a:bodyPr>
            <a:normAutofit/>
          </a:bodyPr>
          <a:lstStyle/>
          <a:p>
            <a:pPr marL="45720" indent="0">
              <a:lnSpc>
                <a:spcPct val="80000"/>
              </a:lnSpc>
              <a:buNone/>
            </a:pPr>
            <a:r>
              <a:rPr lang="cs-CZ" dirty="0">
                <a:latin typeface="Arial" charset="0"/>
              </a:rPr>
              <a:t>Období </a:t>
            </a:r>
            <a:r>
              <a:rPr lang="cs-CZ" dirty="0" smtClean="0">
                <a:latin typeface="Arial" charset="0"/>
              </a:rPr>
              <a:t>zahrnuje:</a:t>
            </a:r>
          </a:p>
          <a:p>
            <a:pPr marL="45720" indent="0">
              <a:lnSpc>
                <a:spcPct val="80000"/>
              </a:lnSpc>
              <a:buNone/>
            </a:pPr>
            <a:endParaRPr lang="cs-CZ" dirty="0" smtClean="0">
              <a:latin typeface="Arial" charset="0"/>
            </a:endParaRPr>
          </a:p>
          <a:p>
            <a:pPr marL="45720" indent="0">
              <a:lnSpc>
                <a:spcPct val="80000"/>
              </a:lnSpc>
              <a:buNone/>
            </a:pPr>
            <a:r>
              <a:rPr lang="cs-CZ" dirty="0" smtClean="0">
                <a:latin typeface="Arial" charset="0"/>
              </a:rPr>
              <a:t>počátky uměleckých směrů, některé z nich se plně rozvinou až na počátku 20. století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FFFF00"/>
                </a:solidFill>
                <a:latin typeface="Arial" charset="0"/>
              </a:rPr>
              <a:t>Neoimpresionismus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FFFF00"/>
                </a:solidFill>
                <a:latin typeface="Arial" charset="0"/>
              </a:rPr>
              <a:t>Expresionismus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FFFF00"/>
                </a:solidFill>
                <a:latin typeface="Arial" charset="0"/>
              </a:rPr>
              <a:t>Symbolismus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FFFF00"/>
                </a:solidFill>
                <a:latin typeface="Arial" charset="0"/>
              </a:rPr>
              <a:t>Naivní umění</a:t>
            </a:r>
            <a:endParaRPr lang="cs-CZ" dirty="0">
              <a:solidFill>
                <a:srgbClr val="FFFF00"/>
              </a:solidFill>
              <a:latin typeface="Arial" charset="0"/>
            </a:endParaRPr>
          </a:p>
          <a:p>
            <a:pPr marL="45720" indent="0">
              <a:lnSpc>
                <a:spcPct val="80000"/>
              </a:lnSpc>
              <a:buNone/>
            </a:pPr>
            <a:r>
              <a:rPr lang="cs-CZ" dirty="0" smtClean="0">
                <a:latin typeface="Arial" charset="0"/>
              </a:rPr>
              <a:t>umělce, </a:t>
            </a:r>
            <a:r>
              <a:rPr lang="cs-CZ" dirty="0">
                <a:latin typeface="Arial" charset="0"/>
              </a:rPr>
              <a:t>které nelze přesně </a:t>
            </a:r>
            <a:r>
              <a:rPr lang="cs-CZ" dirty="0" smtClean="0">
                <a:latin typeface="Arial" charset="0"/>
              </a:rPr>
              <a:t>zařadit, kteří stojí mimo proudy, tzv. </a:t>
            </a:r>
            <a:r>
              <a:rPr lang="cs-CZ" i="1" dirty="0">
                <a:latin typeface="Arial" charset="0"/>
              </a:rPr>
              <a:t>„prokletí umělci</a:t>
            </a:r>
            <a:r>
              <a:rPr lang="cs-CZ" i="1" dirty="0" smtClean="0">
                <a:latin typeface="Arial" charset="0"/>
              </a:rPr>
              <a:t>“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FFFF00"/>
                </a:solidFill>
                <a:latin typeface="Arial" charset="0"/>
              </a:rPr>
              <a:t>Vincent van </a:t>
            </a:r>
            <a:r>
              <a:rPr lang="cs-CZ" dirty="0" err="1" smtClean="0">
                <a:solidFill>
                  <a:srgbClr val="FFFF00"/>
                </a:solidFill>
                <a:latin typeface="Arial" charset="0"/>
              </a:rPr>
              <a:t>Gogh</a:t>
            </a:r>
            <a:endParaRPr lang="cs-CZ" dirty="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FFFF00"/>
                </a:solidFill>
                <a:latin typeface="Arial" charset="0"/>
              </a:rPr>
              <a:t>Paul </a:t>
            </a:r>
            <a:r>
              <a:rPr lang="cs-CZ" dirty="0" err="1" smtClean="0">
                <a:solidFill>
                  <a:srgbClr val="FFFF00"/>
                </a:solidFill>
                <a:latin typeface="Arial" charset="0"/>
              </a:rPr>
              <a:t>Gauguin</a:t>
            </a:r>
            <a:endParaRPr lang="cs-CZ" dirty="0" smtClean="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 smtClean="0">
                <a:solidFill>
                  <a:srgbClr val="FFFF00"/>
                </a:solidFill>
                <a:latin typeface="Arial" charset="0"/>
              </a:rPr>
              <a:t>Paul </a:t>
            </a:r>
            <a:r>
              <a:rPr lang="cs-CZ" dirty="0" err="1" smtClean="0">
                <a:solidFill>
                  <a:srgbClr val="FFFF00"/>
                </a:solidFill>
                <a:latin typeface="Arial" charset="0"/>
              </a:rPr>
              <a:t>Cézanne</a:t>
            </a:r>
            <a:endParaRPr lang="cs-CZ" dirty="0" smtClean="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FFFF00"/>
                </a:solidFill>
                <a:latin typeface="Arial" charset="0"/>
              </a:rPr>
              <a:t>Henri</a:t>
            </a:r>
            <a:r>
              <a:rPr lang="cs-CZ" dirty="0" smtClean="0">
                <a:solidFill>
                  <a:srgbClr val="FFFF00"/>
                </a:solidFill>
                <a:latin typeface="Arial" charset="0"/>
              </a:rPr>
              <a:t> de Toulouse-</a:t>
            </a:r>
            <a:r>
              <a:rPr lang="cs-CZ" dirty="0" err="1" smtClean="0">
                <a:solidFill>
                  <a:srgbClr val="FFFF00"/>
                </a:solidFill>
                <a:latin typeface="Arial" charset="0"/>
              </a:rPr>
              <a:t>Lautrec</a:t>
            </a:r>
            <a:endParaRPr lang="cs-CZ" dirty="0" smtClean="0">
              <a:solidFill>
                <a:srgbClr val="FFFF00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cs-CZ" dirty="0" err="1" smtClean="0">
                <a:solidFill>
                  <a:srgbClr val="FFFF00"/>
                </a:solidFill>
                <a:latin typeface="Arial" charset="0"/>
              </a:rPr>
              <a:t>Henri</a:t>
            </a:r>
            <a:r>
              <a:rPr lang="cs-CZ" dirty="0" smtClean="0">
                <a:solidFill>
                  <a:srgbClr val="FFFF00"/>
                </a:solidFill>
                <a:latin typeface="Arial" charset="0"/>
              </a:rPr>
              <a:t> Rousseau</a:t>
            </a:r>
            <a:endParaRPr lang="cs-CZ" dirty="0">
              <a:solidFill>
                <a:srgbClr val="FFFF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0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9345" y="548680"/>
            <a:ext cx="8507288" cy="1296144"/>
          </a:xfrm>
        </p:spPr>
        <p:txBody>
          <a:bodyPr>
            <a:normAutofit/>
          </a:bodyPr>
          <a:lstStyle/>
          <a:p>
            <a:pPr marL="838200" indent="-838200"/>
            <a:r>
              <a:rPr lang="cs-CZ" sz="3600" dirty="0" smtClean="0">
                <a:solidFill>
                  <a:srgbClr val="FFFF00"/>
                </a:solidFill>
              </a:rPr>
              <a:t>Neoimpresionismus </a:t>
            </a:r>
            <a:r>
              <a:rPr lang="cs-CZ" sz="2800" dirty="0">
                <a:solidFill>
                  <a:srgbClr val="FFFF00"/>
                </a:solidFill>
              </a:rPr>
              <a:t/>
            </a:r>
            <a:br>
              <a:rPr lang="cs-CZ" sz="2800" dirty="0">
                <a:solidFill>
                  <a:srgbClr val="FFFF00"/>
                </a:solidFill>
              </a:rPr>
            </a:br>
            <a:r>
              <a:rPr lang="cs-CZ" sz="2800" dirty="0" smtClean="0">
                <a:solidFill>
                  <a:srgbClr val="FFFF00"/>
                </a:solidFill>
              </a:rPr>
              <a:t>(pointilismus</a:t>
            </a:r>
            <a:r>
              <a:rPr lang="cs-CZ" sz="2800" dirty="0">
                <a:solidFill>
                  <a:srgbClr val="FFFF00"/>
                </a:solidFill>
              </a:rPr>
              <a:t>, divizionismus)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060848"/>
            <a:ext cx="4968552" cy="3993580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cs-CZ" sz="2400" dirty="0" smtClean="0"/>
              <a:t> vychází z impresionismu</a:t>
            </a:r>
          </a:p>
          <a:p>
            <a:pPr>
              <a:buClr>
                <a:schemeClr val="tx1"/>
              </a:buClr>
            </a:pPr>
            <a:r>
              <a:rPr lang="cs-CZ" sz="2400" dirty="0" smtClean="0"/>
              <a:t> důležité studium </a:t>
            </a:r>
            <a:r>
              <a:rPr lang="cs-CZ" sz="2400" dirty="0"/>
              <a:t>optiky</a:t>
            </a:r>
          </a:p>
          <a:p>
            <a:pPr>
              <a:buClr>
                <a:schemeClr val="tx1"/>
              </a:buClr>
            </a:pPr>
            <a:r>
              <a:rPr lang="cs-CZ" sz="2400" dirty="0"/>
              <a:t> </a:t>
            </a:r>
            <a:r>
              <a:rPr lang="cs-CZ" sz="2400" dirty="0" smtClean="0"/>
              <a:t>výrazový prvek – bod</a:t>
            </a:r>
            <a:r>
              <a:rPr lang="cs-CZ" sz="2400" dirty="0"/>
              <a:t>, tečka</a:t>
            </a:r>
          </a:p>
          <a:p>
            <a:pPr>
              <a:buClr>
                <a:schemeClr val="tx1"/>
              </a:buClr>
            </a:pPr>
            <a:r>
              <a:rPr lang="cs-CZ" sz="2400" dirty="0" smtClean="0"/>
              <a:t> využití simultánního kontrastu</a:t>
            </a:r>
            <a:endParaRPr lang="cs-CZ" sz="2400" b="1" dirty="0"/>
          </a:p>
          <a:p>
            <a:pPr>
              <a:buClr>
                <a:schemeClr val="tx1"/>
              </a:buClr>
            </a:pPr>
            <a:r>
              <a:rPr lang="cs-CZ" sz="2400" b="1" dirty="0" smtClean="0">
                <a:solidFill>
                  <a:srgbClr val="FFFF00"/>
                </a:solidFill>
              </a:rPr>
              <a:t> GEORGES </a:t>
            </a:r>
            <a:r>
              <a:rPr lang="cs-CZ" sz="2400" b="1" dirty="0">
                <a:solidFill>
                  <a:srgbClr val="FFFF00"/>
                </a:solidFill>
              </a:rPr>
              <a:t>SEURAT</a:t>
            </a:r>
          </a:p>
          <a:p>
            <a:pPr>
              <a:buClr>
                <a:schemeClr val="tx1"/>
              </a:buClr>
            </a:pPr>
            <a:r>
              <a:rPr lang="cs-CZ" sz="2400" b="1" dirty="0">
                <a:solidFill>
                  <a:srgbClr val="FFFF00"/>
                </a:solidFill>
              </a:rPr>
              <a:t> PAUL </a:t>
            </a:r>
            <a:r>
              <a:rPr lang="cs-CZ" sz="2400" b="1" dirty="0" smtClean="0">
                <a:solidFill>
                  <a:srgbClr val="FFFF00"/>
                </a:solidFill>
              </a:rPr>
              <a:t>SIGNAC</a:t>
            </a:r>
          </a:p>
          <a:p>
            <a:pPr>
              <a:buClr>
                <a:schemeClr val="tx1"/>
              </a:buClr>
            </a:pPr>
            <a:r>
              <a:rPr lang="cs-CZ" sz="2400" b="1" dirty="0">
                <a:solidFill>
                  <a:srgbClr val="FFFF00"/>
                </a:solidFill>
              </a:rPr>
              <a:t> </a:t>
            </a:r>
            <a:r>
              <a:rPr lang="cs-CZ" sz="2400" b="1" dirty="0" smtClean="0">
                <a:solidFill>
                  <a:srgbClr val="FFFF00"/>
                </a:solidFill>
              </a:rPr>
              <a:t>CAMILLE PISSARRO</a:t>
            </a:r>
            <a:endParaRPr lang="cs-CZ" sz="2400" b="1" dirty="0">
              <a:solidFill>
                <a:srgbClr val="FFFF00"/>
              </a:solidFill>
            </a:endParaRP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60847"/>
            <a:ext cx="2952328" cy="4782553"/>
          </a:xfrm>
        </p:spPr>
      </p:pic>
      <p:sp>
        <p:nvSpPr>
          <p:cNvPr id="4" name="Obdélník 3"/>
          <p:cNvSpPr/>
          <p:nvPr/>
        </p:nvSpPr>
        <p:spPr>
          <a:xfrm>
            <a:off x="8388424" y="6381328"/>
            <a:ext cx="7026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Obr. </a:t>
            </a:r>
            <a:r>
              <a:rPr lang="cs-CZ" sz="1600" dirty="0" smtClean="0"/>
              <a:t>1</a:t>
            </a:r>
            <a:endParaRPr lang="cs-CZ" sz="1600" dirty="0"/>
          </a:p>
        </p:txBody>
      </p:sp>
      <p:sp>
        <p:nvSpPr>
          <p:cNvPr id="2" name="Obdélník 1"/>
          <p:cNvSpPr/>
          <p:nvPr/>
        </p:nvSpPr>
        <p:spPr>
          <a:xfrm>
            <a:off x="2339752" y="6350550"/>
            <a:ext cx="28087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+mn-lt"/>
              </a:rPr>
              <a:t>Georges </a:t>
            </a:r>
            <a:r>
              <a:rPr lang="cs-CZ" sz="1600" dirty="0" err="1">
                <a:latin typeface="+mn-lt"/>
              </a:rPr>
              <a:t>Seurat</a:t>
            </a:r>
            <a:r>
              <a:rPr lang="cs-CZ" sz="1600" dirty="0">
                <a:latin typeface="+mn-lt"/>
              </a:rPr>
              <a:t>, detail, 1888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76673"/>
            <a:ext cx="8136904" cy="720080"/>
          </a:xfrm>
        </p:spPr>
        <p:txBody>
          <a:bodyPr>
            <a:noAutofit/>
          </a:bodyPr>
          <a:lstStyle/>
          <a:p>
            <a:r>
              <a:rPr lang="cs-CZ" sz="2800" dirty="0">
                <a:solidFill>
                  <a:srgbClr val="FFFF00"/>
                </a:solidFill>
              </a:rPr>
              <a:t>Neoimpresionismus (pointilismus, divizionismus)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72816"/>
            <a:ext cx="5108493" cy="3384376"/>
          </a:xfrm>
        </p:spPr>
      </p:pic>
      <p:pic>
        <p:nvPicPr>
          <p:cNvPr id="5" name="Zástupný symbol pro obsah 4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64380"/>
            <a:ext cx="3024336" cy="5093620"/>
          </a:xfrm>
        </p:spPr>
      </p:pic>
      <p:sp>
        <p:nvSpPr>
          <p:cNvPr id="10" name="Obdélník 9"/>
          <p:cNvSpPr/>
          <p:nvPr/>
        </p:nvSpPr>
        <p:spPr>
          <a:xfrm>
            <a:off x="3491880" y="5301208"/>
            <a:ext cx="55446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  <a:latin typeface="+mn-lt"/>
              </a:rPr>
              <a:t>Georges </a:t>
            </a:r>
            <a:r>
              <a:rPr lang="cs-CZ" sz="2400" b="1" dirty="0" err="1" smtClean="0">
                <a:solidFill>
                  <a:srgbClr val="FFFF00"/>
                </a:solidFill>
                <a:latin typeface="+mn-lt"/>
              </a:rPr>
              <a:t>Seurat</a:t>
            </a:r>
            <a:r>
              <a:rPr lang="cs-CZ" sz="24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cs-CZ" sz="2400" b="1" dirty="0" smtClean="0">
                <a:solidFill>
                  <a:srgbClr val="FFFF00"/>
                </a:solidFill>
                <a:latin typeface="+mn-lt"/>
              </a:rPr>
              <a:t>(1859-1891)</a:t>
            </a:r>
            <a:endParaRPr lang="cs-CZ" sz="2400" b="1" dirty="0">
              <a:solidFill>
                <a:srgbClr val="FFFF00"/>
              </a:solidFill>
              <a:latin typeface="+mn-lt"/>
            </a:endParaRPr>
          </a:p>
          <a:p>
            <a:r>
              <a:rPr lang="cs-CZ" sz="1600" dirty="0" err="1" smtClean="0">
                <a:latin typeface="+mn-lt"/>
              </a:rPr>
              <a:t>Eiffelova</a:t>
            </a:r>
            <a:r>
              <a:rPr lang="cs-CZ" sz="1600" dirty="0" smtClean="0">
                <a:latin typeface="+mn-lt"/>
              </a:rPr>
              <a:t> věž, 1889</a:t>
            </a:r>
          </a:p>
          <a:p>
            <a:r>
              <a:rPr lang="cs-CZ" sz="1600" dirty="0" smtClean="0">
                <a:latin typeface="+mn-lt"/>
              </a:rPr>
              <a:t>Nedělní odpoledne na ostrově La Grande </a:t>
            </a:r>
            <a:r>
              <a:rPr lang="cs-CZ" sz="1600" dirty="0" err="1" smtClean="0">
                <a:latin typeface="+mn-lt"/>
              </a:rPr>
              <a:t>Jatte</a:t>
            </a:r>
            <a:r>
              <a:rPr lang="cs-CZ" sz="1600" dirty="0" smtClean="0">
                <a:latin typeface="+mn-lt"/>
              </a:rPr>
              <a:t>, 1884-86</a:t>
            </a:r>
            <a:endParaRPr lang="cs-CZ" sz="1600" dirty="0">
              <a:latin typeface="+mn-lt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347864" y="6501537"/>
            <a:ext cx="7026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Obr. </a:t>
            </a:r>
            <a:r>
              <a:rPr lang="cs-CZ" sz="1600" dirty="0" smtClean="0"/>
              <a:t>2</a:t>
            </a:r>
            <a:endParaRPr lang="cs-CZ" sz="1600" dirty="0"/>
          </a:p>
        </p:txBody>
      </p:sp>
      <p:sp>
        <p:nvSpPr>
          <p:cNvPr id="14" name="Obdélník 13"/>
          <p:cNvSpPr/>
          <p:nvPr/>
        </p:nvSpPr>
        <p:spPr>
          <a:xfrm>
            <a:off x="7956376" y="5147319"/>
            <a:ext cx="7026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Obr.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76456" cy="720080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rgbClr val="FFFF00"/>
                </a:solidFill>
              </a:rPr>
              <a:t>Neoimpresionismus (pointilismus</a:t>
            </a:r>
            <a:r>
              <a:rPr lang="cs-CZ" sz="2800" dirty="0">
                <a:solidFill>
                  <a:srgbClr val="FFFF00"/>
                </a:solidFill>
              </a:rPr>
              <a:t>, divizionismus)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25" y="1424696"/>
            <a:ext cx="6353175" cy="4976377"/>
          </a:xfrm>
        </p:spPr>
      </p:pic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>
          <a:xfrm>
            <a:off x="23664" y="2348880"/>
            <a:ext cx="2952328" cy="3672408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FFFF00"/>
                </a:solidFill>
              </a:rPr>
              <a:t>Paul </a:t>
            </a:r>
            <a:r>
              <a:rPr lang="cs-CZ" sz="2400" b="1" dirty="0" err="1" smtClean="0">
                <a:solidFill>
                  <a:srgbClr val="FFFF00"/>
                </a:solidFill>
              </a:rPr>
              <a:t>Signac</a:t>
            </a:r>
            <a:endParaRPr lang="cs-CZ" sz="2400" b="1" dirty="0" smtClean="0">
              <a:solidFill>
                <a:srgbClr val="FFFF00"/>
              </a:solidFill>
            </a:endParaRPr>
          </a:p>
          <a:p>
            <a:r>
              <a:rPr lang="cs-CZ" dirty="0" smtClean="0">
                <a:solidFill>
                  <a:srgbClr val="FFFF00"/>
                </a:solidFill>
              </a:rPr>
              <a:t>1863-1935</a:t>
            </a:r>
          </a:p>
          <a:p>
            <a:r>
              <a:rPr lang="cs-CZ" sz="1200" dirty="0" smtClean="0"/>
              <a:t>Papežský palác v Avignonu, 1900</a:t>
            </a:r>
            <a:endParaRPr lang="cs-CZ" sz="1200" dirty="0"/>
          </a:p>
        </p:txBody>
      </p:sp>
      <p:sp>
        <p:nvSpPr>
          <p:cNvPr id="6" name="Obdélník 5"/>
          <p:cNvSpPr/>
          <p:nvPr/>
        </p:nvSpPr>
        <p:spPr>
          <a:xfrm>
            <a:off x="8468615" y="6401073"/>
            <a:ext cx="7026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Obr. </a:t>
            </a:r>
            <a:r>
              <a:rPr lang="cs-CZ" sz="1600" dirty="0" smtClean="0"/>
              <a:t>4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246" y="332656"/>
            <a:ext cx="7993170" cy="938073"/>
          </a:xfrm>
        </p:spPr>
        <p:txBody>
          <a:bodyPr>
            <a:normAutofit fontScale="90000"/>
          </a:bodyPr>
          <a:lstStyle/>
          <a:p>
            <a:r>
              <a:rPr lang="cs-CZ" sz="4000" dirty="0" err="1" smtClean="0">
                <a:solidFill>
                  <a:srgbClr val="FFFF00"/>
                </a:solidFill>
                <a:latin typeface="Arial" charset="0"/>
              </a:rPr>
              <a:t>Henri</a:t>
            </a:r>
            <a:r>
              <a:rPr lang="cs-CZ" sz="4000" dirty="0" smtClean="0">
                <a:solidFill>
                  <a:srgbClr val="FFFF00"/>
                </a:solidFill>
                <a:latin typeface="Arial" charset="0"/>
              </a:rPr>
              <a:t> de Toulouse-</a:t>
            </a:r>
            <a:r>
              <a:rPr lang="cs-CZ" sz="4000" dirty="0" err="1" smtClean="0">
                <a:solidFill>
                  <a:srgbClr val="FFFF00"/>
                </a:solidFill>
                <a:latin typeface="Arial" charset="0"/>
              </a:rPr>
              <a:t>Lautrec</a:t>
            </a:r>
            <a:r>
              <a:rPr lang="cs-CZ" sz="4000" dirty="0" smtClean="0">
                <a:solidFill>
                  <a:srgbClr val="FFFF00"/>
                </a:solidFill>
                <a:latin typeface="Arial" charset="0"/>
              </a:rPr>
              <a:t>, 1864-1901</a:t>
            </a:r>
            <a:endParaRPr lang="cs-CZ" sz="40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20072" y="1916832"/>
            <a:ext cx="3566160" cy="4484514"/>
          </a:xfrm>
        </p:spPr>
        <p:txBody>
          <a:bodyPr/>
          <a:lstStyle/>
          <a:p>
            <a:r>
              <a:rPr lang="cs-CZ" dirty="0" smtClean="0">
                <a:latin typeface="Arial" charset="0"/>
              </a:rPr>
              <a:t>Techniky:</a:t>
            </a:r>
          </a:p>
          <a:p>
            <a:r>
              <a:rPr lang="cs-CZ" dirty="0" smtClean="0">
                <a:latin typeface="Arial" charset="0"/>
              </a:rPr>
              <a:t>kresba - ilustrátor, </a:t>
            </a:r>
            <a:r>
              <a:rPr lang="cs-CZ" dirty="0">
                <a:latin typeface="Arial" charset="0"/>
              </a:rPr>
              <a:t>olejomalba, pastel, </a:t>
            </a:r>
            <a:endParaRPr lang="cs-CZ" dirty="0" smtClean="0">
              <a:latin typeface="Arial" charset="0"/>
            </a:endParaRPr>
          </a:p>
          <a:p>
            <a:r>
              <a:rPr lang="cs-CZ" dirty="0" smtClean="0">
                <a:latin typeface="Arial" charset="0"/>
              </a:rPr>
              <a:t>grafika – litografie, plakáty</a:t>
            </a:r>
            <a:endParaRPr lang="cs-CZ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Náměty</a:t>
            </a:r>
            <a:r>
              <a:rPr lang="cs-CZ" dirty="0" smtClean="0">
                <a:latin typeface="Arial" charset="0"/>
              </a:rPr>
              <a:t>:</a:t>
            </a:r>
          </a:p>
          <a:p>
            <a:r>
              <a:rPr lang="cs-CZ" dirty="0" smtClean="0">
                <a:latin typeface="Arial" charset="0"/>
              </a:rPr>
              <a:t>tančírny, kabarety, divadla, cirkus</a:t>
            </a:r>
          </a:p>
          <a:p>
            <a:r>
              <a:rPr lang="cs-CZ" dirty="0">
                <a:latin typeface="Arial" charset="0"/>
              </a:rPr>
              <a:t>v</a:t>
            </a:r>
            <a:r>
              <a:rPr lang="cs-CZ" dirty="0" smtClean="0">
                <a:latin typeface="Arial" charset="0"/>
              </a:rPr>
              <a:t>elmi krátce si prošel impresionismem</a:t>
            </a:r>
          </a:p>
          <a:p>
            <a:r>
              <a:rPr lang="cs-CZ" dirty="0" smtClean="0">
                <a:latin typeface="Arial" charset="0"/>
              </a:rPr>
              <a:t>ovlivnil secesní umělce (plakáty)</a:t>
            </a:r>
          </a:p>
          <a:p>
            <a:pPr marL="45720" indent="0">
              <a:buNone/>
            </a:pPr>
            <a:endParaRPr lang="cs-CZ" dirty="0">
              <a:latin typeface="Arial" charset="0"/>
            </a:endParaRPr>
          </a:p>
          <a:p>
            <a:pPr>
              <a:buFont typeface="Wingdings" pitchFamily="2" charset="2"/>
              <a:buNone/>
            </a:pP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5004048" cy="4534681"/>
          </a:xfrm>
        </p:spPr>
      </p:pic>
      <p:sp>
        <p:nvSpPr>
          <p:cNvPr id="7" name="Obdélník 6"/>
          <p:cNvSpPr/>
          <p:nvPr/>
        </p:nvSpPr>
        <p:spPr>
          <a:xfrm>
            <a:off x="5076056" y="5908801"/>
            <a:ext cx="7026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Obr. </a:t>
            </a:r>
            <a:r>
              <a:rPr lang="cs-CZ" sz="1600" dirty="0" smtClean="0"/>
              <a:t>5</a:t>
            </a:r>
            <a:endParaRPr lang="cs-CZ" sz="1600" dirty="0"/>
          </a:p>
        </p:txBody>
      </p:sp>
      <p:sp>
        <p:nvSpPr>
          <p:cNvPr id="6" name="Obdélník 5"/>
          <p:cNvSpPr/>
          <p:nvPr/>
        </p:nvSpPr>
        <p:spPr>
          <a:xfrm>
            <a:off x="9361" y="6416632"/>
            <a:ext cx="48926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>
                <a:latin typeface="+mn-lt"/>
              </a:rPr>
              <a:t>V salonu nevěstince v </a:t>
            </a:r>
            <a:r>
              <a:rPr lang="cs-CZ" sz="1600" dirty="0" err="1" smtClean="0">
                <a:latin typeface="+mn-lt"/>
              </a:rPr>
              <a:t>Rue</a:t>
            </a:r>
            <a:r>
              <a:rPr lang="cs-CZ" sz="1600" dirty="0" smtClean="0">
                <a:latin typeface="+mn-lt"/>
              </a:rPr>
              <a:t> de </a:t>
            </a:r>
            <a:r>
              <a:rPr lang="cs-CZ" sz="1600" dirty="0" err="1" smtClean="0">
                <a:latin typeface="+mn-lt"/>
              </a:rPr>
              <a:t>Moulins</a:t>
            </a:r>
            <a:r>
              <a:rPr lang="cs-CZ" sz="1600" dirty="0" smtClean="0">
                <a:latin typeface="+mn-lt"/>
              </a:rPr>
              <a:t>, studie, 1894</a:t>
            </a:r>
            <a:endParaRPr lang="cs-CZ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3816424" cy="477776"/>
          </a:xfrm>
        </p:spPr>
        <p:txBody>
          <a:bodyPr/>
          <a:lstStyle/>
          <a:p>
            <a:r>
              <a:rPr lang="cs-CZ" sz="1600" b="0" dirty="0" smtClean="0">
                <a:solidFill>
                  <a:schemeClr val="tx1"/>
                </a:solidFill>
              </a:rPr>
              <a:t>Jane </a:t>
            </a:r>
            <a:r>
              <a:rPr lang="cs-CZ" sz="1600" b="0" dirty="0" err="1" smtClean="0">
                <a:solidFill>
                  <a:schemeClr val="tx1"/>
                </a:solidFill>
              </a:rPr>
              <a:t>Avril</a:t>
            </a:r>
            <a:r>
              <a:rPr lang="cs-CZ" sz="1600" b="0" dirty="0" smtClean="0">
                <a:solidFill>
                  <a:schemeClr val="tx1"/>
                </a:solidFill>
              </a:rPr>
              <a:t>, </a:t>
            </a:r>
            <a:r>
              <a:rPr lang="cs-CZ" sz="1600" b="0" dirty="0" err="1" smtClean="0">
                <a:solidFill>
                  <a:schemeClr val="tx1"/>
                </a:solidFill>
              </a:rPr>
              <a:t>Jardin</a:t>
            </a:r>
            <a:r>
              <a:rPr lang="cs-CZ" sz="1600" b="0" dirty="0" smtClean="0">
                <a:solidFill>
                  <a:schemeClr val="tx1"/>
                </a:solidFill>
              </a:rPr>
              <a:t> de Paris, plakát, 1893</a:t>
            </a:r>
            <a:endParaRPr lang="cs-CZ" sz="1600" b="0" dirty="0">
              <a:solidFill>
                <a:schemeClr val="tx1"/>
              </a:solidFill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3"/>
          </p:nvPr>
        </p:nvSpPr>
        <p:spPr>
          <a:xfrm>
            <a:off x="5129343" y="1556792"/>
            <a:ext cx="3862378" cy="477776"/>
          </a:xfrm>
        </p:spPr>
        <p:txBody>
          <a:bodyPr/>
          <a:lstStyle/>
          <a:p>
            <a:r>
              <a:rPr lang="cs-CZ" sz="1600" b="0" dirty="0" err="1" smtClean="0">
                <a:solidFill>
                  <a:schemeClr val="tx1"/>
                </a:solidFill>
              </a:rPr>
              <a:t>Moulin</a:t>
            </a:r>
            <a:r>
              <a:rPr lang="cs-CZ" sz="1600" b="0" dirty="0" smtClean="0">
                <a:solidFill>
                  <a:schemeClr val="tx1"/>
                </a:solidFill>
              </a:rPr>
              <a:t> Rouge La </a:t>
            </a:r>
            <a:r>
              <a:rPr lang="cs-CZ" sz="1600" b="0" dirty="0" err="1" smtClean="0">
                <a:solidFill>
                  <a:schemeClr val="tx1"/>
                </a:solidFill>
              </a:rPr>
              <a:t>Goulue</a:t>
            </a:r>
            <a:r>
              <a:rPr lang="cs-CZ" sz="1600" b="0" dirty="0" smtClean="0">
                <a:solidFill>
                  <a:schemeClr val="tx1"/>
                </a:solidFill>
              </a:rPr>
              <a:t>, plakát, 1891</a:t>
            </a:r>
            <a:endParaRPr lang="cs-CZ" sz="1600" b="0" dirty="0">
              <a:solidFill>
                <a:schemeClr val="tx1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92614" y="476672"/>
            <a:ext cx="7315200" cy="709972"/>
          </a:xfrm>
        </p:spPr>
        <p:txBody>
          <a:bodyPr/>
          <a:lstStyle/>
          <a:p>
            <a:r>
              <a:rPr lang="cs-CZ" dirty="0" err="1">
                <a:solidFill>
                  <a:srgbClr val="FFFF00"/>
                </a:solidFill>
                <a:latin typeface="Arial" charset="0"/>
              </a:rPr>
              <a:t>Henri</a:t>
            </a:r>
            <a:r>
              <a:rPr lang="cs-CZ" dirty="0">
                <a:solidFill>
                  <a:srgbClr val="FFFF00"/>
                </a:solidFill>
                <a:latin typeface="Arial" charset="0"/>
              </a:rPr>
              <a:t> de Toulouse-</a:t>
            </a:r>
            <a:r>
              <a:rPr lang="cs-CZ" dirty="0" err="1">
                <a:solidFill>
                  <a:srgbClr val="FFFF00"/>
                </a:solidFill>
                <a:latin typeface="Arial" charset="0"/>
              </a:rPr>
              <a:t>Lautrec</a:t>
            </a:r>
            <a:endParaRPr lang="cs-CZ" dirty="0">
              <a:solidFill>
                <a:srgbClr val="FFFF0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17854"/>
            <a:ext cx="3312368" cy="4632685"/>
          </a:xfrm>
        </p:spPr>
      </p:pic>
      <p:pic>
        <p:nvPicPr>
          <p:cNvPr id="7" name="Zástupný symbol pro obsah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2148845"/>
            <a:ext cx="3024336" cy="4729967"/>
          </a:xfrm>
        </p:spPr>
      </p:pic>
      <p:sp>
        <p:nvSpPr>
          <p:cNvPr id="10" name="Obdélník 9"/>
          <p:cNvSpPr/>
          <p:nvPr/>
        </p:nvSpPr>
        <p:spPr>
          <a:xfrm>
            <a:off x="8307814" y="6334564"/>
            <a:ext cx="7026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Obr. </a:t>
            </a:r>
            <a:r>
              <a:rPr lang="cs-CZ" sz="1600" dirty="0" smtClean="0"/>
              <a:t>7</a:t>
            </a:r>
            <a:endParaRPr lang="cs-CZ" sz="1600" dirty="0"/>
          </a:p>
        </p:txBody>
      </p:sp>
      <p:sp>
        <p:nvSpPr>
          <p:cNvPr id="11" name="Obdélník 10"/>
          <p:cNvSpPr/>
          <p:nvPr/>
        </p:nvSpPr>
        <p:spPr>
          <a:xfrm>
            <a:off x="0" y="6334564"/>
            <a:ext cx="6513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/>
              <a:t>Obr.6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00"/>
                </a:solidFill>
                <a:latin typeface="Arial" charset="0"/>
              </a:rPr>
              <a:t>Vincent van </a:t>
            </a:r>
            <a:r>
              <a:rPr lang="cs-CZ" dirty="0" err="1" smtClean="0">
                <a:solidFill>
                  <a:srgbClr val="FFFF00"/>
                </a:solidFill>
                <a:latin typeface="Arial" charset="0"/>
              </a:rPr>
              <a:t>Gogh</a:t>
            </a:r>
            <a:r>
              <a:rPr lang="cs-CZ" dirty="0" smtClean="0">
                <a:solidFill>
                  <a:srgbClr val="FFFF00"/>
                </a:solidFill>
                <a:latin typeface="Arial" charset="0"/>
              </a:rPr>
              <a:t>, </a:t>
            </a:r>
            <a:r>
              <a:rPr lang="cs-CZ" dirty="0">
                <a:solidFill>
                  <a:srgbClr val="FFFF00"/>
                </a:solidFill>
              </a:rPr>
              <a:t>1853-1890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26973" y="1700808"/>
            <a:ext cx="4038600" cy="4525962"/>
          </a:xfrm>
        </p:spPr>
        <p:txBody>
          <a:bodyPr/>
          <a:lstStyle/>
          <a:p>
            <a:pPr marL="0" indent="0">
              <a:buNone/>
            </a:pPr>
            <a:r>
              <a:rPr lang="cs-CZ" sz="2800" b="1" dirty="0">
                <a:solidFill>
                  <a:srgbClr val="FFFF00"/>
                </a:solidFill>
                <a:latin typeface="Arial" charset="0"/>
              </a:rPr>
              <a:t>EXPRESIONISMUS</a:t>
            </a:r>
            <a:endParaRPr lang="cs-CZ" sz="2800" dirty="0">
              <a:solidFill>
                <a:srgbClr val="FFFF00"/>
              </a:solidFill>
              <a:latin typeface="Arial" charset="0"/>
            </a:endParaRPr>
          </a:p>
          <a:p>
            <a:pPr marL="609600" indent="-609600"/>
            <a:endParaRPr lang="cs-CZ" sz="2000" dirty="0" smtClean="0">
              <a:latin typeface="Arial" charset="0"/>
            </a:endParaRPr>
          </a:p>
          <a:p>
            <a:pPr marL="609600" indent="-609600"/>
            <a:r>
              <a:rPr lang="cs-CZ" sz="2000" dirty="0" smtClean="0">
                <a:latin typeface="Arial" charset="0"/>
              </a:rPr>
              <a:t>psychické </a:t>
            </a:r>
            <a:r>
              <a:rPr lang="cs-CZ" sz="2000" dirty="0">
                <a:latin typeface="Arial" charset="0"/>
              </a:rPr>
              <a:t>momenty tvorby, stupňování </a:t>
            </a:r>
            <a:r>
              <a:rPr lang="cs-CZ" sz="2000" dirty="0" smtClean="0">
                <a:latin typeface="Arial" charset="0"/>
              </a:rPr>
              <a:t>výrazu</a:t>
            </a:r>
          </a:p>
          <a:p>
            <a:pPr marL="609600" indent="-609600"/>
            <a:endParaRPr lang="cs-CZ" dirty="0" smtClean="0">
              <a:latin typeface="Arial" charset="0"/>
            </a:endParaRPr>
          </a:p>
          <a:p>
            <a:pPr marL="609600" indent="-609600"/>
            <a:r>
              <a:rPr lang="cs-CZ" dirty="0" smtClean="0">
                <a:latin typeface="Arial" charset="0"/>
              </a:rPr>
              <a:t>jeho tvorba má i prvky impresionismu, jeho rukopis</a:t>
            </a:r>
            <a:endParaRPr lang="cs-CZ" sz="2000" dirty="0">
              <a:latin typeface="Arial" charset="0"/>
            </a:endParaRPr>
          </a:p>
        </p:txBody>
      </p:sp>
      <p:sp>
        <p:nvSpPr>
          <p:cNvPr id="75784" name="Rectangle 8"/>
          <p:cNvSpPr>
            <a:spLocks noGrp="1" noChangeArrowheads="1"/>
          </p:cNvSpPr>
          <p:nvPr>
            <p:ph sz="quarter" idx="2"/>
          </p:nvPr>
        </p:nvSpPr>
        <p:spPr>
          <a:xfrm>
            <a:off x="4572000" y="6256337"/>
            <a:ext cx="4356100" cy="601663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cs-CZ" sz="1600" dirty="0"/>
              <a:t>Vlastní </a:t>
            </a:r>
            <a:r>
              <a:rPr lang="cs-CZ" sz="1600" dirty="0" err="1" smtClean="0"/>
              <a:t>pobobizna</a:t>
            </a:r>
            <a:r>
              <a:rPr lang="cs-CZ" sz="1600" dirty="0" smtClean="0"/>
              <a:t>, 1889</a:t>
            </a:r>
          </a:p>
          <a:p>
            <a:endParaRPr lang="cs-CZ" sz="1400" dirty="0"/>
          </a:p>
          <a:p>
            <a:endParaRPr lang="cs-CZ" sz="1400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7"/>
            <a:ext cx="4248472" cy="5270777"/>
          </a:xfrm>
        </p:spPr>
      </p:pic>
      <p:sp>
        <p:nvSpPr>
          <p:cNvPr id="4" name="Obdélník 3"/>
          <p:cNvSpPr/>
          <p:nvPr/>
        </p:nvSpPr>
        <p:spPr>
          <a:xfrm>
            <a:off x="4826973" y="5589240"/>
            <a:ext cx="7026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/>
              <a:t>Obr.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stor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os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</TotalTime>
  <Words>905</Words>
  <Application>Microsoft Office PowerPoint</Application>
  <PresentationFormat>Předvádění na obrazovce (4:3)</PresentationFormat>
  <Paragraphs>224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Prostor</vt:lpstr>
      <vt:lpstr>Prezentace aplikace PowerPoint</vt:lpstr>
      <vt:lpstr>Postimpresionismus</vt:lpstr>
      <vt:lpstr>Postimpresionismus</vt:lpstr>
      <vt:lpstr>Neoimpresionismus  (pointilismus, divizionismus)</vt:lpstr>
      <vt:lpstr>Neoimpresionismus (pointilismus, divizionismus)</vt:lpstr>
      <vt:lpstr>Neoimpresionismus (pointilismus, divizionismus)</vt:lpstr>
      <vt:lpstr>Henri de Toulouse-Lautrec, 1864-1901</vt:lpstr>
      <vt:lpstr>Henri de Toulouse-Lautrec</vt:lpstr>
      <vt:lpstr>Vincent van Gogh, 1853-1890</vt:lpstr>
      <vt:lpstr>Vincent van Gogh</vt:lpstr>
      <vt:lpstr>Paul Gauguin, 1848-1903</vt:lpstr>
      <vt:lpstr>Paul Gauguin</vt:lpstr>
      <vt:lpstr>Paul Gauguin</vt:lpstr>
      <vt:lpstr>Paul Cézanne, 1839-1906</vt:lpstr>
      <vt:lpstr>Paul Cézanne</vt:lpstr>
      <vt:lpstr>Paul Cézanne</vt:lpstr>
      <vt:lpstr>Naivní umění (inzitní, primitivní) </vt:lpstr>
      <vt:lpstr>Henri Rousseau, 1844-1910</vt:lpstr>
      <vt:lpstr>Symbolismus</vt:lpstr>
      <vt:lpstr>Prezentace aplikace PowerPoint</vt:lpstr>
      <vt:lpstr>Citace</vt:lpstr>
      <vt:lpstr>Citace – obrazový materiál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Postimpresionismus</dc:title>
  <dc:creator>Ivana Spurná</dc:creator>
  <cp:lastModifiedBy>Kabinet Estetiky</cp:lastModifiedBy>
  <cp:revision>49</cp:revision>
  <dcterms:created xsi:type="dcterms:W3CDTF">2008-12-14T19:31:23Z</dcterms:created>
  <dcterms:modified xsi:type="dcterms:W3CDTF">2013-06-03T09:59:02Z</dcterms:modified>
</cp:coreProperties>
</file>