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7" r:id="rId4"/>
    <p:sldId id="268" r:id="rId5"/>
    <p:sldId id="258" r:id="rId6"/>
    <p:sldId id="272" r:id="rId7"/>
    <p:sldId id="269" r:id="rId8"/>
    <p:sldId id="262" r:id="rId9"/>
    <p:sldId id="259" r:id="rId10"/>
    <p:sldId id="263" r:id="rId11"/>
    <p:sldId id="264" r:id="rId12"/>
    <p:sldId id="265" r:id="rId13"/>
    <p:sldId id="266" r:id="rId14"/>
    <p:sldId id="267" r:id="rId15"/>
    <p:sldId id="273" r:id="rId16"/>
    <p:sldId id="274" r:id="rId17"/>
    <p:sldId id="275" r:id="rId18"/>
    <p:sldId id="260" r:id="rId19"/>
    <p:sldId id="26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B6BCBCA-D2ED-4577-8582-6B9237196DCD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796C59-5D36-46F2-B8F9-EA012D710E1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Georges_Seurat_-_The_Maria_at_Honfleue.jpg" TargetMode="External"/><Relationship Id="rId3" Type="http://schemas.openxmlformats.org/officeDocument/2006/relationships/hyperlink" Target="http://commons.wikimedia.org/wiki/File:Claude_Monet,_Impression,_soleil_levant,_1872.jpg" TargetMode="External"/><Relationship Id="rId7" Type="http://schemas.openxmlformats.org/officeDocument/2006/relationships/hyperlink" Target="http://commons.wikimedia.org/wiki/File:Georges_Seurat_013.jpg" TargetMode="External"/><Relationship Id="rId12" Type="http://schemas.openxmlformats.org/officeDocument/2006/relationships/hyperlink" Target="http://commons.wikimedia.org/wiki/File:Camille_Pissarro_014.jpg?uselang=cs" TargetMode="External"/><Relationship Id="rId2" Type="http://schemas.openxmlformats.org/officeDocument/2006/relationships/hyperlink" Target="http://commons.wikimedia.org/wiki/File:Seurat-La_Parade_detai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eorges_Seurat_043.jpg" TargetMode="External"/><Relationship Id="rId11" Type="http://schemas.openxmlformats.org/officeDocument/2006/relationships/hyperlink" Target="http://commons.wikimedia.org/wiki/File:Camille_Pissarro_019.jpg" TargetMode="External"/><Relationship Id="rId5" Type="http://schemas.openxmlformats.org/officeDocument/2006/relationships/hyperlink" Target="http://commons.wikimedia.org/wiki/File:Georges_Seurat_031.jpg" TargetMode="External"/><Relationship Id="rId10" Type="http://schemas.openxmlformats.org/officeDocument/2006/relationships/hyperlink" Target="http://commons.wikimedia.org/wiki/File:Paul_Signac_-_L'Hirondelle_Steamer_on_the_Seine.JPG" TargetMode="External"/><Relationship Id="rId4" Type="http://schemas.openxmlformats.org/officeDocument/2006/relationships/hyperlink" Target="http://commons.wikimedia.org/wiki/File:Georges_Seurat_-_The_Circus_-_Google_Art_Project.jpg" TargetMode="External"/><Relationship Id="rId9" Type="http://schemas.openxmlformats.org/officeDocument/2006/relationships/hyperlink" Target="http://commons.wikimedia.org/wiki/File:Paul_Signac_Palais_des_Papes_Avignon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76668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Neoimpresionismus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SzPct val="6500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Prezentace s výkladem a obrazovým materiálem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k dějinám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Neoimpresionismus, pointilismus, divizionismus, malířství, barva, bod, optika,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</a:rPr>
                        <a:t> metoda, G. </a:t>
                      </a:r>
                      <a:r>
                        <a:rPr lang="cs-CZ" sz="1600" baseline="0" dirty="0" err="1" smtClean="0">
                          <a:solidFill>
                            <a:schemeClr val="bg1"/>
                          </a:solidFill>
                        </a:rPr>
                        <a:t>Seurat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</a:rPr>
                        <a:t>, P. </a:t>
                      </a:r>
                      <a:r>
                        <a:rPr lang="cs-CZ" sz="1600" baseline="0" dirty="0" err="1" smtClean="0">
                          <a:solidFill>
                            <a:schemeClr val="bg1"/>
                          </a:solidFill>
                        </a:rPr>
                        <a:t>Signac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</a:rPr>
                        <a:t>, C. </a:t>
                      </a:r>
                      <a:r>
                        <a:rPr lang="cs-CZ" sz="1600" baseline="0" dirty="0" err="1" smtClean="0">
                          <a:solidFill>
                            <a:schemeClr val="bg1"/>
                          </a:solidFill>
                        </a:rPr>
                        <a:t>Pissarro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Spurná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03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938073"/>
          </a:xfrm>
        </p:spPr>
        <p:txBody>
          <a:bodyPr/>
          <a:lstStyle/>
          <a:p>
            <a:r>
              <a:rPr lang="cs-CZ" b="1" dirty="0"/>
              <a:t>Georges </a:t>
            </a:r>
            <a:r>
              <a:rPr lang="cs-CZ" b="1" dirty="0" err="1"/>
              <a:t>Seurat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344816" cy="4865941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827584" y="6381328"/>
            <a:ext cx="7348296" cy="485265"/>
          </a:xfrm>
        </p:spPr>
        <p:txBody>
          <a:bodyPr/>
          <a:lstStyle/>
          <a:p>
            <a:r>
              <a:rPr lang="cs-CZ" dirty="0" smtClean="0"/>
              <a:t>Nedělní odpoledne na ostrově La Grande </a:t>
            </a:r>
            <a:r>
              <a:rPr lang="cs-CZ" dirty="0" err="1" smtClean="0"/>
              <a:t>Jatte</a:t>
            </a:r>
            <a:r>
              <a:rPr lang="cs-CZ" dirty="0" smtClean="0"/>
              <a:t>, 1884-86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318164" y="5973216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</a:t>
            </a:r>
            <a:r>
              <a:rPr lang="cs-CZ" sz="1400" dirty="0" smtClean="0"/>
              <a:t>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372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154097"/>
          </a:xfrm>
        </p:spPr>
        <p:txBody>
          <a:bodyPr/>
          <a:lstStyle/>
          <a:p>
            <a:r>
              <a:rPr lang="cs-CZ" b="1" dirty="0"/>
              <a:t>Georges </a:t>
            </a:r>
            <a:r>
              <a:rPr lang="cs-CZ" b="1" dirty="0" err="1"/>
              <a:t>Seurat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880320" cy="4851067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936384" y="6322494"/>
            <a:ext cx="3566160" cy="469776"/>
          </a:xfrm>
        </p:spPr>
        <p:txBody>
          <a:bodyPr/>
          <a:lstStyle/>
          <a:p>
            <a:r>
              <a:rPr lang="cs-CZ" dirty="0" err="1" smtClean="0"/>
              <a:t>Eiffelova</a:t>
            </a:r>
            <a:r>
              <a:rPr lang="cs-CZ" dirty="0" smtClean="0"/>
              <a:t> věž, 1889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6021288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</a:t>
            </a:r>
            <a:r>
              <a:rPr lang="cs-CZ" sz="1400" dirty="0" smtClean="0"/>
              <a:t>5</a:t>
            </a:r>
            <a:endParaRPr lang="cs-CZ" sz="1400" dirty="0"/>
          </a:p>
        </p:txBody>
      </p:sp>
      <p:pic>
        <p:nvPicPr>
          <p:cNvPr id="1026" name="Picture 2" descr="http://upload.wikimedia.org/wikipedia/commons/thumb/9/90/Georges_Seurat_013.jpg/631px-Georges_Seurat_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73" y="1468582"/>
            <a:ext cx="3960440" cy="48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413378" y="6007760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</a:t>
            </a:r>
            <a:r>
              <a:rPr lang="cs-CZ" sz="1400" dirty="0" smtClean="0"/>
              <a:t>6</a:t>
            </a:r>
            <a:endParaRPr lang="cs-CZ" sz="1400" dirty="0"/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4788024" y="6389504"/>
            <a:ext cx="3566160" cy="46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Kankán, 1889-1890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937"/>
            <a:ext cx="7315200" cy="1154097"/>
          </a:xfrm>
        </p:spPr>
        <p:txBody>
          <a:bodyPr/>
          <a:lstStyle/>
          <a:p>
            <a:r>
              <a:rPr lang="cs-CZ" b="1" dirty="0"/>
              <a:t>Georges </a:t>
            </a:r>
            <a:r>
              <a:rPr lang="cs-CZ" b="1" dirty="0" err="1"/>
              <a:t>Seurat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12651"/>
            <a:ext cx="6144859" cy="4960607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251520" y="6270554"/>
            <a:ext cx="6336704" cy="57384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Přístav v </a:t>
            </a:r>
            <a:r>
              <a:rPr lang="cs-CZ" dirty="0" err="1" smtClean="0"/>
              <a:t>Honfleur</a:t>
            </a:r>
            <a:r>
              <a:rPr lang="cs-CZ" dirty="0" smtClean="0"/>
              <a:t>, 1886</a:t>
            </a:r>
          </a:p>
          <a:p>
            <a:r>
              <a:rPr lang="cs-CZ" dirty="0" smtClean="0"/>
              <a:t>Národní galerie, Praha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316416" y="6273258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</a:t>
            </a:r>
            <a:r>
              <a:rPr lang="cs-CZ" sz="1400" dirty="0" smtClean="0"/>
              <a:t>7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585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5200" cy="1154097"/>
          </a:xfrm>
        </p:spPr>
        <p:txBody>
          <a:bodyPr/>
          <a:lstStyle/>
          <a:p>
            <a:r>
              <a:rPr lang="cs-CZ" b="1" dirty="0" smtClean="0"/>
              <a:t>Paul </a:t>
            </a:r>
            <a:r>
              <a:rPr lang="cs-CZ" b="1" dirty="0" err="1" smtClean="0"/>
              <a:t>Signac</a:t>
            </a:r>
            <a:r>
              <a:rPr lang="cs-CZ" b="1" dirty="0" smtClean="0"/>
              <a:t>, 1863-1935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" y="1423900"/>
            <a:ext cx="6192688" cy="4850669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7544" y="6353944"/>
            <a:ext cx="7780344" cy="469776"/>
          </a:xfrm>
        </p:spPr>
        <p:txBody>
          <a:bodyPr/>
          <a:lstStyle/>
          <a:p>
            <a:r>
              <a:rPr lang="cs-CZ" dirty="0" smtClean="0"/>
              <a:t>Papežský palác v Avignonu, 1900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508104" y="6381328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</a:t>
            </a:r>
            <a:r>
              <a:rPr lang="cs-CZ" sz="1400" dirty="0" smtClean="0"/>
              <a:t>8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79826" y="2564904"/>
            <a:ext cx="2856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Náměty pro své obrazy čerpal ze svých cest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Nejdůslednější představitel neoimpresionismu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Motivy krajin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2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54097"/>
          </a:xfrm>
        </p:spPr>
        <p:txBody>
          <a:bodyPr/>
          <a:lstStyle/>
          <a:p>
            <a:r>
              <a:rPr lang="cs-CZ" b="1" dirty="0"/>
              <a:t>Paul </a:t>
            </a:r>
            <a:r>
              <a:rPr lang="cs-CZ" b="1" dirty="0" err="1"/>
              <a:t>Signac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7560840" cy="432048"/>
          </a:xfrm>
        </p:spPr>
        <p:txBody>
          <a:bodyPr/>
          <a:lstStyle/>
          <a:p>
            <a:r>
              <a:rPr lang="cs-CZ" dirty="0" smtClean="0"/>
              <a:t>Parník Na Seině, 1901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01522"/>
            <a:ext cx="6480720" cy="5056478"/>
          </a:xfrm>
        </p:spPr>
      </p:pic>
      <p:sp>
        <p:nvSpPr>
          <p:cNvPr id="5" name="Obdélník 4"/>
          <p:cNvSpPr/>
          <p:nvPr/>
        </p:nvSpPr>
        <p:spPr>
          <a:xfrm>
            <a:off x="8472278" y="6381328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9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73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38316" y="156747"/>
            <a:ext cx="7315200" cy="1154097"/>
          </a:xfrm>
        </p:spPr>
        <p:txBody>
          <a:bodyPr/>
          <a:lstStyle/>
          <a:p>
            <a:r>
              <a:rPr lang="cs-CZ" dirty="0" smtClean="0"/>
              <a:t>Camille </a:t>
            </a:r>
            <a:r>
              <a:rPr lang="cs-CZ" dirty="0" err="1" smtClean="0"/>
              <a:t>Pissarro</a:t>
            </a:r>
            <a:r>
              <a:rPr lang="cs-CZ" dirty="0" smtClean="0"/>
              <a:t>, 1830-1903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872717" y="1792978"/>
            <a:ext cx="2875747" cy="4516342"/>
          </a:xfrm>
        </p:spPr>
        <p:txBody>
          <a:bodyPr/>
          <a:lstStyle/>
          <a:p>
            <a:r>
              <a:rPr lang="cs-CZ" dirty="0" smtClean="0"/>
              <a:t>Ovlivněn tvorbou      G. </a:t>
            </a:r>
            <a:r>
              <a:rPr lang="cs-CZ" dirty="0" err="1" smtClean="0"/>
              <a:t>Seurata</a:t>
            </a:r>
            <a:endParaRPr lang="cs-CZ" dirty="0" smtClean="0"/>
          </a:p>
          <a:p>
            <a:r>
              <a:rPr lang="cs-CZ" dirty="0" smtClean="0"/>
              <a:t>Má zkušenosti            s impresionismem</a:t>
            </a:r>
          </a:p>
          <a:p>
            <a:r>
              <a:rPr lang="cs-CZ" dirty="0" smtClean="0"/>
              <a:t>Velký vliv na ostatní malíře</a:t>
            </a:r>
          </a:p>
          <a:p>
            <a:r>
              <a:rPr lang="cs-CZ" dirty="0" smtClean="0"/>
              <a:t>Náměty: krajiny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6223449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Děti na farmě, 1887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78"/>
            <a:ext cx="5724128" cy="420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953019" y="5993057"/>
            <a:ext cx="77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367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15200" cy="1154097"/>
          </a:xfrm>
        </p:spPr>
        <p:txBody>
          <a:bodyPr/>
          <a:lstStyle/>
          <a:p>
            <a:r>
              <a:rPr lang="cs-CZ" dirty="0" smtClean="0"/>
              <a:t>Camille </a:t>
            </a:r>
            <a:r>
              <a:rPr lang="cs-CZ" dirty="0" err="1" smtClean="0"/>
              <a:t>Pissarro</a:t>
            </a:r>
            <a:endParaRPr lang="cs-CZ" dirty="0"/>
          </a:p>
        </p:txBody>
      </p:sp>
      <p:pic>
        <p:nvPicPr>
          <p:cNvPr id="3074" name="Picture 2" descr="http://upload.wikimedia.org/wikipedia/commons/thumb/c/c6/Camille_Pissarro_014.jpg/723px-Camille_Pissarro_014.jpg?uselang=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9082"/>
            <a:ext cx="6264696" cy="51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63680" y="1208397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Bulvár </a:t>
            </a:r>
            <a:r>
              <a:rPr lang="cs-CZ" dirty="0" err="1" smtClean="0"/>
              <a:t>Montmarte</a:t>
            </a:r>
            <a:r>
              <a:rPr lang="cs-CZ" dirty="0" smtClean="0"/>
              <a:t>, 1897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6541607"/>
            <a:ext cx="757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617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7032" y="2850269"/>
            <a:ext cx="7315200" cy="3334092"/>
          </a:xfrm>
        </p:spPr>
        <p:txBody>
          <a:bodyPr/>
          <a:lstStyle/>
          <a:p>
            <a:r>
              <a:rPr lang="cs-CZ" dirty="0" smtClean="0"/>
              <a:t>Neoimpresionisté vypracovali metodu</a:t>
            </a:r>
          </a:p>
          <a:p>
            <a:r>
              <a:rPr lang="cs-CZ" dirty="0" smtClean="0"/>
              <a:t>Vytváření obrazu podle určitých pravidel</a:t>
            </a:r>
          </a:p>
          <a:p>
            <a:r>
              <a:rPr lang="cs-CZ" dirty="0" smtClean="0"/>
              <a:t>Malířská forma se stala nástrojem k vyjádření myšlenky</a:t>
            </a:r>
          </a:p>
          <a:p>
            <a:r>
              <a:rPr lang="cs-CZ" dirty="0" smtClean="0"/>
              <a:t>Plátno pokryté barevnými tečkami poukazuje na abstrakci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FFFF00"/>
                </a:solidFill>
              </a:rPr>
              <a:t>Zkuste namalovat obraz ze samých teček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1918539" y="1575163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119488" y="179118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119488" y="1247915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200139" y="1547066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2267959" y="2051562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408304" y="228156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468908" y="1763090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2669857" y="1838205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2654898" y="146715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2855847" y="1683175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941415" y="1072291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056796" y="135592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2694832" y="2051562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154424" y="1989719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3065324" y="1615489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2478808" y="1544980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1585040" y="856267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1840561" y="1100388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1253662" y="394729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413163" y="610753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1795416" y="1329574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2315162" y="105932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2390930" y="1288315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1789072" y="613965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1950667" y="82677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1990021" y="28671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2159074" y="452316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2725391" y="125043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1220669" y="1629538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1472983" y="176959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829453" y="1100388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1087033" y="1355927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1421494" y="1359139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1622443" y="1142570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26198" y="179118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3262436" y="1536387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3446248" y="168638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3514592" y="110038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3478460" y="1428375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3406580" y="1915269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3658001" y="1578375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3662272" y="1281623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3276290" y="130561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1562748" y="344304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/>
          <p:cNvSpPr/>
          <p:nvPr/>
        </p:nvSpPr>
        <p:spPr>
          <a:xfrm>
            <a:off x="809220" y="599843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1010169" y="815867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1344630" y="819079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1734643" y="1773695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2028645" y="222718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/>
          <p:cNvSpPr/>
          <p:nvPr/>
        </p:nvSpPr>
        <p:spPr>
          <a:xfrm>
            <a:off x="1781099" y="2054229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/>
          <p:cNvSpPr/>
          <p:nvPr/>
        </p:nvSpPr>
        <p:spPr>
          <a:xfrm>
            <a:off x="2002362" y="200888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ál 54"/>
          <p:cNvSpPr/>
          <p:nvPr/>
        </p:nvSpPr>
        <p:spPr>
          <a:xfrm>
            <a:off x="1369390" y="2186093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/>
          <p:cNvSpPr/>
          <p:nvPr/>
        </p:nvSpPr>
        <p:spPr>
          <a:xfrm>
            <a:off x="1531600" y="2402117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996190" y="1791926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1197139" y="2007950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1531600" y="201116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1200551" y="1100388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1702515" y="1536387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2406005" y="856267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2624328" y="1024183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2941415" y="188170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3164808" y="1143115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136821" y="552620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2459804" y="2078081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6956328" y="5661793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7157277" y="587781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7157277" y="5334545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/>
          <p:cNvSpPr/>
          <p:nvPr/>
        </p:nvSpPr>
        <p:spPr>
          <a:xfrm>
            <a:off x="7237928" y="5633696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/>
          <p:cNvSpPr/>
          <p:nvPr/>
        </p:nvSpPr>
        <p:spPr>
          <a:xfrm>
            <a:off x="7305748" y="6138192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/>
          <p:cNvSpPr/>
          <p:nvPr/>
        </p:nvSpPr>
        <p:spPr>
          <a:xfrm>
            <a:off x="7446093" y="636819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/>
          <p:cNvSpPr/>
          <p:nvPr/>
        </p:nvSpPr>
        <p:spPr>
          <a:xfrm>
            <a:off x="7506697" y="5849720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/>
          <p:cNvSpPr/>
          <p:nvPr/>
        </p:nvSpPr>
        <p:spPr>
          <a:xfrm>
            <a:off x="7707646" y="5924835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/>
          <p:cNvSpPr/>
          <p:nvPr/>
        </p:nvSpPr>
        <p:spPr>
          <a:xfrm>
            <a:off x="7692687" y="555378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/>
          <p:cNvSpPr/>
          <p:nvPr/>
        </p:nvSpPr>
        <p:spPr>
          <a:xfrm>
            <a:off x="7893636" y="5769805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ál 77"/>
          <p:cNvSpPr/>
          <p:nvPr/>
        </p:nvSpPr>
        <p:spPr>
          <a:xfrm>
            <a:off x="7979204" y="5158921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/>
          <p:cNvSpPr/>
          <p:nvPr/>
        </p:nvSpPr>
        <p:spPr>
          <a:xfrm>
            <a:off x="8094585" y="544255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/>
          <p:cNvSpPr/>
          <p:nvPr/>
        </p:nvSpPr>
        <p:spPr>
          <a:xfrm>
            <a:off x="7732621" y="6138192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/>
          <p:cNvSpPr/>
          <p:nvPr/>
        </p:nvSpPr>
        <p:spPr>
          <a:xfrm>
            <a:off x="8192213" y="6076349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/>
          <p:cNvSpPr/>
          <p:nvPr/>
        </p:nvSpPr>
        <p:spPr>
          <a:xfrm>
            <a:off x="8103113" y="5702119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/>
          <p:cNvSpPr/>
          <p:nvPr/>
        </p:nvSpPr>
        <p:spPr>
          <a:xfrm>
            <a:off x="7516597" y="5631610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6622829" y="4942897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6878350" y="5187018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7676987" y="4481359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>
            <a:off x="6481708" y="4682725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>
            <a:off x="6833205" y="5416204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>
            <a:off x="7352951" y="514595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>
            <a:off x="7428719" y="5374945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6826861" y="4700595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>
            <a:off x="6988456" y="491340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92"/>
          <p:cNvSpPr/>
          <p:nvPr/>
        </p:nvSpPr>
        <p:spPr>
          <a:xfrm>
            <a:off x="7027810" y="437334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/>
          <p:cNvSpPr/>
          <p:nvPr/>
        </p:nvSpPr>
        <p:spPr>
          <a:xfrm>
            <a:off x="7196863" y="4538946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7763180" y="533706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vál 95"/>
          <p:cNvSpPr/>
          <p:nvPr/>
        </p:nvSpPr>
        <p:spPr>
          <a:xfrm>
            <a:off x="6258458" y="5716168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vál 96"/>
          <p:cNvSpPr/>
          <p:nvPr/>
        </p:nvSpPr>
        <p:spPr>
          <a:xfrm>
            <a:off x="6510772" y="585622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7460963" y="4423226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/>
          <p:cNvSpPr/>
          <p:nvPr/>
        </p:nvSpPr>
        <p:spPr>
          <a:xfrm>
            <a:off x="6124822" y="5442557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/>
          <p:cNvSpPr/>
          <p:nvPr/>
        </p:nvSpPr>
        <p:spPr>
          <a:xfrm>
            <a:off x="6459283" y="5445769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/>
          <p:cNvSpPr/>
          <p:nvPr/>
        </p:nvSpPr>
        <p:spPr>
          <a:xfrm>
            <a:off x="6660232" y="5229200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/>
          <p:cNvSpPr/>
          <p:nvPr/>
        </p:nvSpPr>
        <p:spPr>
          <a:xfrm>
            <a:off x="8263987" y="587781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vál 102"/>
          <p:cNvSpPr/>
          <p:nvPr/>
        </p:nvSpPr>
        <p:spPr>
          <a:xfrm>
            <a:off x="8300225" y="5623017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vál 103"/>
          <p:cNvSpPr/>
          <p:nvPr/>
        </p:nvSpPr>
        <p:spPr>
          <a:xfrm>
            <a:off x="8484037" y="577301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vál 104"/>
          <p:cNvSpPr/>
          <p:nvPr/>
        </p:nvSpPr>
        <p:spPr>
          <a:xfrm>
            <a:off x="7204480" y="4834885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vál 105"/>
          <p:cNvSpPr/>
          <p:nvPr/>
        </p:nvSpPr>
        <p:spPr>
          <a:xfrm>
            <a:off x="8713322" y="5930761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/>
          <p:cNvSpPr/>
          <p:nvPr/>
        </p:nvSpPr>
        <p:spPr>
          <a:xfrm>
            <a:off x="8444369" y="6001899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vál 107"/>
          <p:cNvSpPr/>
          <p:nvPr/>
        </p:nvSpPr>
        <p:spPr>
          <a:xfrm>
            <a:off x="7018608" y="4693525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/>
          <p:cNvSpPr/>
          <p:nvPr/>
        </p:nvSpPr>
        <p:spPr>
          <a:xfrm>
            <a:off x="7673834" y="491289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vál 109"/>
          <p:cNvSpPr/>
          <p:nvPr/>
        </p:nvSpPr>
        <p:spPr>
          <a:xfrm>
            <a:off x="8314079" y="539224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vál 110"/>
          <p:cNvSpPr/>
          <p:nvPr/>
        </p:nvSpPr>
        <p:spPr>
          <a:xfrm>
            <a:off x="6600537" y="4430934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Ovál 111"/>
          <p:cNvSpPr/>
          <p:nvPr/>
        </p:nvSpPr>
        <p:spPr>
          <a:xfrm>
            <a:off x="7631003" y="4682725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vál 112"/>
          <p:cNvSpPr/>
          <p:nvPr/>
        </p:nvSpPr>
        <p:spPr>
          <a:xfrm>
            <a:off x="6047958" y="4902497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/>
          <p:cNvSpPr/>
          <p:nvPr/>
        </p:nvSpPr>
        <p:spPr>
          <a:xfrm>
            <a:off x="6382419" y="4905709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vál 114"/>
          <p:cNvSpPr/>
          <p:nvPr/>
        </p:nvSpPr>
        <p:spPr>
          <a:xfrm>
            <a:off x="6772432" y="5860325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vál 115"/>
          <p:cNvSpPr/>
          <p:nvPr/>
        </p:nvSpPr>
        <p:spPr>
          <a:xfrm>
            <a:off x="7066434" y="631381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vál 116"/>
          <p:cNvSpPr/>
          <p:nvPr/>
        </p:nvSpPr>
        <p:spPr>
          <a:xfrm>
            <a:off x="6818888" y="6140859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Ovál 117"/>
          <p:cNvSpPr/>
          <p:nvPr/>
        </p:nvSpPr>
        <p:spPr>
          <a:xfrm>
            <a:off x="7040151" y="609551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Ovál 118"/>
          <p:cNvSpPr/>
          <p:nvPr/>
        </p:nvSpPr>
        <p:spPr>
          <a:xfrm>
            <a:off x="6407179" y="6272723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Ovál 119"/>
          <p:cNvSpPr/>
          <p:nvPr/>
        </p:nvSpPr>
        <p:spPr>
          <a:xfrm>
            <a:off x="6569389" y="6488747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vál 120"/>
          <p:cNvSpPr/>
          <p:nvPr/>
        </p:nvSpPr>
        <p:spPr>
          <a:xfrm>
            <a:off x="6033979" y="5878556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6234928" y="6094580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Ovál 122"/>
          <p:cNvSpPr/>
          <p:nvPr/>
        </p:nvSpPr>
        <p:spPr>
          <a:xfrm>
            <a:off x="6569389" y="609779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7924640" y="5020910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Ovál 124"/>
          <p:cNvSpPr/>
          <p:nvPr/>
        </p:nvSpPr>
        <p:spPr>
          <a:xfrm>
            <a:off x="6740304" y="5623017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vál 125"/>
          <p:cNvSpPr/>
          <p:nvPr/>
        </p:nvSpPr>
        <p:spPr>
          <a:xfrm>
            <a:off x="7443794" y="4942897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vál 126"/>
          <p:cNvSpPr/>
          <p:nvPr/>
        </p:nvSpPr>
        <p:spPr>
          <a:xfrm>
            <a:off x="7662117" y="5110813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Ovál 127"/>
          <p:cNvSpPr/>
          <p:nvPr/>
        </p:nvSpPr>
        <p:spPr>
          <a:xfrm>
            <a:off x="7979204" y="5968337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Ovál 128"/>
          <p:cNvSpPr/>
          <p:nvPr/>
        </p:nvSpPr>
        <p:spPr>
          <a:xfrm>
            <a:off x="8202597" y="5229745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Ovál 129"/>
          <p:cNvSpPr/>
          <p:nvPr/>
        </p:nvSpPr>
        <p:spPr>
          <a:xfrm>
            <a:off x="6174610" y="4639250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Ovál 130"/>
          <p:cNvSpPr/>
          <p:nvPr/>
        </p:nvSpPr>
        <p:spPr>
          <a:xfrm>
            <a:off x="7497593" y="6164711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Ovál 131"/>
          <p:cNvSpPr/>
          <p:nvPr/>
        </p:nvSpPr>
        <p:spPr>
          <a:xfrm>
            <a:off x="8713322" y="5731029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Ovál 132"/>
          <p:cNvSpPr/>
          <p:nvPr/>
        </p:nvSpPr>
        <p:spPr>
          <a:xfrm>
            <a:off x="7412887" y="4682725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Ovál 133"/>
          <p:cNvSpPr/>
          <p:nvPr/>
        </p:nvSpPr>
        <p:spPr>
          <a:xfrm>
            <a:off x="6978398" y="5463140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Ovál 134"/>
          <p:cNvSpPr/>
          <p:nvPr/>
        </p:nvSpPr>
        <p:spPr>
          <a:xfrm>
            <a:off x="6490431" y="5129431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Ovál 135"/>
          <p:cNvSpPr/>
          <p:nvPr/>
        </p:nvSpPr>
        <p:spPr>
          <a:xfrm>
            <a:off x="6772432" y="6344811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Ovál 136"/>
          <p:cNvSpPr/>
          <p:nvPr/>
        </p:nvSpPr>
        <p:spPr>
          <a:xfrm>
            <a:off x="8201806" y="5042389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Ovál 137"/>
          <p:cNvSpPr/>
          <p:nvPr/>
        </p:nvSpPr>
        <p:spPr>
          <a:xfrm>
            <a:off x="5791758" y="5816823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Ovál 138"/>
          <p:cNvSpPr/>
          <p:nvPr/>
        </p:nvSpPr>
        <p:spPr>
          <a:xfrm>
            <a:off x="6042674" y="5654833"/>
            <a:ext cx="216024" cy="2160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2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4097"/>
          </a:xfrm>
        </p:spPr>
        <p:txBody>
          <a:bodyPr/>
          <a:lstStyle/>
          <a:p>
            <a:r>
              <a:rPr lang="cs-CZ" dirty="0" smtClean="0">
                <a:solidFill>
                  <a:schemeClr val="accent4"/>
                </a:solidFill>
              </a:rPr>
              <a:t>Citace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628801"/>
            <a:ext cx="7315200" cy="4680560"/>
          </a:xfrm>
        </p:spPr>
        <p:txBody>
          <a:bodyPr/>
          <a:lstStyle/>
          <a:p>
            <a:r>
              <a:rPr lang="cs-CZ" sz="1400" dirty="0"/>
              <a:t>MRÁZ, Bohumír. Dějiny výtvarné kultury.</a:t>
            </a:r>
            <a:r>
              <a:rPr lang="cs-CZ" sz="1400" i="1" dirty="0"/>
              <a:t> 3</a:t>
            </a:r>
            <a:r>
              <a:rPr lang="cs-CZ" sz="1400" dirty="0"/>
              <a:t>. 1. vyd. Praha: IDEA SERVIS, 2000, 220 s. ISBN 80-859-7031-7.</a:t>
            </a:r>
          </a:p>
          <a:p>
            <a:pPr marL="45720" indent="0">
              <a:buNone/>
            </a:pPr>
            <a:endParaRPr lang="cs-CZ" sz="1400" dirty="0" smtClean="0"/>
          </a:p>
          <a:p>
            <a:endParaRPr lang="cs-CZ" sz="1400" dirty="0"/>
          </a:p>
          <a:p>
            <a:r>
              <a:rPr lang="cs-CZ" sz="1400" dirty="0" smtClean="0"/>
              <a:t>BERNHARD</a:t>
            </a:r>
            <a:r>
              <a:rPr lang="cs-CZ" sz="1400" dirty="0"/>
              <a:t>, </a:t>
            </a:r>
            <a:r>
              <a:rPr lang="cs-CZ" sz="1400" dirty="0" err="1"/>
              <a:t>Marianne</a:t>
            </a:r>
            <a:r>
              <a:rPr lang="cs-CZ" sz="14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400" dirty="0" err="1"/>
              <a:t>Grafoprint</a:t>
            </a:r>
            <a:r>
              <a:rPr lang="cs-CZ" sz="1400" dirty="0"/>
              <a:t>-Neubert, 1996, 491 s. ISBN 80-717-6393-4.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1154097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Citace – obrazový materiál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769833"/>
            <a:ext cx="7834064" cy="3539527"/>
          </a:xfrm>
        </p:spPr>
        <p:txBody>
          <a:bodyPr/>
          <a:lstStyle/>
          <a:p>
            <a:pPr marL="45720" lvl="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2013-02-06]. </a:t>
            </a:r>
            <a:r>
              <a:rPr lang="pl-PL" sz="1200" dirty="0"/>
              <a:t>Dostupný pod licencí  </a:t>
            </a:r>
            <a:r>
              <a:rPr lang="pl-PL" sz="1200" dirty="0" smtClean="0"/>
              <a:t>Public Domain na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  <a:endParaRPr lang="cs-CZ" sz="1200" dirty="0" smtClean="0">
              <a:hlinkClick r:id="rId2"/>
            </a:endParaRPr>
          </a:p>
          <a:p>
            <a:pPr marL="274320" indent="-228600">
              <a:buFont typeface="+mj-lt"/>
              <a:buAutoNum type="arabicPeriod"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</a:t>
            </a:r>
            <a:r>
              <a:rPr lang="cs-CZ" sz="1200" dirty="0" smtClean="0">
                <a:hlinkClick r:id="rId2"/>
              </a:rPr>
              <a:t>commons.wikimedia.org/wiki/File:Seurat-La_Parade_detail.jpg</a:t>
            </a:r>
            <a:endParaRPr lang="cs-CZ" dirty="0"/>
          </a:p>
          <a:p>
            <a:pPr marL="274320" indent="-228600">
              <a:buFont typeface="+mj-lt"/>
              <a:buAutoNum type="arabicPeriod"/>
            </a:pPr>
            <a:r>
              <a:rPr lang="cs-CZ" sz="1200" u="sng" dirty="0">
                <a:hlinkClick r:id="rId3"/>
              </a:rPr>
              <a:t>http://commons.wikimedia.org/wiki/File:Claude_Monet,_Impression,_soleil_levant,_1872.jpg</a:t>
            </a:r>
            <a:endParaRPr lang="cs-CZ" sz="1200" dirty="0"/>
          </a:p>
          <a:p>
            <a:pPr marL="274320" indent="-228600">
              <a:buFont typeface="+mj-lt"/>
              <a:buAutoNum type="arabicPeriod"/>
            </a:pP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://commons.wikimedia.org/wiki/File:Georges_Seurat_-_The_Circus_-_</a:t>
            </a:r>
            <a:r>
              <a:rPr lang="cs-CZ" sz="1200" dirty="0" smtClean="0">
                <a:hlinkClick r:id="rId4"/>
              </a:rPr>
              <a:t>Google_Art_Project.jpg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commons.wikimedia.org/wiki/File:Georges_Seurat_031.jpg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6"/>
              </a:rPr>
              <a:t>http://commons.wikimedia.org/wiki/File:Georges_Seurat_043.jpg</a:t>
            </a:r>
            <a:endParaRPr lang="cs-CZ" sz="1200" dirty="0"/>
          </a:p>
          <a:p>
            <a:pPr marL="274320" indent="-228600">
              <a:buFont typeface="+mj-lt"/>
              <a:buAutoNum type="arabicPeriod"/>
            </a:pPr>
            <a:r>
              <a:rPr lang="cs-CZ" sz="1200" dirty="0" smtClean="0">
                <a:hlinkClick r:id="rId7"/>
              </a:rPr>
              <a:t>http</a:t>
            </a:r>
            <a:r>
              <a:rPr lang="cs-CZ" sz="1200" dirty="0">
                <a:hlinkClick r:id="rId7"/>
              </a:rPr>
              <a:t>://commons.wikimedia.org/wiki/File:Georges_Seurat_013.jpg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 smtClean="0">
                <a:hlinkClick r:id="rId8"/>
              </a:rPr>
              <a:t>http</a:t>
            </a:r>
            <a:r>
              <a:rPr lang="cs-CZ" sz="1200" dirty="0">
                <a:hlinkClick r:id="rId8"/>
              </a:rPr>
              <a:t>://commons.wikimedia.org/wiki/File:Georges_Seurat_-_</a:t>
            </a:r>
            <a:r>
              <a:rPr lang="cs-CZ" sz="1200" dirty="0" smtClean="0">
                <a:hlinkClick r:id="rId8"/>
              </a:rPr>
              <a:t>The_Maria_at_Honfleue.jpg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9"/>
              </a:rPr>
              <a:t>http://commons.wikimedia.org/wiki/File:Paul_Signac_Palais_des_Papes_Avignon.jpg</a:t>
            </a:r>
            <a:endParaRPr lang="cs-CZ" sz="1200" dirty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10"/>
              </a:rPr>
              <a:t>http://commons.wikimedia.org/wiki/File:Paul_Signac_-_</a:t>
            </a:r>
            <a:r>
              <a:rPr lang="cs-CZ" sz="1200" dirty="0" smtClean="0">
                <a:hlinkClick r:id="rId10"/>
              </a:rPr>
              <a:t>L%27Hirondelle_Steamer_on_the_Seine.JPG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commons.wikimedia.org/wiki/File:Camille_Pissarro_019.jpg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12"/>
              </a:rPr>
              <a:t>http://</a:t>
            </a:r>
            <a:r>
              <a:rPr lang="cs-CZ" sz="1200" dirty="0" smtClean="0">
                <a:hlinkClick r:id="rId12"/>
              </a:rPr>
              <a:t>commons.wikimedia.org/wiki/File:Camille_Pissarro_014.jpg?uselang=cs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304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Neoimpresionismus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Pointilismus, divizionismus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1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3672408" cy="324036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Neoimpresionismus</a:t>
            </a:r>
            <a:r>
              <a:rPr lang="cs-CZ" dirty="0" smtClean="0">
                <a:solidFill>
                  <a:schemeClr val="accent4"/>
                </a:solidFill>
              </a:rPr>
              <a:t/>
            </a:r>
            <a:br>
              <a:rPr lang="cs-CZ" dirty="0" smtClean="0">
                <a:solidFill>
                  <a:schemeClr val="accent4"/>
                </a:solidFill>
              </a:rPr>
            </a:br>
            <a:r>
              <a:rPr lang="cs-CZ" dirty="0" smtClean="0">
                <a:solidFill>
                  <a:schemeClr val="accent4"/>
                </a:solidFill>
              </a:rPr>
              <a:t>zařazuje do období</a:t>
            </a:r>
            <a:br>
              <a:rPr lang="cs-CZ" dirty="0" smtClean="0">
                <a:solidFill>
                  <a:schemeClr val="accent4"/>
                </a:solidFill>
              </a:rPr>
            </a:br>
            <a:r>
              <a:rPr lang="cs-CZ" sz="2400" b="1" dirty="0" smtClean="0">
                <a:solidFill>
                  <a:schemeClr val="accent4"/>
                </a:solidFill>
              </a:rPr>
              <a:t>POSTIMPRESIONISMU,</a:t>
            </a:r>
            <a:br>
              <a:rPr lang="cs-CZ" sz="2400" b="1" dirty="0" smtClean="0">
                <a:solidFill>
                  <a:schemeClr val="accent4"/>
                </a:solidFill>
              </a:rPr>
            </a:br>
            <a:r>
              <a:rPr lang="cs-CZ" sz="2400" b="1" dirty="0" smtClean="0">
                <a:solidFill>
                  <a:schemeClr val="accent4"/>
                </a:solidFill>
              </a:rPr>
              <a:t>80. léta 19. století</a:t>
            </a:r>
            <a:endParaRPr lang="cs-CZ" sz="2400" b="1" dirty="0">
              <a:solidFill>
                <a:schemeClr val="accent4"/>
              </a:solidFill>
            </a:endParaRP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b="8166"/>
          <a:stretch>
            <a:fillRect/>
          </a:stretch>
        </p:blipFill>
        <p:spPr>
          <a:xfrm>
            <a:off x="4067944" y="836712"/>
            <a:ext cx="3981400" cy="540753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35435" y="5805264"/>
            <a:ext cx="3472376" cy="432048"/>
          </a:xfrm>
        </p:spPr>
        <p:txBody>
          <a:bodyPr/>
          <a:lstStyle/>
          <a:p>
            <a:r>
              <a:rPr lang="cs-CZ" dirty="0" smtClean="0"/>
              <a:t>Georges </a:t>
            </a:r>
            <a:r>
              <a:rPr lang="cs-CZ" dirty="0" err="1" smtClean="0"/>
              <a:t>Seurat</a:t>
            </a:r>
            <a:r>
              <a:rPr lang="cs-CZ" dirty="0" smtClean="0"/>
              <a:t>, detail, 1888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7" name="Obdélník 6"/>
          <p:cNvSpPr/>
          <p:nvPr/>
        </p:nvSpPr>
        <p:spPr>
          <a:xfrm>
            <a:off x="8172400" y="5805264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1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307411" y="980728"/>
            <a:ext cx="3600400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Všiměte</a:t>
            </a:r>
            <a:r>
              <a:rPr lang="cs-CZ" dirty="0" smtClean="0"/>
              <a:t> si, jakým způsobem je obraz namalován.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4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15200" cy="1154097"/>
          </a:xfrm>
        </p:spPr>
        <p:txBody>
          <a:bodyPr/>
          <a:lstStyle/>
          <a:p>
            <a:r>
              <a:rPr lang="cs-CZ" b="1" dirty="0" smtClean="0"/>
              <a:t>Postimpresionismus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Umění konce 19. století</a:t>
            </a:r>
          </a:p>
          <a:p>
            <a:endParaRPr lang="cs-CZ" sz="2400" dirty="0" smtClean="0"/>
          </a:p>
          <a:p>
            <a:r>
              <a:rPr lang="cs-CZ" sz="2400" dirty="0" smtClean="0"/>
              <a:t>Malíři, kteří přišli po </a:t>
            </a:r>
            <a:r>
              <a:rPr lang="cs-CZ" sz="2400" dirty="0" smtClean="0">
                <a:solidFill>
                  <a:srgbClr val="FFFF00"/>
                </a:solidFill>
              </a:rPr>
              <a:t>IMPRESIONISMU</a:t>
            </a:r>
          </a:p>
          <a:p>
            <a:endParaRPr lang="cs-CZ" sz="2400" dirty="0" smtClean="0"/>
          </a:p>
          <a:p>
            <a:r>
              <a:rPr lang="cs-CZ" sz="2400" dirty="0" smtClean="0"/>
              <a:t>Označení časové následnosti</a:t>
            </a:r>
          </a:p>
          <a:p>
            <a:endParaRPr lang="cs-CZ" sz="2400" dirty="0" smtClean="0"/>
          </a:p>
          <a:p>
            <a:r>
              <a:rPr lang="cs-CZ" sz="2400" dirty="0" smtClean="0"/>
              <a:t>Reakce na impresionismus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376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25202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Neoimpresionismus</a:t>
            </a:r>
            <a:r>
              <a:rPr lang="cs-CZ" dirty="0" smtClean="0">
                <a:solidFill>
                  <a:schemeClr val="accent4"/>
                </a:solidFill>
              </a:rPr>
              <a:t/>
            </a:r>
            <a:br>
              <a:rPr lang="cs-CZ" dirty="0" smtClean="0">
                <a:solidFill>
                  <a:schemeClr val="accent4"/>
                </a:solidFill>
              </a:rPr>
            </a:br>
            <a:r>
              <a:rPr lang="cs-CZ" sz="2200" dirty="0" smtClean="0">
                <a:solidFill>
                  <a:schemeClr val="tx1"/>
                </a:solidFill>
              </a:rPr>
              <a:t>jiné označení: </a:t>
            </a:r>
            <a:r>
              <a:rPr lang="cs-CZ" dirty="0" smtClean="0">
                <a:solidFill>
                  <a:srgbClr val="FFFF00"/>
                </a:solidFill>
              </a:rPr>
              <a:t>pointilismus</a:t>
            </a:r>
            <a:r>
              <a:rPr lang="cs-CZ" dirty="0">
                <a:solidFill>
                  <a:srgbClr val="FFFF00"/>
                </a:solidFill>
              </a:rPr>
              <a:t>, divizionismus</a:t>
            </a:r>
            <a:r>
              <a:rPr lang="cs-CZ" dirty="0">
                <a:solidFill>
                  <a:schemeClr val="accent2"/>
                </a:solidFill>
              </a:rPr>
              <a:t/>
            </a:r>
            <a:br>
              <a:rPr lang="cs-CZ" dirty="0">
                <a:solidFill>
                  <a:schemeClr val="accent2"/>
                </a:solidFill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1560" y="2769833"/>
            <a:ext cx="8136904" cy="3539527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>vychází </a:t>
            </a:r>
            <a:r>
              <a:rPr lang="cs-CZ" sz="2400" b="1" dirty="0"/>
              <a:t>z </a:t>
            </a:r>
            <a:r>
              <a:rPr lang="cs-CZ" sz="2400" b="1" dirty="0" smtClean="0"/>
              <a:t>impresionismu</a:t>
            </a:r>
            <a:r>
              <a:rPr lang="cs-CZ" sz="2400" dirty="0" smtClean="0"/>
              <a:t>, ale je více založen</a:t>
            </a:r>
          </a:p>
          <a:p>
            <a:pPr marL="4572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na vědeckém základě</a:t>
            </a:r>
          </a:p>
          <a:p>
            <a:pPr marL="45720" indent="0">
              <a:buNone/>
            </a:pPr>
            <a:endParaRPr lang="cs-CZ" sz="2400" dirty="0" smtClean="0"/>
          </a:p>
          <a:p>
            <a:r>
              <a:rPr lang="cs-CZ" sz="2400" dirty="0" smtClean="0"/>
              <a:t> studiem optiky ovlivněna mladá generace a tyto objevy vedly impresionismus novým směrem</a:t>
            </a:r>
            <a:endParaRPr lang="cs-CZ" sz="2400" dirty="0"/>
          </a:p>
          <a:p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2953512" cy="1296144"/>
          </a:xfrm>
        </p:spPr>
        <p:txBody>
          <a:bodyPr>
            <a:normAutofit/>
          </a:bodyPr>
          <a:lstStyle/>
          <a:p>
            <a:r>
              <a:rPr lang="cs-CZ" dirty="0" smtClean="0"/>
              <a:t>Vzpomínáte?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3671"/>
          <a:stretch>
            <a:fillRect/>
          </a:stretch>
        </p:blipFill>
        <p:spPr>
          <a:xfrm>
            <a:off x="3517663" y="424409"/>
            <a:ext cx="5610859" cy="465807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11560" y="2564904"/>
            <a:ext cx="2953512" cy="3816424"/>
          </a:xfrm>
        </p:spPr>
        <p:txBody>
          <a:bodyPr/>
          <a:lstStyle/>
          <a:p>
            <a:r>
              <a:rPr lang="cs-CZ" sz="2800" dirty="0" smtClean="0"/>
              <a:t>Impresionismus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Claude Monet</a:t>
            </a:r>
          </a:p>
          <a:p>
            <a:r>
              <a:rPr lang="cs-CZ" sz="2000" dirty="0" smtClean="0"/>
              <a:t>Dojem, východ slunce</a:t>
            </a:r>
          </a:p>
          <a:p>
            <a:endParaRPr lang="cs-CZ" sz="2000" dirty="0" smtClean="0"/>
          </a:p>
          <a:p>
            <a:r>
              <a:rPr lang="cs-CZ" sz="2000" dirty="0" smtClean="0"/>
              <a:t>Skvrny</a:t>
            </a:r>
          </a:p>
          <a:p>
            <a:r>
              <a:rPr lang="cs-CZ" sz="2000" dirty="0" smtClean="0"/>
              <a:t>Zachycení okamžiku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707904" y="116631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</a:t>
            </a:r>
            <a:r>
              <a:rPr lang="cs-CZ" sz="1400" dirty="0" smtClean="0"/>
              <a:t>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709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690048" cy="115409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>
                <a:solidFill>
                  <a:schemeClr val="accent4"/>
                </a:solidFill>
              </a:rPr>
              <a:t/>
            </a:r>
            <a:br>
              <a:rPr lang="cs-CZ" sz="3100" dirty="0">
                <a:solidFill>
                  <a:schemeClr val="accent4"/>
                </a:solidFill>
              </a:rPr>
            </a:br>
            <a:r>
              <a:rPr lang="cs-CZ" sz="3100" dirty="0">
                <a:solidFill>
                  <a:schemeClr val="tx1"/>
                </a:solidFill>
              </a:rPr>
              <a:t>Neoimpresionismus</a:t>
            </a:r>
            <a:r>
              <a:rPr lang="cs-CZ" sz="3100" dirty="0">
                <a:solidFill>
                  <a:schemeClr val="accent4"/>
                </a:solidFill>
              </a:rPr>
              <a:t> </a:t>
            </a:r>
            <a:r>
              <a:rPr lang="cs-CZ" sz="2700" dirty="0" smtClean="0">
                <a:solidFill>
                  <a:srgbClr val="FFFF00"/>
                </a:solidFill>
              </a:rPr>
              <a:t>(pointilismus</a:t>
            </a:r>
            <a:r>
              <a:rPr lang="cs-CZ" sz="2700" dirty="0">
                <a:solidFill>
                  <a:srgbClr val="FFFF00"/>
                </a:solidFill>
              </a:rPr>
              <a:t>, </a:t>
            </a:r>
            <a:r>
              <a:rPr lang="cs-CZ" sz="2700" dirty="0" smtClean="0">
                <a:solidFill>
                  <a:srgbClr val="FFFF00"/>
                </a:solidFill>
              </a:rPr>
              <a:t>divizionismus)</a:t>
            </a: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Charakteristické 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996952"/>
            <a:ext cx="7848872" cy="3539527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b="1" dirty="0">
                <a:solidFill>
                  <a:schemeClr val="tx2"/>
                </a:solidFill>
              </a:rPr>
              <a:t>charakteristickým výrazovým prvkem</a:t>
            </a:r>
            <a:r>
              <a:rPr lang="cs-CZ" dirty="0">
                <a:solidFill>
                  <a:schemeClr val="tx2"/>
                </a:solidFill>
              </a:rPr>
              <a:t> je </a:t>
            </a:r>
            <a:r>
              <a:rPr lang="cs-CZ" sz="2800" dirty="0">
                <a:solidFill>
                  <a:srgbClr val="FFFF00"/>
                </a:solidFill>
              </a:rPr>
              <a:t>bod, </a:t>
            </a:r>
            <a:r>
              <a:rPr lang="cs-CZ" sz="2800" dirty="0" smtClean="0">
                <a:solidFill>
                  <a:srgbClr val="FFFF00"/>
                </a:solidFill>
              </a:rPr>
              <a:t>tečka</a:t>
            </a:r>
          </a:p>
          <a:p>
            <a:endParaRPr lang="cs-CZ" dirty="0">
              <a:solidFill>
                <a:schemeClr val="accent2"/>
              </a:solidFill>
            </a:endParaRPr>
          </a:p>
          <a:p>
            <a:r>
              <a:rPr lang="cs-CZ" b="1" dirty="0">
                <a:solidFill>
                  <a:schemeClr val="tx2"/>
                </a:solidFill>
              </a:rPr>
              <a:t> výsledná barva vzniká až smícháním v samotném </a:t>
            </a:r>
            <a:r>
              <a:rPr lang="cs-CZ" b="1" dirty="0" smtClean="0">
                <a:solidFill>
                  <a:schemeClr val="tx2"/>
                </a:solidFill>
              </a:rPr>
              <a:t>oku </a:t>
            </a:r>
            <a:r>
              <a:rPr lang="cs-CZ" b="1" dirty="0">
                <a:solidFill>
                  <a:schemeClr val="tx2"/>
                </a:solidFill>
              </a:rPr>
              <a:t>diváka</a:t>
            </a:r>
          </a:p>
          <a:p>
            <a:pPr marL="45720" indent="0"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 využití </a:t>
            </a:r>
            <a:r>
              <a:rPr lang="cs-CZ" dirty="0">
                <a:solidFill>
                  <a:schemeClr val="tx2"/>
                </a:solidFill>
              </a:rPr>
              <a:t>simultánního kontrastu, který je vyvolán na sítnici </a:t>
            </a:r>
            <a:r>
              <a:rPr lang="cs-CZ" dirty="0" smtClean="0">
                <a:solidFill>
                  <a:schemeClr val="tx2"/>
                </a:solidFill>
              </a:rPr>
              <a:t>diváka</a:t>
            </a:r>
          </a:p>
          <a:p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 vibrace barvy, barva </a:t>
            </a:r>
            <a:r>
              <a:rPr lang="cs-CZ" dirty="0">
                <a:solidFill>
                  <a:schemeClr val="tx2"/>
                </a:solidFill>
              </a:rPr>
              <a:t>obrazu se neustále </a:t>
            </a:r>
            <a:r>
              <a:rPr lang="cs-CZ" dirty="0" smtClean="0">
                <a:solidFill>
                  <a:schemeClr val="tx2"/>
                </a:solidFill>
              </a:rPr>
              <a:t>proměňuje</a:t>
            </a:r>
          </a:p>
          <a:p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</a:rPr>
              <a:t> neoimpresionisté neuznávali mísení barev na paletě</a:t>
            </a:r>
          </a:p>
          <a:p>
            <a:pPr marL="45720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9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Představitelé neoimpresionismu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132856"/>
            <a:ext cx="7315200" cy="4176504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GEORGES </a:t>
            </a:r>
            <a:r>
              <a:rPr lang="cs-CZ" b="1" dirty="0">
                <a:solidFill>
                  <a:srgbClr val="FFFF00"/>
                </a:solidFill>
              </a:rPr>
              <a:t>SEURAT</a:t>
            </a:r>
          </a:p>
          <a:p>
            <a:pPr marL="45720" indent="0">
              <a:buNone/>
            </a:pPr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rgbClr val="FFFF00"/>
                </a:solidFill>
              </a:rPr>
              <a:t>PAUL SIGNAC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CAMILLE PISSARRO</a:t>
            </a:r>
          </a:p>
          <a:p>
            <a:pPr marL="45720" indent="0">
              <a:buNone/>
            </a:pPr>
            <a:endParaRPr lang="cs-CZ" b="1" dirty="0" smtClean="0">
              <a:solidFill>
                <a:schemeClr val="accent2"/>
              </a:solidFill>
            </a:endParaRPr>
          </a:p>
          <a:p>
            <a:pPr marL="45720" indent="0">
              <a:buNone/>
            </a:pPr>
            <a:r>
              <a:rPr lang="cs-CZ" b="1" dirty="0" smtClean="0">
                <a:solidFill>
                  <a:srgbClr val="FFFF00"/>
                </a:solidFill>
              </a:rPr>
              <a:t>První výstava neoimpresionistů v r. 1884.</a:t>
            </a:r>
          </a:p>
          <a:p>
            <a:pPr marL="45720" indent="0">
              <a:buNone/>
            </a:pPr>
            <a:r>
              <a:rPr lang="cs-CZ" b="1" dirty="0" smtClean="0"/>
              <a:t>Rok 1886, poslední výstava impresionistů – rozpad impresionismu na jednotlivé proudy, starší generace impresionistů odmítá nové vědecké pojetí</a:t>
            </a:r>
          </a:p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r>
              <a:rPr lang="cs-CZ" b="1" dirty="0" smtClean="0"/>
              <a:t>Centrem neoimpresionistů se stal Salón Nezávislých, malíři se scházeli v pařížských kavárnách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5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54097"/>
          </a:xfrm>
        </p:spPr>
        <p:txBody>
          <a:bodyPr/>
          <a:lstStyle/>
          <a:p>
            <a:r>
              <a:rPr lang="cs-CZ" b="1" dirty="0" smtClean="0"/>
              <a:t>Georges </a:t>
            </a:r>
            <a:r>
              <a:rPr lang="cs-CZ" b="1" dirty="0" err="1" smtClean="0"/>
              <a:t>Seurat</a:t>
            </a:r>
            <a:r>
              <a:rPr lang="cs-CZ" b="1" dirty="0" smtClean="0"/>
              <a:t>, 1859-1891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013"/>
            <a:ext cx="4427984" cy="5484988"/>
          </a:xfrm>
        </p:spPr>
      </p:pic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>
          <a:xfrm>
            <a:off x="4576228" y="1772816"/>
            <a:ext cx="4316252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Ve své tvorbě využíval nové poznatky z oboru optiky</a:t>
            </a:r>
          </a:p>
          <a:p>
            <a:r>
              <a:rPr lang="cs-CZ" dirty="0" smtClean="0"/>
              <a:t>Má zkušenosti z impresionismu</a:t>
            </a:r>
          </a:p>
          <a:p>
            <a:r>
              <a:rPr lang="cs-CZ" dirty="0" smtClean="0"/>
              <a:t>Na poslední výstavě impresionistů 1886 vystavuje obraz, který vyvolá velkou pozornost</a:t>
            </a:r>
          </a:p>
          <a:p>
            <a:pPr marL="45720" indent="0">
              <a:buNone/>
            </a:pPr>
            <a:r>
              <a:rPr lang="cs-CZ" sz="1800" dirty="0" smtClean="0"/>
              <a:t>   Nedělní odpoledne na Grande </a:t>
            </a:r>
            <a:r>
              <a:rPr lang="cs-CZ" sz="1800" dirty="0" err="1" smtClean="0"/>
              <a:t>Jatte</a:t>
            </a:r>
            <a:endParaRPr lang="cs-CZ" sz="1800" dirty="0"/>
          </a:p>
          <a:p>
            <a:r>
              <a:rPr lang="cs-CZ" sz="1800" dirty="0" smtClean="0"/>
              <a:t>představuje obraz plný malých teček</a:t>
            </a:r>
          </a:p>
          <a:p>
            <a:r>
              <a:rPr lang="cs-CZ" sz="1800" dirty="0" smtClean="0"/>
              <a:t>Navázal na impresionisty a radikálně inovoval tento směr</a:t>
            </a:r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pPr marL="45720" indent="0">
              <a:buNone/>
            </a:pPr>
            <a:endParaRPr lang="cs-CZ" sz="1800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14129" y="6042132"/>
            <a:ext cx="671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Obr. </a:t>
            </a:r>
            <a:r>
              <a:rPr lang="cs-CZ" sz="1400" dirty="0" smtClean="0"/>
              <a:t>3</a:t>
            </a:r>
            <a:endParaRPr lang="cs-CZ" sz="1400" dirty="0"/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4499992" y="6349909"/>
            <a:ext cx="356616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cs-CZ" dirty="0" smtClean="0"/>
              <a:t>Cirkus, 1890-1891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253</TotalTime>
  <Words>598</Words>
  <Application>Microsoft Office PowerPoint</Application>
  <PresentationFormat>Předvádění na obrazovce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Prostor</vt:lpstr>
      <vt:lpstr>Prezentace aplikace PowerPoint</vt:lpstr>
      <vt:lpstr>Neoimpresionismus</vt:lpstr>
      <vt:lpstr>Neoimpresionismus zařazuje do období POSTIMPRESIONISMU, 80. léta 19. století</vt:lpstr>
      <vt:lpstr>Postimpresionismus</vt:lpstr>
      <vt:lpstr>Neoimpresionismus jiné označení: pointilismus, divizionismus </vt:lpstr>
      <vt:lpstr>Vzpomínáte?</vt:lpstr>
      <vt:lpstr>  Neoimpresionismus (pointilismus, divizionismus) Charakteristické znaky</vt:lpstr>
      <vt:lpstr>Představitelé neoimpresionismu</vt:lpstr>
      <vt:lpstr>Georges Seurat, 1859-1891</vt:lpstr>
      <vt:lpstr>Georges Seurat</vt:lpstr>
      <vt:lpstr>Georges Seurat</vt:lpstr>
      <vt:lpstr>Georges Seurat</vt:lpstr>
      <vt:lpstr>Paul Signac, 1863-1935</vt:lpstr>
      <vt:lpstr>Paul Signac</vt:lpstr>
      <vt:lpstr>Camille Pissarro, 1830-1903</vt:lpstr>
      <vt:lpstr>Camille Pissarro</vt:lpstr>
      <vt:lpstr>Prezentace aplikace PowerPoint</vt:lpstr>
      <vt:lpstr>Citace</vt:lpstr>
      <vt:lpstr>Citace – obrazový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Neoimpresionismus</dc:title>
  <dc:creator>Ivana Spurná</dc:creator>
  <cp:lastModifiedBy>Ivana Spurná</cp:lastModifiedBy>
  <cp:revision>28</cp:revision>
  <dcterms:created xsi:type="dcterms:W3CDTF">2013-02-09T15:01:12Z</dcterms:created>
  <dcterms:modified xsi:type="dcterms:W3CDTF">2013-06-02T16:54:45Z</dcterms:modified>
</cp:coreProperties>
</file>