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D6AC9-B324-4B62-AC11-01B7B37674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95276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8835-6F58-48DE-8F96-3DEE3184C2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58242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D376-DA36-4A18-BF2B-577D362E79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28602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CDE1-B774-4234-B080-9E995E9998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67793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BD6D-3E84-445F-9469-0C47B12B39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70272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2482-0207-425C-A49F-3F770EA362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40307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74E3-5745-4620-BE23-B1B1BB616F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5309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65B3-735B-4614-AF28-9613EFEF15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71883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61CC-1B87-427A-B855-EEE814CBDA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66784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58E2-767E-44A1-8B5F-2F6E316150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06415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C6D8-E4DE-40D5-A838-DC7BE7703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05946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D37B-8D7A-4ED4-98DF-A43723EA9B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84659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A63E04-871E-487D-B862-76AEEAEF3F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raha_Hudebni_divadlo_Karlin_1903.jpg" TargetMode="External"/><Relationship Id="rId3" Type="http://schemas.openxmlformats.org/officeDocument/2006/relationships/hyperlink" Target="http://commons.wikimedia.org/wiki/File:Zwinger,_Dresden0314.JPG" TargetMode="External"/><Relationship Id="rId7" Type="http://schemas.openxmlformats.org/officeDocument/2006/relationships/hyperlink" Target="http://commons.wikimedia.org/wiki/File:Berlin_reichstag.jpg" TargetMode="External"/><Relationship Id="rId12" Type="http://schemas.openxmlformats.org/officeDocument/2006/relationships/hyperlink" Target="http://commons.wikimedia.org/wiki/File:Le_sacre_coeur_(paris_-_france).jpg" TargetMode="External"/><Relationship Id="rId2" Type="http://schemas.openxmlformats.org/officeDocument/2006/relationships/hyperlink" Target="http://commons.wikimedia.org/wiki/File:Opera_-_Paris_-_France.JPG?use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Narodni_muzeum.jpg?uselang=cs" TargetMode="External"/><Relationship Id="rId11" Type="http://schemas.openxmlformats.org/officeDocument/2006/relationships/hyperlink" Target="http://commons.wikimedia.org/wiki/File:Lednice,_minaret_(02).jpg?uselang=cs" TargetMode="External"/><Relationship Id="rId5" Type="http://schemas.openxmlformats.org/officeDocument/2006/relationships/hyperlink" Target="http://commons.wikimedia.org/wiki/File:Praha_Rudolfinum_front.jpg?uselang=cs" TargetMode="External"/><Relationship Id="rId10" Type="http://schemas.openxmlformats.org/officeDocument/2006/relationships/hyperlink" Target="http://commons.wikimedia.org/wiki/File:Prague_Straka_Academy.jpg?uselang=cs" TargetMode="External"/><Relationship Id="rId4" Type="http://schemas.openxmlformats.org/officeDocument/2006/relationships/hyperlink" Target="http://commons.wikimedia.org/wiki/File:Oper_z04.JPG?uselang=cs" TargetMode="External"/><Relationship Id="rId9" Type="http://schemas.openxmlformats.org/officeDocument/2006/relationships/hyperlink" Target="http://commons.wikimedia.org/wiki/File:Karl&#237;n_Theatre_in_Karl&#237;n,_Prague_in_the_Czech_Republic_overview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79856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Historismus v 19. století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800"/>
                        </a:spcBef>
                        <a:buClrTx/>
                        <a:buSzPct val="6500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 výkladem a obrazovým materiálem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 dějinám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82880" eaLnBrk="1" fontAlgn="auto" hangingPunct="1"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Architektura, novorenesance, novobarok, inspirace orientem, inspirace byzantskou kulturou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Spurná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20.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01. 2013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5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315200" cy="1154113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7315200" cy="4537075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cs-CZ" b="1" dirty="0" smtClean="0"/>
              <a:t>Praha</a:t>
            </a:r>
            <a:r>
              <a:rPr lang="cs-CZ" dirty="0" smtClean="0"/>
              <a:t>: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Prozatímní divadlo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Národní divadlo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Rudolfinum (J. Zítek ve spolupráci s J. Schulzem)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Národní muzeum </a:t>
            </a:r>
            <a:r>
              <a:rPr lang="cs-CZ" dirty="0"/>
              <a:t>(J. Schulz</a:t>
            </a:r>
            <a:r>
              <a:rPr lang="cs-CZ" dirty="0" smtClean="0"/>
              <a:t>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err="1" smtClean="0"/>
              <a:t>Uměleckoprůmylové</a:t>
            </a:r>
            <a:r>
              <a:rPr lang="cs-CZ" dirty="0" smtClean="0"/>
              <a:t> muzeum (J. Schulz)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Smetanovo muzeum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Slavín na Vyšehradě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 smtClean="0"/>
              <a:t>Karlovy Vary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 smtClean="0"/>
              <a:t>Mlýnská kolonáda (Josef Zítek)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text 3"/>
          <p:cNvSpPr>
            <a:spLocks noGrp="1"/>
          </p:cNvSpPr>
          <p:nvPr>
            <p:ph type="body" idx="1"/>
          </p:nvPr>
        </p:nvSpPr>
        <p:spPr>
          <a:xfrm>
            <a:off x="323850" y="6021388"/>
            <a:ext cx="3363913" cy="622300"/>
          </a:xfrm>
        </p:spPr>
        <p:txBody>
          <a:bodyPr/>
          <a:lstStyle/>
          <a:p>
            <a:pPr eaLnBrk="1" hangingPunct="1"/>
            <a:r>
              <a:rPr lang="cs-CZ" sz="1200" b="0" smtClean="0"/>
              <a:t>Foto: Ivana Spurná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315200" cy="1154113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pic>
        <p:nvPicPr>
          <p:cNvPr id="12292" name="Zástupný symbol pro obsah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916113"/>
            <a:ext cx="6264275" cy="4697412"/>
          </a:xfrm>
        </p:spPr>
      </p:pic>
      <p:sp>
        <p:nvSpPr>
          <p:cNvPr id="7" name="Obdélníkový popisek 6"/>
          <p:cNvSpPr/>
          <p:nvPr/>
        </p:nvSpPr>
        <p:spPr>
          <a:xfrm>
            <a:off x="684213" y="1531938"/>
            <a:ext cx="4751387" cy="1392237"/>
          </a:xfrm>
          <a:prstGeom prst="wedgeRectCallout">
            <a:avLst>
              <a:gd name="adj1" fmla="val -55601"/>
              <a:gd name="adj2" fmla="val 174094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b="1" dirty="0" smtClean="0">
                <a:solidFill>
                  <a:schemeClr val="bg1"/>
                </a:solidFill>
              </a:rPr>
              <a:t>Určitě </a:t>
            </a:r>
            <a:r>
              <a:rPr lang="cs-CZ" b="1" dirty="0">
                <a:solidFill>
                  <a:schemeClr val="bg1"/>
                </a:solidFill>
              </a:rPr>
              <a:t>víte, jak se tato stavba jmenuje. 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A víte, kdo je autorem a ve kterém roce byla tato budova dokončena?</a:t>
            </a:r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NOVOBAROKO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8686800" cy="1152525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sz="2800" dirty="0" smtClean="0"/>
              <a:t> Pařížská opera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Říšský sněm v Berlíně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cs-CZ" sz="2800" dirty="0" smtClean="0"/>
          </a:p>
        </p:txBody>
      </p:sp>
      <p:pic>
        <p:nvPicPr>
          <p:cNvPr id="13316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468563"/>
            <a:ext cx="7667625" cy="4389437"/>
          </a:xfrm>
        </p:spPr>
      </p:pic>
      <p:sp>
        <p:nvSpPr>
          <p:cNvPr id="13317" name="Obdélník 4"/>
          <p:cNvSpPr>
            <a:spLocks noChangeArrowheads="1"/>
          </p:cNvSpPr>
          <p:nvPr/>
        </p:nvSpPr>
        <p:spPr bwMode="auto">
          <a:xfrm>
            <a:off x="827088" y="6381750"/>
            <a:ext cx="65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6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text 5"/>
          <p:cNvSpPr>
            <a:spLocks noGrp="1"/>
          </p:cNvSpPr>
          <p:nvPr>
            <p:ph type="body" idx="1"/>
          </p:nvPr>
        </p:nvSpPr>
        <p:spPr>
          <a:xfrm>
            <a:off x="900113" y="1412875"/>
            <a:ext cx="6408737" cy="503238"/>
          </a:xfrm>
        </p:spPr>
        <p:txBody>
          <a:bodyPr/>
          <a:lstStyle/>
          <a:p>
            <a:pPr eaLnBrk="1" hangingPunct="1"/>
            <a:r>
              <a:rPr lang="cs-CZ" sz="2800" b="0" smtClean="0"/>
              <a:t>Hudební divadlo v Karlíně, Praha</a:t>
            </a:r>
          </a:p>
        </p:txBody>
      </p:sp>
      <p:sp>
        <p:nvSpPr>
          <p:cNvPr id="14339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884738" y="2743200"/>
            <a:ext cx="3362325" cy="6223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315200" cy="11541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NOVOBAROKO</a:t>
            </a:r>
          </a:p>
        </p:txBody>
      </p:sp>
      <p:pic>
        <p:nvPicPr>
          <p:cNvPr id="14341" name="Zástupný symbol pro obsah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781300"/>
            <a:ext cx="4716463" cy="2994025"/>
          </a:xfrm>
        </p:spPr>
      </p:pic>
      <p:pic>
        <p:nvPicPr>
          <p:cNvPr id="14342" name="Zástupný symbol pro obsah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13" y="2781300"/>
            <a:ext cx="4471987" cy="2979738"/>
          </a:xfrm>
        </p:spPr>
      </p:pic>
      <p:sp>
        <p:nvSpPr>
          <p:cNvPr id="14343" name="Obdélník 6"/>
          <p:cNvSpPr>
            <a:spLocks noChangeArrowheads="1"/>
          </p:cNvSpPr>
          <p:nvPr/>
        </p:nvSpPr>
        <p:spPr bwMode="auto">
          <a:xfrm>
            <a:off x="3995738" y="5732463"/>
            <a:ext cx="65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7</a:t>
            </a:r>
          </a:p>
        </p:txBody>
      </p:sp>
      <p:sp>
        <p:nvSpPr>
          <p:cNvPr id="14344" name="Obdélník 7"/>
          <p:cNvSpPr>
            <a:spLocks noChangeArrowheads="1"/>
          </p:cNvSpPr>
          <p:nvPr/>
        </p:nvSpPr>
        <p:spPr bwMode="auto">
          <a:xfrm>
            <a:off x="8499475" y="5732463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8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315200" cy="11541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NOVOBAROKO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4213" y="1412875"/>
            <a:ext cx="8135937" cy="503238"/>
          </a:xfrm>
        </p:spPr>
        <p:txBody>
          <a:bodyPr rtlCol="0">
            <a:normAutofit fontScale="925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sz="2800" dirty="0" smtClean="0"/>
              <a:t>Budova Strakovy akademie v Praze /sídlo vlády ČR/</a:t>
            </a:r>
            <a:endParaRPr lang="cs-CZ" sz="2800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sz="2800" dirty="0" smtClean="0"/>
          </a:p>
        </p:txBody>
      </p:sp>
      <p:pic>
        <p:nvPicPr>
          <p:cNvPr id="15364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976438"/>
            <a:ext cx="6769100" cy="4881562"/>
          </a:xfrm>
        </p:spPr>
      </p:pic>
      <p:sp>
        <p:nvSpPr>
          <p:cNvPr id="15365" name="Obdélník 4"/>
          <p:cNvSpPr>
            <a:spLocks noChangeArrowheads="1"/>
          </p:cNvSpPr>
          <p:nvPr/>
        </p:nvSpPr>
        <p:spPr bwMode="auto">
          <a:xfrm>
            <a:off x="7524750" y="6381750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9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315200" cy="11541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NOVOBAROKO</a:t>
            </a:r>
          </a:p>
        </p:txBody>
      </p:sp>
      <p:sp>
        <p:nvSpPr>
          <p:cNvPr id="16387" name="Zástupný symbol pro text 1"/>
          <p:cNvSpPr>
            <a:spLocks noGrp="1"/>
          </p:cNvSpPr>
          <p:nvPr>
            <p:ph sz="quarter" idx="13"/>
          </p:nvPr>
        </p:nvSpPr>
        <p:spPr>
          <a:xfrm>
            <a:off x="755650" y="1412875"/>
            <a:ext cx="7848600" cy="431800"/>
          </a:xfrm>
        </p:spPr>
        <p:txBody>
          <a:bodyPr/>
          <a:lstStyle/>
          <a:p>
            <a:pPr eaLnBrk="1" hangingPunct="1"/>
            <a:r>
              <a:rPr lang="cs-CZ" sz="2800" smtClean="0"/>
              <a:t> </a:t>
            </a:r>
            <a:r>
              <a:rPr lang="cs-CZ" smtClean="0"/>
              <a:t>Sarkandrova kaple, Olomouc</a:t>
            </a:r>
          </a:p>
          <a:p>
            <a:pPr eaLnBrk="1" hangingPunct="1"/>
            <a:endParaRPr lang="cs-CZ" smtClean="0"/>
          </a:p>
        </p:txBody>
      </p:sp>
      <p:pic>
        <p:nvPicPr>
          <p:cNvPr id="16388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4213225" cy="5618162"/>
          </a:xfrm>
        </p:spPr>
      </p:pic>
      <p:sp>
        <p:nvSpPr>
          <p:cNvPr id="10" name="Obdélníkový popisek 9"/>
          <p:cNvSpPr/>
          <p:nvPr/>
        </p:nvSpPr>
        <p:spPr>
          <a:xfrm>
            <a:off x="539750" y="3429000"/>
            <a:ext cx="3960813" cy="1735138"/>
          </a:xfrm>
          <a:prstGeom prst="wedgeRectCallout">
            <a:avLst>
              <a:gd name="adj1" fmla="val -63996"/>
              <a:gd name="adj2" fmla="val 130178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Tato stavba sice </a:t>
            </a:r>
            <a:r>
              <a:rPr lang="cs-CZ" b="1" dirty="0" smtClean="0">
                <a:solidFill>
                  <a:schemeClr val="bg1"/>
                </a:solidFill>
              </a:rPr>
              <a:t>vznikla</a:t>
            </a:r>
          </a:p>
          <a:p>
            <a:pPr algn="ctr">
              <a:defRPr/>
            </a:pPr>
            <a:r>
              <a:rPr lang="cs-CZ" b="1" dirty="0" smtClean="0">
                <a:solidFill>
                  <a:schemeClr val="bg1"/>
                </a:solidFill>
              </a:rPr>
              <a:t>na </a:t>
            </a:r>
            <a:r>
              <a:rPr lang="cs-CZ" b="1" dirty="0">
                <a:solidFill>
                  <a:schemeClr val="bg1"/>
                </a:solidFill>
              </a:rPr>
              <a:t>počátku 20. století,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ale vzpomenete si na opravdové barokní skvosty v ČR?</a:t>
            </a:r>
          </a:p>
          <a:p>
            <a:pPr algn="ctr">
              <a:defRPr/>
            </a:pPr>
            <a:endParaRPr lang="cs-CZ" b="1" dirty="0"/>
          </a:p>
        </p:txBody>
      </p:sp>
      <p:sp>
        <p:nvSpPr>
          <p:cNvPr id="16390" name="Obdélník 1"/>
          <p:cNvSpPr>
            <a:spLocks noChangeArrowheads="1"/>
          </p:cNvSpPr>
          <p:nvPr/>
        </p:nvSpPr>
        <p:spPr bwMode="auto">
          <a:xfrm>
            <a:off x="3203575" y="6515100"/>
            <a:ext cx="1485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/>
              <a:t>Foto: Ivana Spurná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315200" cy="11541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Inspirace orientem</a:t>
            </a:r>
          </a:p>
        </p:txBody>
      </p:sp>
      <p:pic>
        <p:nvPicPr>
          <p:cNvPr id="17411" name="Zástupný symbol pro obsah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481138"/>
            <a:ext cx="4032250" cy="5376862"/>
          </a:xfrm>
        </p:spPr>
      </p:pic>
      <p:sp>
        <p:nvSpPr>
          <p:cNvPr id="7" name="Obdélníkový popisek 6"/>
          <p:cNvSpPr/>
          <p:nvPr/>
        </p:nvSpPr>
        <p:spPr>
          <a:xfrm>
            <a:off x="306388" y="2420938"/>
            <a:ext cx="4081461" cy="1584325"/>
          </a:xfrm>
          <a:prstGeom prst="wedgeRectCallout">
            <a:avLst>
              <a:gd name="adj1" fmla="val -58858"/>
              <a:gd name="adj2" fmla="val -148513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Tuto stavbu jistě všichni znáte?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Kde ji najdeme a k jakému účelu slouží?</a:t>
            </a:r>
          </a:p>
        </p:txBody>
      </p:sp>
      <p:sp>
        <p:nvSpPr>
          <p:cNvPr id="6" name="Obdélníkový popisek 5"/>
          <p:cNvSpPr/>
          <p:nvPr/>
        </p:nvSpPr>
        <p:spPr>
          <a:xfrm>
            <a:off x="306389" y="4149080"/>
            <a:ext cx="4081461" cy="1758190"/>
          </a:xfrm>
          <a:prstGeom prst="wedgeRectCallout">
            <a:avLst>
              <a:gd name="adj1" fmla="val 100375"/>
              <a:gd name="adj2" fmla="val 87666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smtClean="0">
                <a:solidFill>
                  <a:schemeClr val="bg1"/>
                </a:solidFill>
              </a:rPr>
              <a:t>Stavba na obrázku, továrna </a:t>
            </a:r>
            <a:r>
              <a:rPr lang="cs-CZ" b="1" dirty="0">
                <a:solidFill>
                  <a:schemeClr val="bg1"/>
                </a:solidFill>
              </a:rPr>
              <a:t>na tužky a </a:t>
            </a:r>
            <a:r>
              <a:rPr lang="cs-CZ" b="1" dirty="0" smtClean="0">
                <a:solidFill>
                  <a:schemeClr val="bg1"/>
                </a:solidFill>
              </a:rPr>
              <a:t>bývalý lovecký zámeček Nové </a:t>
            </a:r>
            <a:r>
              <a:rPr lang="cs-CZ" b="1" dirty="0">
                <a:solidFill>
                  <a:schemeClr val="bg1"/>
                </a:solidFill>
              </a:rPr>
              <a:t>Zámky u </a:t>
            </a:r>
            <a:r>
              <a:rPr lang="cs-CZ" b="1" dirty="0" smtClean="0">
                <a:solidFill>
                  <a:schemeClr val="bg1"/>
                </a:solidFill>
              </a:rPr>
              <a:t>Litovle </a:t>
            </a:r>
            <a:r>
              <a:rPr lang="cs-CZ" b="1" dirty="0">
                <a:solidFill>
                  <a:schemeClr val="bg1"/>
                </a:solidFill>
              </a:rPr>
              <a:t>– </a:t>
            </a:r>
            <a:r>
              <a:rPr lang="cs-CZ" b="1" dirty="0" smtClean="0">
                <a:solidFill>
                  <a:schemeClr val="bg1"/>
                </a:solidFill>
              </a:rPr>
              <a:t>co </a:t>
            </a:r>
            <a:r>
              <a:rPr lang="cs-CZ" b="1" dirty="0">
                <a:solidFill>
                  <a:schemeClr val="bg1"/>
                </a:solidFill>
              </a:rPr>
              <a:t>mají společného?</a:t>
            </a:r>
          </a:p>
        </p:txBody>
      </p:sp>
      <p:sp>
        <p:nvSpPr>
          <p:cNvPr id="17414" name="Obdélník 7"/>
          <p:cNvSpPr>
            <a:spLocks noChangeArrowheads="1"/>
          </p:cNvSpPr>
          <p:nvPr/>
        </p:nvSpPr>
        <p:spPr bwMode="auto">
          <a:xfrm>
            <a:off x="4049713" y="6581775"/>
            <a:ext cx="676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>
                <a:solidFill>
                  <a:srgbClr val="FFC000"/>
                </a:solidFill>
              </a:rPr>
              <a:t>Obr. 10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333375"/>
            <a:ext cx="8065591" cy="1154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Inspirace</a:t>
            </a:r>
            <a:b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byzantskou</a:t>
            </a:r>
            <a:r>
              <a:rPr lang="cs-CZ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 románskou kulturou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4213" y="1412875"/>
            <a:ext cx="7920037" cy="503238"/>
          </a:xfrm>
        </p:spPr>
        <p:txBody>
          <a:bodyPr/>
          <a:lstStyle/>
          <a:p>
            <a:pPr eaLnBrk="1" hangingPunct="1"/>
            <a:r>
              <a:rPr lang="cs-CZ" sz="2800" dirty="0" err="1" smtClean="0"/>
              <a:t>Sacré</a:t>
            </a:r>
            <a:r>
              <a:rPr lang="cs-CZ" sz="2800" dirty="0" smtClean="0"/>
              <a:t> </a:t>
            </a:r>
            <a:r>
              <a:rPr lang="cs-CZ" sz="2800" dirty="0" err="1" smtClean="0"/>
              <a:t>Coeur</a:t>
            </a:r>
            <a:endParaRPr lang="cs-CZ" sz="2800" dirty="0" smtClean="0"/>
          </a:p>
        </p:txBody>
      </p:sp>
      <p:pic>
        <p:nvPicPr>
          <p:cNvPr id="18436" name="Zástupný symbol pro obsah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4075" y="1700213"/>
            <a:ext cx="3868738" cy="5157787"/>
          </a:xfrm>
        </p:spPr>
      </p:pic>
      <p:sp>
        <p:nvSpPr>
          <p:cNvPr id="7" name="Obdélníkový popisek 6"/>
          <p:cNvSpPr/>
          <p:nvPr/>
        </p:nvSpPr>
        <p:spPr>
          <a:xfrm>
            <a:off x="611188" y="2349500"/>
            <a:ext cx="3455987" cy="2592388"/>
          </a:xfrm>
          <a:prstGeom prst="wedgeRectCallout">
            <a:avLst>
              <a:gd name="adj1" fmla="val 113932"/>
              <a:gd name="adj2" fmla="val 81614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Kam se musíme vypravit, abychom tuto stavbu viděli?</a:t>
            </a:r>
          </a:p>
          <a:p>
            <a:pPr algn="ctr"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Jaké jsou typické znaky pro románskou architekturu              a byzantskou?</a:t>
            </a: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</a:rPr>
              <a:t>Najdete je?</a:t>
            </a:r>
          </a:p>
          <a:p>
            <a:pPr algn="ctr">
              <a:defRPr/>
            </a:pPr>
            <a:endParaRPr lang="cs-CZ" b="1" dirty="0"/>
          </a:p>
        </p:txBody>
      </p:sp>
      <p:sp>
        <p:nvSpPr>
          <p:cNvPr id="18438" name="Obdélník 5"/>
          <p:cNvSpPr>
            <a:spLocks noChangeArrowheads="1"/>
          </p:cNvSpPr>
          <p:nvPr/>
        </p:nvSpPr>
        <p:spPr bwMode="auto">
          <a:xfrm>
            <a:off x="3689350" y="6550025"/>
            <a:ext cx="757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11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4"/>
          <p:cNvSpPr>
            <a:spLocks noGrp="1"/>
          </p:cNvSpPr>
          <p:nvPr>
            <p:ph type="title"/>
          </p:nvPr>
        </p:nvSpPr>
        <p:spPr>
          <a:xfrm>
            <a:off x="900113" y="333375"/>
            <a:ext cx="7315200" cy="1154113"/>
          </a:xfrm>
        </p:spPr>
        <p:txBody>
          <a:bodyPr/>
          <a:lstStyle/>
          <a:p>
            <a:pPr eaLnBrk="1" hangingPunct="1"/>
            <a:r>
              <a:rPr lang="cs-CZ" dirty="0" smtClean="0"/>
              <a:t>Citace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99592" y="2106613"/>
            <a:ext cx="7618413" cy="4751387"/>
          </a:xfrm>
        </p:spPr>
        <p:txBody>
          <a:bodyPr rtlCol="0">
            <a:normAutofit/>
          </a:bodyPr>
          <a:lstStyle/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2</a:t>
            </a:r>
            <a:r>
              <a:rPr lang="cs-CZ" sz="1200" dirty="0"/>
              <a:t>. 1. vyd. Praha: IDEA SERVIS, 1997, 209 s. ISBN 80-859-7013-9</a:t>
            </a:r>
            <a:r>
              <a:rPr lang="cs-CZ" sz="1200" dirty="0" smtClean="0"/>
              <a:t>.</a:t>
            </a:r>
          </a:p>
          <a:p>
            <a:pPr indent="-341313" eaLnBrk="1" fontAlgn="auto" hangingPunct="1">
              <a:spcAft>
                <a:spcPts val="0"/>
              </a:spcAft>
              <a:buClrTx/>
              <a:buFont typeface="Wingdings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</a:t>
            </a:r>
            <a:r>
              <a:rPr lang="cs-CZ" sz="1200" i="1" dirty="0" smtClean="0"/>
              <a:t>3</a:t>
            </a:r>
            <a:r>
              <a:rPr lang="cs-CZ" sz="1200" dirty="0" smtClean="0"/>
              <a:t>. </a:t>
            </a:r>
            <a:r>
              <a:rPr lang="cs-CZ" sz="1200" dirty="0"/>
              <a:t>1. vyd. Praha: IDEA SERVIS, </a:t>
            </a:r>
            <a:r>
              <a:rPr lang="cs-CZ" sz="1200" dirty="0" smtClean="0"/>
              <a:t>2000, 220 </a:t>
            </a:r>
            <a:r>
              <a:rPr lang="cs-CZ" sz="1200" dirty="0"/>
              <a:t>s. ISBN </a:t>
            </a:r>
            <a:r>
              <a:rPr lang="cs-CZ" sz="1200" dirty="0" smtClean="0"/>
              <a:t>80-859-7031-7.</a:t>
            </a:r>
            <a:endParaRPr lang="cs-CZ" sz="1200" dirty="0"/>
          </a:p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dirty="0"/>
          </a:p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BERNHARD,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</a:t>
            </a:r>
            <a:r>
              <a:rPr lang="cs-CZ" sz="1200" dirty="0" smtClean="0"/>
              <a:t>.</a:t>
            </a:r>
          </a:p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 smtClean="0"/>
              <a:t>DVOŔÁČEK, Petr. To nejzajímavější z české architektury. 1. vyd. Olomouc: </a:t>
            </a:r>
            <a:r>
              <a:rPr lang="cs-CZ" sz="1200" dirty="0" err="1" smtClean="0"/>
              <a:t>Rubico</a:t>
            </a:r>
            <a:r>
              <a:rPr lang="cs-CZ" sz="1200" dirty="0" smtClean="0"/>
              <a:t>, 2005, 203 s. ISBN 80-7346-056-4</a:t>
            </a:r>
            <a:endParaRPr lang="cs-CZ" sz="1200" dirty="0"/>
          </a:p>
          <a:p>
            <a:pPr indent="-341313" eaLnBrk="1" fontAlgn="auto" hangingPunct="1">
              <a:spcAft>
                <a:spcPts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RAEBURN, Michael. Dějiny architektury. 1. vyd. Překlad Jan Slíva, Eva Klimentová, Milan Jára. Praha: Odeon, 1993, 317 s. ISBN 80-207-0185-0 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>
          <a:xfrm>
            <a:off x="899592" y="404664"/>
            <a:ext cx="6955160" cy="1154112"/>
          </a:xfrm>
        </p:spPr>
        <p:txBody>
          <a:bodyPr/>
          <a:lstStyle/>
          <a:p>
            <a:pPr eaLnBrk="1" hangingPunct="1"/>
            <a:r>
              <a:rPr lang="cs-CZ" dirty="0" smtClean="0"/>
              <a:t>Citace – obrazový materiál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99592" y="2204864"/>
            <a:ext cx="7704335" cy="4321175"/>
          </a:xfrm>
        </p:spPr>
        <p:txBody>
          <a:bodyPr rtlCol="0"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1200" dirty="0"/>
              <a:t>Zdroj: [online]. [cit. </a:t>
            </a:r>
            <a:r>
              <a:rPr lang="pl-PL" sz="1200" dirty="0" smtClean="0"/>
              <a:t>2013-01-15]. </a:t>
            </a:r>
            <a:r>
              <a:rPr lang="pl-PL" sz="1200" dirty="0"/>
              <a:t>Dostupný pod licencí </a:t>
            </a:r>
            <a:r>
              <a:rPr lang="pl-PL" sz="1200" dirty="0" smtClean="0"/>
              <a:t>Creative </a:t>
            </a:r>
            <a:r>
              <a:rPr lang="pl-PL" sz="1200" dirty="0"/>
              <a:t>Commons na WWW</a:t>
            </a:r>
            <a:r>
              <a:rPr lang="pl-PL" sz="1200" dirty="0" smtClean="0"/>
              <a:t>:</a:t>
            </a:r>
            <a:endParaRPr lang="cs-CZ" sz="1200" dirty="0" smtClean="0">
              <a:hlinkClick r:id="rId2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2"/>
              </a:rPr>
              <a:t>http</a:t>
            </a:r>
            <a:r>
              <a:rPr lang="cs-CZ" sz="1200" dirty="0">
                <a:hlinkClick r:id="rId2"/>
              </a:rPr>
              <a:t>://commons.wikimedia.org/wiki/File:Opera_-_Paris_-_</a:t>
            </a:r>
            <a:r>
              <a:rPr lang="cs-CZ" sz="1200" dirty="0" err="1" smtClean="0">
                <a:hlinkClick r:id="rId2"/>
              </a:rPr>
              <a:t>France.JPG?uselang</a:t>
            </a:r>
            <a:r>
              <a:rPr lang="cs-CZ" sz="1200" dirty="0" smtClean="0">
                <a:hlinkClick r:id="rId2"/>
              </a:rPr>
              <a:t>=</a:t>
            </a:r>
            <a:r>
              <a:rPr lang="cs-CZ" sz="1200" dirty="0" err="1" smtClean="0">
                <a:hlinkClick r:id="rId2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3"/>
              </a:rPr>
              <a:t>http</a:t>
            </a:r>
            <a:r>
              <a:rPr lang="cs-CZ" sz="1200" dirty="0">
                <a:hlinkClick r:id="rId3"/>
              </a:rPr>
              <a:t>://commons.wikimedia.org/wiki/File:Zwinger,_</a:t>
            </a:r>
            <a:r>
              <a:rPr lang="cs-CZ" sz="1200" dirty="0" smtClean="0">
                <a:hlinkClick r:id="rId3"/>
              </a:rPr>
              <a:t>Dresden0314.JPG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</a:t>
            </a:r>
            <a:r>
              <a:rPr lang="cs-CZ" sz="1200" dirty="0" smtClean="0">
                <a:hlinkClick r:id="rId4"/>
              </a:rPr>
              <a:t>commons.wikimedia.org/wiki/File:Oper_z04.JPG?uselang=</a:t>
            </a:r>
            <a:r>
              <a:rPr lang="cs-CZ" sz="1200" dirty="0" err="1" smtClean="0">
                <a:hlinkClick r:id="rId4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commons.wikimedia.org/wiki/</a:t>
            </a:r>
            <a:r>
              <a:rPr lang="cs-CZ" sz="1200" dirty="0" err="1" smtClean="0">
                <a:hlinkClick r:id="rId5"/>
              </a:rPr>
              <a:t>File:Praha_Rudolfinum_front.jpg?uselang</a:t>
            </a:r>
            <a:r>
              <a:rPr lang="cs-CZ" sz="1200" dirty="0" smtClean="0">
                <a:hlinkClick r:id="rId5"/>
              </a:rPr>
              <a:t>=</a:t>
            </a:r>
            <a:r>
              <a:rPr lang="cs-CZ" sz="1200" dirty="0" err="1" smtClean="0">
                <a:hlinkClick r:id="rId5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6"/>
              </a:rPr>
              <a:t>http</a:t>
            </a:r>
            <a:r>
              <a:rPr lang="cs-CZ" sz="1200" dirty="0">
                <a:hlinkClick r:id="rId6"/>
              </a:rPr>
              <a:t>://</a:t>
            </a:r>
            <a:r>
              <a:rPr lang="cs-CZ" sz="1200" dirty="0" smtClean="0">
                <a:hlinkClick r:id="rId6"/>
              </a:rPr>
              <a:t>commons.wikimedia.org/wiki/</a:t>
            </a:r>
            <a:r>
              <a:rPr lang="cs-CZ" sz="1200" dirty="0" err="1" smtClean="0">
                <a:hlinkClick r:id="rId6"/>
              </a:rPr>
              <a:t>File:Narodni_muzeum.jpg?uselang</a:t>
            </a:r>
            <a:r>
              <a:rPr lang="cs-CZ" sz="1200" dirty="0" smtClean="0">
                <a:hlinkClick r:id="rId6"/>
              </a:rPr>
              <a:t>=</a:t>
            </a:r>
            <a:r>
              <a:rPr lang="cs-CZ" sz="1200" dirty="0" err="1" smtClean="0">
                <a:hlinkClick r:id="rId6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7"/>
              </a:rPr>
              <a:t>http</a:t>
            </a:r>
            <a:r>
              <a:rPr lang="cs-CZ" sz="1200" dirty="0">
                <a:hlinkClick r:id="rId7"/>
              </a:rPr>
              <a:t>://</a:t>
            </a:r>
            <a:r>
              <a:rPr lang="cs-CZ" sz="1200" dirty="0" smtClean="0">
                <a:hlinkClick r:id="rId7"/>
              </a:rPr>
              <a:t>commons.wikimedia.org/wiki/</a:t>
            </a:r>
            <a:r>
              <a:rPr lang="cs-CZ" sz="1200" dirty="0" err="1" smtClean="0">
                <a:hlinkClick r:id="rId7"/>
              </a:rPr>
              <a:t>File:Berlin_reichstag.jpg</a:t>
            </a:r>
            <a:r>
              <a:rPr lang="cs-CZ" sz="1200" dirty="0"/>
              <a:t>&gt;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pl-PL" sz="1200" dirty="0"/>
              <a:t>Zdroj: [online]. [cit. 2013-01-15]. Dostupný pod licencí </a:t>
            </a:r>
            <a:r>
              <a:rPr lang="pl-PL" sz="1200" dirty="0" smtClean="0"/>
              <a:t>Public Domain na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  <a:endParaRPr lang="cs-CZ" sz="1200" dirty="0" smtClean="0">
              <a:hlinkClick r:id="rId8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7"/>
              <a:defRPr/>
            </a:pPr>
            <a:r>
              <a:rPr lang="cs-CZ" sz="1200" dirty="0" smtClean="0">
                <a:hlinkClick r:id="rId8"/>
              </a:rPr>
              <a:t>http</a:t>
            </a:r>
            <a:r>
              <a:rPr lang="cs-CZ" sz="1200" dirty="0">
                <a:hlinkClick r:id="rId8"/>
              </a:rPr>
              <a:t>://</a:t>
            </a:r>
            <a:r>
              <a:rPr lang="cs-CZ" sz="1200" dirty="0" smtClean="0">
                <a:hlinkClick r:id="rId8"/>
              </a:rPr>
              <a:t>commons.wikimedia.org/wiki/File:Praha_Hudebni_divadlo_Karlin_1903.jpg</a:t>
            </a:r>
            <a:r>
              <a:rPr lang="cs-CZ" sz="1200" dirty="0"/>
              <a:t>&gt;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pl-PL" sz="1200" dirty="0"/>
              <a:t>Zdroj: [online]. [cit. 2013-01-15]. Dostupný pod licencí </a:t>
            </a:r>
            <a:r>
              <a:rPr lang="pl-PL" sz="1200" dirty="0" smtClean="0"/>
              <a:t>Creative </a:t>
            </a:r>
            <a:r>
              <a:rPr lang="pl-PL" sz="1200" dirty="0"/>
              <a:t>Commons na WWW</a:t>
            </a:r>
            <a:r>
              <a:rPr lang="pl-PL" sz="1200" dirty="0" smtClean="0"/>
              <a:t>:</a:t>
            </a:r>
            <a:endParaRPr lang="cs-CZ" sz="1200" dirty="0" smtClean="0">
              <a:hlinkClick r:id="rId9"/>
            </a:endParaRP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9"/>
              </a:rPr>
              <a:t>http</a:t>
            </a:r>
            <a:r>
              <a:rPr lang="cs-CZ" sz="1200" dirty="0">
                <a:hlinkClick r:id="rId9"/>
              </a:rPr>
              <a:t>://commons.wikimedia.org/wiki/File:Karl%C3%ADn_Theatre_in_Karl%C3%ADn,_</a:t>
            </a:r>
            <a:r>
              <a:rPr lang="cs-CZ" sz="1200" dirty="0" smtClean="0">
                <a:hlinkClick r:id="rId9"/>
              </a:rPr>
              <a:t>Prague_in_the_Czech_Republic_overview.jpg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10"/>
              </a:rPr>
              <a:t>http</a:t>
            </a:r>
            <a:r>
              <a:rPr lang="cs-CZ" sz="1200" dirty="0">
                <a:hlinkClick r:id="rId10"/>
              </a:rPr>
              <a:t>://</a:t>
            </a:r>
            <a:r>
              <a:rPr lang="cs-CZ" sz="1200" dirty="0" smtClean="0">
                <a:hlinkClick r:id="rId10"/>
              </a:rPr>
              <a:t>commons.wikimedia.org/wiki/</a:t>
            </a:r>
            <a:r>
              <a:rPr lang="cs-CZ" sz="1200" dirty="0" err="1" smtClean="0">
                <a:hlinkClick r:id="rId10"/>
              </a:rPr>
              <a:t>File:Prague_Straka_Academy.jpg?uselang</a:t>
            </a:r>
            <a:r>
              <a:rPr lang="cs-CZ" sz="1200" dirty="0" smtClean="0">
                <a:hlinkClick r:id="rId10"/>
              </a:rPr>
              <a:t>=</a:t>
            </a:r>
            <a:r>
              <a:rPr lang="cs-CZ" sz="1200" dirty="0" err="1" smtClean="0">
                <a:hlinkClick r:id="rId10"/>
              </a:rPr>
              <a:t>cs</a:t>
            </a:r>
            <a:r>
              <a:rPr lang="cs-CZ" sz="1200" dirty="0" smtClean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cs-CZ" sz="1200" dirty="0"/>
              <a:t>&lt;</a:t>
            </a:r>
            <a:r>
              <a:rPr lang="cs-CZ" sz="1200" dirty="0" smtClean="0">
                <a:hlinkClick r:id="rId11"/>
              </a:rPr>
              <a:t>http</a:t>
            </a:r>
            <a:r>
              <a:rPr lang="cs-CZ" sz="1200" dirty="0">
                <a:hlinkClick r:id="rId11"/>
              </a:rPr>
              <a:t>://commons.wikimedia.org/wiki/File:Lednice,_minaret_%</a:t>
            </a:r>
            <a:r>
              <a:rPr lang="cs-CZ" sz="1200" dirty="0" smtClean="0">
                <a:hlinkClick r:id="rId11"/>
              </a:rPr>
              <a:t>2802%29.jpg?uselang=</a:t>
            </a:r>
            <a:r>
              <a:rPr lang="cs-CZ" sz="1200" dirty="0" err="1" smtClean="0">
                <a:hlinkClick r:id="rId11"/>
              </a:rPr>
              <a:t>cs</a:t>
            </a:r>
            <a:r>
              <a:rPr lang="cs-CZ" sz="1200" dirty="0"/>
              <a:t>&gt;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cs-CZ" sz="1200"/>
              <a:t>&lt;</a:t>
            </a:r>
            <a:r>
              <a:rPr lang="cs-CZ" sz="1200" smtClean="0">
                <a:hlinkClick r:id="rId12"/>
              </a:rPr>
              <a:t>http</a:t>
            </a:r>
            <a:r>
              <a:rPr lang="cs-CZ" sz="1200" dirty="0">
                <a:hlinkClick r:id="rId12"/>
              </a:rPr>
              <a:t>://commons.wikimedia.org/wiki/File:Le_sacre_coeur_%28paris_-_</a:t>
            </a:r>
            <a:r>
              <a:rPr lang="cs-CZ" sz="1200" dirty="0" smtClean="0">
                <a:hlinkClick r:id="rId12"/>
              </a:rPr>
              <a:t>france%29.jpg</a:t>
            </a:r>
            <a:r>
              <a:rPr lang="cs-CZ" sz="1200" dirty="0"/>
              <a:t>&gt;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2"/>
                </a:solidFill>
              </a:rPr>
              <a:t>HISTORISMUS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 dirty="0" smtClean="0"/>
              <a:t>Návraty ke slohům minulosti</a:t>
            </a:r>
            <a:r>
              <a:rPr lang="cs-CZ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/>
              <a:t>(inspirace renesancí, barokem, orientem,…)</a:t>
            </a:r>
            <a:endParaRPr lang="cs-CZ" sz="2800" b="1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76250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FFC000"/>
                </a:solidFill>
              </a:rPr>
              <a:t>NOVORENESANCE  1848-1870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708275"/>
            <a:ext cx="7775575" cy="2881313"/>
          </a:xfrm>
        </p:spPr>
        <p:txBody>
          <a:bodyPr/>
          <a:lstStyle/>
          <a:p>
            <a:pPr eaLnBrk="1" hangingPunct="1"/>
            <a:r>
              <a:rPr lang="cs-CZ" sz="2800" smtClean="0"/>
              <a:t> 19. století v architektuře</a:t>
            </a:r>
          </a:p>
          <a:p>
            <a:pPr eaLnBrk="1" hangingPunct="1"/>
            <a:r>
              <a:rPr lang="cs-CZ" sz="2800" smtClean="0"/>
              <a:t> absence nových nápadů</a:t>
            </a:r>
          </a:p>
          <a:p>
            <a:pPr eaLnBrk="1" hangingPunct="1"/>
            <a:r>
              <a:rPr lang="cs-CZ" sz="2800" smtClean="0"/>
              <a:t> vzor z italské renesance</a:t>
            </a:r>
          </a:p>
          <a:p>
            <a:pPr eaLnBrk="1" hangingPunct="1"/>
            <a:r>
              <a:rPr lang="cs-CZ" sz="2800" smtClean="0"/>
              <a:t> novorenesance - sloh měšťanstva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5123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8280400" cy="747712"/>
          </a:xfrm>
        </p:spPr>
        <p:txBody>
          <a:bodyPr/>
          <a:lstStyle/>
          <a:p>
            <a:pPr eaLnBrk="1" hangingPunct="1"/>
            <a:r>
              <a:rPr lang="cs-CZ" smtClean="0"/>
              <a:t>Pařížská opera (novobarokní s novorenesančními prvky)</a:t>
            </a:r>
          </a:p>
          <a:p>
            <a:pPr eaLnBrk="1" hangingPunct="1"/>
            <a:endParaRPr lang="cs-CZ" smtClean="0"/>
          </a:p>
        </p:txBody>
      </p:sp>
      <p:pic>
        <p:nvPicPr>
          <p:cNvPr id="512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070100"/>
            <a:ext cx="6408737" cy="4805363"/>
          </a:xfrm>
        </p:spPr>
      </p:pic>
      <p:sp>
        <p:nvSpPr>
          <p:cNvPr id="5125" name="Obdélník 1"/>
          <p:cNvSpPr>
            <a:spLocks noChangeArrowheads="1"/>
          </p:cNvSpPr>
          <p:nvPr/>
        </p:nvSpPr>
        <p:spPr bwMode="auto">
          <a:xfrm>
            <a:off x="7019925" y="6381750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1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6147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2950" cy="460375"/>
          </a:xfrm>
        </p:spPr>
        <p:txBody>
          <a:bodyPr/>
          <a:lstStyle/>
          <a:p>
            <a:pPr eaLnBrk="1" hangingPunct="1"/>
            <a:r>
              <a:rPr lang="cs-CZ" smtClean="0"/>
              <a:t>Drážďany (G. Semper): galerie Zwinger, divadlo</a:t>
            </a:r>
          </a:p>
          <a:p>
            <a:pPr eaLnBrk="1" hangingPunct="1"/>
            <a:endParaRPr lang="cs-CZ" smtClean="0"/>
          </a:p>
        </p:txBody>
      </p:sp>
      <p:pic>
        <p:nvPicPr>
          <p:cNvPr id="6148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82813"/>
            <a:ext cx="7056438" cy="4675187"/>
          </a:xfrm>
        </p:spPr>
      </p:pic>
      <p:sp>
        <p:nvSpPr>
          <p:cNvPr id="6149" name="Obdélník 2"/>
          <p:cNvSpPr>
            <a:spLocks noChangeArrowheads="1"/>
          </p:cNvSpPr>
          <p:nvPr/>
        </p:nvSpPr>
        <p:spPr bwMode="auto">
          <a:xfrm>
            <a:off x="7623175" y="6510338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2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62950" cy="388938"/>
          </a:xfrm>
        </p:spPr>
        <p:txBody>
          <a:bodyPr rtlCol="0">
            <a:normAutofit lnSpcReduction="100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dirty="0"/>
              <a:t>Vídeň: </a:t>
            </a:r>
            <a:r>
              <a:rPr lang="cs-CZ" dirty="0" smtClean="0"/>
              <a:t>Státní opera</a:t>
            </a:r>
            <a:endParaRPr lang="cs-CZ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</p:txBody>
      </p:sp>
      <p:pic>
        <p:nvPicPr>
          <p:cNvPr id="7172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79613"/>
            <a:ext cx="6481762" cy="4860925"/>
          </a:xfrm>
        </p:spPr>
      </p:pic>
      <p:sp>
        <p:nvSpPr>
          <p:cNvPr id="7173" name="Obdélník 5"/>
          <p:cNvSpPr>
            <a:spLocks noChangeArrowheads="1"/>
          </p:cNvSpPr>
          <p:nvPr/>
        </p:nvSpPr>
        <p:spPr bwMode="auto">
          <a:xfrm>
            <a:off x="7092950" y="6391275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3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rgbClr val="FFC000"/>
                </a:solidFill>
              </a:rPr>
              <a:t>NOVORENESANCE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Národní divadlo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sz="quarter" idx="13"/>
          </p:nvPr>
        </p:nvSpPr>
        <p:spPr>
          <a:xfrm>
            <a:off x="250825" y="1700213"/>
            <a:ext cx="3097213" cy="4968875"/>
          </a:xfrm>
        </p:spPr>
        <p:txBody>
          <a:bodyPr rtlCol="0">
            <a:normAutofit fontScale="92500" lnSpcReduction="200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J. Zítek, J. Schulz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F. Ženíšek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M. Aleš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V. </a:t>
            </a:r>
            <a:r>
              <a:rPr lang="cs-CZ" b="1" dirty="0" err="1"/>
              <a:t>Hynais</a:t>
            </a: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 smtClean="0"/>
              <a:t>J. Tulka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 smtClean="0"/>
              <a:t>V</a:t>
            </a:r>
            <a:r>
              <a:rPr lang="cs-CZ" b="1" dirty="0"/>
              <a:t>. Brožík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/>
              <a:t>J. V. </a:t>
            </a:r>
            <a:r>
              <a:rPr lang="cs-CZ" b="1" dirty="0" err="1" smtClean="0"/>
              <a:t>Myslbek</a:t>
            </a: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b="1" dirty="0" smtClean="0"/>
              <a:t>B. </a:t>
            </a:r>
            <a:r>
              <a:rPr lang="cs-CZ" b="1" dirty="0" err="1" smtClean="0"/>
              <a:t>Schnirch</a:t>
            </a: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cs-CZ" sz="1200" dirty="0" smtClean="0"/>
              <a:t>Foto: Ivana Spurná</a:t>
            </a:r>
            <a:endParaRPr lang="cs-CZ" sz="1200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cs-CZ" dirty="0"/>
          </a:p>
        </p:txBody>
      </p:sp>
      <p:pic>
        <p:nvPicPr>
          <p:cNvPr id="8196" name="Zástupný symbol pro obsah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11378" b="-824"/>
          <a:stretch>
            <a:fillRect/>
          </a:stretch>
        </p:blipFill>
        <p:spPr>
          <a:xfrm>
            <a:off x="3203575" y="1822450"/>
            <a:ext cx="5940425" cy="4519613"/>
          </a:xfrm>
        </p:spPr>
      </p:pic>
      <p:sp>
        <p:nvSpPr>
          <p:cNvPr id="9" name="Obdélníkový popisek 8"/>
          <p:cNvSpPr/>
          <p:nvPr/>
        </p:nvSpPr>
        <p:spPr>
          <a:xfrm>
            <a:off x="179388" y="4941888"/>
            <a:ext cx="3744912" cy="1366837"/>
          </a:xfrm>
          <a:prstGeom prst="wedgeRectCallout">
            <a:avLst>
              <a:gd name="adj1" fmla="val 130735"/>
              <a:gd name="adj2" fmla="val 80323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</a:rPr>
              <a:t> 1868, 1881, 1883</a:t>
            </a:r>
          </a:p>
          <a:p>
            <a:pPr algn="ctr">
              <a:defRPr/>
            </a:pPr>
            <a:r>
              <a:rPr lang="cs-CZ" sz="2000" b="1" dirty="0">
                <a:solidFill>
                  <a:schemeClr val="bg1"/>
                </a:solidFill>
              </a:rPr>
              <a:t>Víte, co tyto letopočty znamenají?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9219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86688" cy="4495800"/>
          </a:xfrm>
        </p:spPr>
        <p:txBody>
          <a:bodyPr/>
          <a:lstStyle/>
          <a:p>
            <a:pPr eaLnBrk="1" hangingPunct="1"/>
            <a:r>
              <a:rPr lang="cs-CZ" smtClean="0"/>
              <a:t>Josef Zítek, Josef Schulz – Rudolfinum</a:t>
            </a:r>
          </a:p>
          <a:p>
            <a:pPr eaLnBrk="1" hangingPunct="1"/>
            <a:endParaRPr lang="cs-CZ" smtClean="0"/>
          </a:p>
        </p:txBody>
      </p:sp>
      <p:pic>
        <p:nvPicPr>
          <p:cNvPr id="9220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127250"/>
            <a:ext cx="6973888" cy="4724400"/>
          </a:xfrm>
        </p:spPr>
      </p:pic>
      <p:sp>
        <p:nvSpPr>
          <p:cNvPr id="9221" name="Obdélník 4"/>
          <p:cNvSpPr>
            <a:spLocks noChangeArrowheads="1"/>
          </p:cNvSpPr>
          <p:nvPr/>
        </p:nvSpPr>
        <p:spPr bwMode="auto">
          <a:xfrm>
            <a:off x="7451725" y="6453188"/>
            <a:ext cx="66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 4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C000"/>
                </a:solidFill>
              </a:rPr>
              <a:t>NOVORENESANCE</a:t>
            </a:r>
          </a:p>
        </p:txBody>
      </p:sp>
      <p:sp>
        <p:nvSpPr>
          <p:cNvPr id="10243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507413" cy="4495800"/>
          </a:xfrm>
        </p:spPr>
        <p:txBody>
          <a:bodyPr/>
          <a:lstStyle/>
          <a:p>
            <a:pPr eaLnBrk="1" hangingPunct="1"/>
            <a:r>
              <a:rPr lang="cs-CZ" smtClean="0"/>
              <a:t>Josef Schulz, Národní Muzeum v Praze, 1885-1891</a:t>
            </a:r>
          </a:p>
          <a:p>
            <a:pPr eaLnBrk="1" hangingPunct="1"/>
            <a:endParaRPr lang="cs-CZ" smtClean="0"/>
          </a:p>
        </p:txBody>
      </p:sp>
      <p:pic>
        <p:nvPicPr>
          <p:cNvPr id="10244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3" y="2384425"/>
            <a:ext cx="9131300" cy="4473575"/>
          </a:xfrm>
        </p:spPr>
      </p:pic>
      <p:sp>
        <p:nvSpPr>
          <p:cNvPr id="10245" name="Obdélník 4"/>
          <p:cNvSpPr>
            <a:spLocks noChangeArrowheads="1"/>
          </p:cNvSpPr>
          <p:nvPr/>
        </p:nvSpPr>
        <p:spPr bwMode="auto">
          <a:xfrm>
            <a:off x="8532813" y="2060575"/>
            <a:ext cx="60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400">
                <a:solidFill>
                  <a:srgbClr val="FFC000"/>
                </a:solidFill>
              </a:rPr>
              <a:t>Obr.5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300</TotalTime>
  <Words>685</Words>
  <Application>Microsoft Office PowerPoint</Application>
  <PresentationFormat>Předvádění na obrazovce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Prostor</vt:lpstr>
      <vt:lpstr>Prezentace aplikace PowerPoint</vt:lpstr>
      <vt:lpstr>HISTORISMUS</vt:lpstr>
      <vt:lpstr>NOVORENESANCE  1848-1870 </vt:lpstr>
      <vt:lpstr>NOVORENESANCE</vt:lpstr>
      <vt:lpstr>NOVORENESANCE</vt:lpstr>
      <vt:lpstr>NOVORENESANCE</vt:lpstr>
      <vt:lpstr>NOVORENESANCE Národní divadlo</vt:lpstr>
      <vt:lpstr>NOVORENESANCE</vt:lpstr>
      <vt:lpstr>NOVORENESANCE</vt:lpstr>
      <vt:lpstr>NOVORENESANCE</vt:lpstr>
      <vt:lpstr>NOVORENESANCE</vt:lpstr>
      <vt:lpstr>NOVOBAROKO </vt:lpstr>
      <vt:lpstr>NOVOBAROKO</vt:lpstr>
      <vt:lpstr>NOVOBAROKO</vt:lpstr>
      <vt:lpstr>NOVOBAROKO</vt:lpstr>
      <vt:lpstr>Inspirace orientem</vt:lpstr>
      <vt:lpstr>Inspirace byzantskou a románskou kulturou</vt:lpstr>
      <vt:lpstr>Citace</vt:lpstr>
      <vt:lpstr>Citace – obrazový materiál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HISTORISMUS</dc:title>
  <dc:creator>Ivana Spurná</dc:creator>
  <cp:lastModifiedBy>Ivana Spurná</cp:lastModifiedBy>
  <cp:revision>32</cp:revision>
  <dcterms:created xsi:type="dcterms:W3CDTF">2008-11-23T19:51:40Z</dcterms:created>
  <dcterms:modified xsi:type="dcterms:W3CDTF">2013-06-02T16:53:25Z</dcterms:modified>
</cp:coreProperties>
</file>