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86" r:id="rId2"/>
    <p:sldId id="287" r:id="rId3"/>
    <p:sldId id="257" r:id="rId4"/>
    <p:sldId id="273" r:id="rId5"/>
    <p:sldId id="274" r:id="rId6"/>
    <p:sldId id="258" r:id="rId7"/>
    <p:sldId id="266" r:id="rId8"/>
    <p:sldId id="267" r:id="rId9"/>
    <p:sldId id="259" r:id="rId10"/>
    <p:sldId id="268" r:id="rId11"/>
    <p:sldId id="275" r:id="rId12"/>
    <p:sldId id="276" r:id="rId13"/>
    <p:sldId id="261" r:id="rId14"/>
    <p:sldId id="262" r:id="rId15"/>
    <p:sldId id="260" r:id="rId16"/>
    <p:sldId id="277" r:id="rId17"/>
    <p:sldId id="269" r:id="rId18"/>
    <p:sldId id="278" r:id="rId19"/>
    <p:sldId id="279" r:id="rId20"/>
    <p:sldId id="263" r:id="rId21"/>
    <p:sldId id="280" r:id="rId22"/>
    <p:sldId id="264" r:id="rId23"/>
    <p:sldId id="281" r:id="rId24"/>
    <p:sldId id="282" r:id="rId25"/>
    <p:sldId id="285" r:id="rId26"/>
    <p:sldId id="265" r:id="rId27"/>
    <p:sldId id="283" r:id="rId28"/>
    <p:sldId id="284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A3FB-5676-49C2-A054-801BE9900669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1160-584D-440D-8748-5A49BA959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FB2311-7900-4948-9BA3-98DFABA650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4D6E09-E888-458D-BB21-C0FA387EB3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6BED5F-4CA1-4A78-9927-72C22AC01E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1A9B6-22A8-49DF-B638-906EB7DFC2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416238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BE40-D68E-42C8-9CAB-83163EF1A2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77173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34D427-251F-40A8-962E-10C80FD70AD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C1D006-FA58-4226-8AFC-BB06B3DB1E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86D9C5-EEC5-40C5-BEBE-09A22DF388B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D7B11D-536A-4135-9D9F-AECE4B2A6F8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D9584E-C168-4AD1-99F2-09AF497BF8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BFA488-53C1-4064-856D-7EE5F543D6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2389BB-BFD6-4941-83CA-25F534E6DE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D735347-3A6A-4E4D-93DF-ED9AB9FE85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6E8C7D5-22DC-4EA3-A66C-CB54CADF1A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a/ae/Ilia_Efimovich_Repin_(1844-1930)_-_Volga_Boatmen_(1870-1873)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onore-Daumier-Don-Quixote.jpg" TargetMode="External"/><Relationship Id="rId13" Type="http://schemas.openxmlformats.org/officeDocument/2006/relationships/hyperlink" Target="http://commons.wikimedia.org/wiki/File:Jean-baptiste_carpeaux,_piscatoriello,_1857-61_circa,_01.JPG?uselang=cs" TargetMode="External"/><Relationship Id="rId3" Type="http://schemas.openxmlformats.org/officeDocument/2006/relationships/hyperlink" Target="http://commons.wikimedia.org/wiki/File:Gustave_Courbet_010.jpg" TargetMode="External"/><Relationship Id="rId7" Type="http://schemas.openxmlformats.org/officeDocument/2006/relationships/hyperlink" Target="http://commons.wikimedia.org/wiki/File:Honor%C3%A9_Daumier_017_(Don_Quixote).jpg" TargetMode="External"/><Relationship Id="rId12" Type="http://schemas.openxmlformats.org/officeDocument/2006/relationships/hyperlink" Target="http://commons.wikimedia.org/wiki/File:Danse_Carpeaux.jpg?uselang=cs" TargetMode="External"/><Relationship Id="rId2" Type="http://schemas.openxmlformats.org/officeDocument/2006/relationships/hyperlink" Target="http://commons.wikimedia.org/wiki/File:Jean-Fran%C3%A7ois_Millet_-_The_Sower_-_Google_Art_Project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1864_trains_200.jpg" TargetMode="External"/><Relationship Id="rId11" Type="http://schemas.openxmlformats.org/officeDocument/2006/relationships/hyperlink" Target="http://commons.wikimedia.org/wiki/File:HDaumierOmnibus.JPG" TargetMode="External"/><Relationship Id="rId5" Type="http://schemas.openxmlformats.org/officeDocument/2006/relationships/hyperlink" Target="http://commons.wikimedia.org/wiki/File:Selbstbildnis_mit_schwarzem_Hund.jpg" TargetMode="External"/><Relationship Id="rId10" Type="http://schemas.openxmlformats.org/officeDocument/2006/relationships/hyperlink" Target="http://commons.wikimedia.org/wiki/File:Argout,_Antoine_d'.jpg" TargetMode="External"/><Relationship Id="rId4" Type="http://schemas.openxmlformats.org/officeDocument/2006/relationships/hyperlink" Target="http://commons.wikimedia.org/wiki/File:Gustave_Courbet_-_Le_D%C3%A9sesp%C3%A9r%C3%A9.JPG" TargetMode="External"/><Relationship Id="rId9" Type="http://schemas.openxmlformats.org/officeDocument/2006/relationships/hyperlink" Target="http://commons.wikimedia.org/wiki/File:Honor%C3%A9_Daumier_006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evitan_Zolotaya_Osen.jpg?uselang=cs" TargetMode="External"/><Relationship Id="rId3" Type="http://schemas.openxmlformats.org/officeDocument/2006/relationships/hyperlink" Target="http://commons.wikimedia.org/wiki/File:Ilya_Repin_-_Barge_Haulers_on_the_Volga_-_Google_Art_Project.jpg?uselang=cs" TargetMode="External"/><Relationship Id="rId7" Type="http://schemas.openxmlformats.org/officeDocument/2006/relationships/hyperlink" Target="http://commons.wikimedia.org/wiki/File:Levitan_vesna_bolsh_voda.jpg?uselang=cs" TargetMode="External"/><Relationship Id="rId2" Type="http://schemas.openxmlformats.org/officeDocument/2006/relationships/hyperlink" Target="http://commons.wikimedia.org/wiki/File:Auguste_Rodin_-_Grubleren_2005-02.jpg?uselang=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Repin_selfportrait_1878.jpg" TargetMode="External"/><Relationship Id="rId11" Type="http://schemas.openxmlformats.org/officeDocument/2006/relationships/hyperlink" Target="http://commons.wikimedia.org/wiki/File:Karel_Purkyn%C4%9B_-_Politizuj%C3%ADc%C3%AD_kov%C3%A1%C5%99.jpg" TargetMode="External"/><Relationship Id="rId5" Type="http://schemas.openxmlformats.org/officeDocument/2006/relationships/hyperlink" Target="http://commons.wikimedia.org/wiki/File:Mussorgsky_Repin.jpg" TargetMode="External"/><Relationship Id="rId10" Type="http://schemas.openxmlformats.org/officeDocument/2006/relationships/hyperlink" Target="http://commons.wikimedia.org/wiki/File:Karel_Purkyn%C4%9B.JPG" TargetMode="External"/><Relationship Id="rId4" Type="http://schemas.openxmlformats.org/officeDocument/2006/relationships/hyperlink" Target="http://commons.wikimedia.org/wiki/File:REPIN_Ivan_Terrible&amp;Ivan.jpg" TargetMode="External"/><Relationship Id="rId9" Type="http://schemas.openxmlformats.org/officeDocument/2006/relationships/hyperlink" Target="http://commons.wikimedia.org/wiki/File:Karel_Purkyn%C4%9B_-_Snowy_Owl_-_Google_Art_Project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69248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Realismus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SzPct val="6500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 výkladem a obrazovým materiálem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 dějinám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FontTx/>
                        <a:buNone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Realismus, skutečnost, 19. století, malířství, G.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Courbet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H.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Daumier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Peredvižnici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K. Purkyně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Spurná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19. 01. 2013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151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/>
              <a:t>Honoré</a:t>
            </a:r>
            <a:r>
              <a:rPr lang="cs-CZ" b="1" dirty="0"/>
              <a:t> </a:t>
            </a:r>
            <a:r>
              <a:rPr lang="cs-CZ" b="1" dirty="0" err="1" smtClean="0"/>
              <a:t>Daumier</a:t>
            </a:r>
            <a:r>
              <a:rPr lang="cs-CZ" b="1" dirty="0" smtClean="0"/>
              <a:t>, ilustrace</a:t>
            </a:r>
            <a:endParaRPr lang="cs-CZ" b="1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4040188" cy="639762"/>
          </a:xfrm>
        </p:spPr>
        <p:txBody>
          <a:bodyPr>
            <a:normAutofit/>
          </a:bodyPr>
          <a:lstStyle/>
          <a:p>
            <a:r>
              <a:rPr lang="cs-CZ" sz="1800" b="0" dirty="0" smtClean="0">
                <a:solidFill>
                  <a:schemeClr val="tx1"/>
                </a:solidFill>
              </a:rPr>
              <a:t>Don Quijote, 1865-1870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3995936" y="5455650"/>
            <a:ext cx="4041775" cy="639762"/>
          </a:xfrm>
        </p:spPr>
        <p:txBody>
          <a:bodyPr>
            <a:normAutofit/>
          </a:bodyPr>
          <a:lstStyle/>
          <a:p>
            <a:r>
              <a:rPr lang="cs-CZ" sz="1800" b="0" dirty="0" smtClean="0">
                <a:solidFill>
                  <a:schemeClr val="tx1"/>
                </a:solidFill>
              </a:rPr>
              <a:t>Don Quijote a </a:t>
            </a:r>
            <a:r>
              <a:rPr lang="cs-CZ" sz="1800" b="0" dirty="0" err="1" smtClean="0">
                <a:solidFill>
                  <a:schemeClr val="tx1"/>
                </a:solidFill>
              </a:rPr>
              <a:t>Sancho</a:t>
            </a:r>
            <a:r>
              <a:rPr lang="cs-CZ" sz="1800" b="0" dirty="0" smtClean="0">
                <a:solidFill>
                  <a:schemeClr val="tx1"/>
                </a:solidFill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</a:rPr>
              <a:t>Panza</a:t>
            </a:r>
            <a:r>
              <a:rPr lang="cs-CZ" sz="1800" b="0" dirty="0" smtClean="0">
                <a:solidFill>
                  <a:schemeClr val="tx1"/>
                </a:solidFill>
              </a:rPr>
              <a:t>, 1868</a:t>
            </a: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8" y="1844824"/>
            <a:ext cx="3481604" cy="5013176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97" y="1874977"/>
            <a:ext cx="5148064" cy="3642255"/>
          </a:xfrm>
        </p:spPr>
      </p:pic>
      <p:sp>
        <p:nvSpPr>
          <p:cNvPr id="2" name="Obdélník 1"/>
          <p:cNvSpPr/>
          <p:nvPr/>
        </p:nvSpPr>
        <p:spPr>
          <a:xfrm>
            <a:off x="3851919" y="6535215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6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474629" y="5517232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7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Honoré</a:t>
            </a:r>
            <a:r>
              <a:rPr lang="cs-CZ" b="1" dirty="0"/>
              <a:t> </a:t>
            </a:r>
            <a:r>
              <a:rPr lang="cs-CZ" b="1" dirty="0" err="1"/>
              <a:t>Daumier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539552" y="6218238"/>
            <a:ext cx="2376264" cy="639762"/>
          </a:xfrm>
        </p:spPr>
        <p:txBody>
          <a:bodyPr>
            <a:normAutofit/>
          </a:bodyPr>
          <a:lstStyle/>
          <a:p>
            <a:r>
              <a:rPr lang="cs-CZ" sz="1800" b="0" dirty="0" smtClean="0">
                <a:solidFill>
                  <a:schemeClr val="tx1"/>
                </a:solidFill>
              </a:rPr>
              <a:t>Sběratel grafiky 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3"/>
          </p:nvPr>
        </p:nvSpPr>
        <p:spPr>
          <a:xfrm>
            <a:off x="4788024" y="6619664"/>
            <a:ext cx="4041775" cy="476672"/>
          </a:xfrm>
        </p:spPr>
        <p:txBody>
          <a:bodyPr>
            <a:normAutofit/>
          </a:bodyPr>
          <a:lstStyle/>
          <a:p>
            <a:r>
              <a:rPr lang="cs-CZ" sz="1800" b="0" dirty="0" err="1">
                <a:solidFill>
                  <a:schemeClr val="tx1"/>
                </a:solidFill>
              </a:rPr>
              <a:t>Comte</a:t>
            </a:r>
            <a:r>
              <a:rPr lang="cs-CZ" sz="1800" b="0" dirty="0">
                <a:solidFill>
                  <a:schemeClr val="tx1"/>
                </a:solidFill>
              </a:rPr>
              <a:t> Antoine </a:t>
            </a:r>
            <a:r>
              <a:rPr lang="cs-CZ" sz="1800" b="0" dirty="0" err="1">
                <a:solidFill>
                  <a:schemeClr val="tx1"/>
                </a:solidFill>
              </a:rPr>
              <a:t>d´Argout</a:t>
            </a:r>
            <a:r>
              <a:rPr lang="cs-CZ" sz="1800" b="0" dirty="0">
                <a:solidFill>
                  <a:schemeClr val="tx1"/>
                </a:solidFill>
              </a:rPr>
              <a:t>, 1857-60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528392" cy="470452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2952328" cy="4700224"/>
          </a:xfrm>
        </p:spPr>
      </p:pic>
      <p:sp>
        <p:nvSpPr>
          <p:cNvPr id="3" name="Obdélník 2"/>
          <p:cNvSpPr/>
          <p:nvPr/>
        </p:nvSpPr>
        <p:spPr>
          <a:xfrm>
            <a:off x="3347864" y="6093296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8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6296" y="6104447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9</a:t>
            </a:r>
          </a:p>
        </p:txBody>
      </p:sp>
    </p:spTree>
    <p:extLst>
      <p:ext uri="{BB962C8B-B14F-4D97-AF65-F5344CB8AC3E}">
        <p14:creationId xmlns:p14="http://schemas.microsoft.com/office/powerpoint/2010/main" val="12342604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Honoré</a:t>
            </a:r>
            <a:r>
              <a:rPr lang="cs-CZ" b="1" dirty="0"/>
              <a:t> </a:t>
            </a:r>
            <a:r>
              <a:rPr lang="cs-CZ" b="1" dirty="0" err="1"/>
              <a:t>Daumier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4294967295"/>
          </p:nvPr>
        </p:nvSpPr>
        <p:spPr>
          <a:xfrm>
            <a:off x="971600" y="1340768"/>
            <a:ext cx="5718175" cy="34925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Omnibus, 1864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048672" cy="4083167"/>
          </a:xfrm>
        </p:spPr>
      </p:pic>
      <p:sp>
        <p:nvSpPr>
          <p:cNvPr id="2" name="Obdélník 1"/>
          <p:cNvSpPr/>
          <p:nvPr/>
        </p:nvSpPr>
        <p:spPr>
          <a:xfrm>
            <a:off x="6228184" y="5949280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10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588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/>
              <a:t>Francouzské sochařství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/>
              <a:t>J. B. </a:t>
            </a:r>
            <a:r>
              <a:rPr lang="cs-CZ" sz="3600" b="1" dirty="0" err="1" smtClean="0"/>
              <a:t>Carpeaux</a:t>
            </a:r>
            <a:r>
              <a:rPr lang="cs-CZ" sz="3600" b="1" dirty="0" smtClean="0"/>
              <a:t> (1827-1875)</a:t>
            </a:r>
            <a:r>
              <a:rPr lang="cs-CZ" sz="3600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4040188" cy="639762"/>
          </a:xfrm>
        </p:spPr>
        <p:txBody>
          <a:bodyPr>
            <a:normAutofit/>
          </a:bodyPr>
          <a:lstStyle/>
          <a:p>
            <a:r>
              <a:rPr lang="cs-CZ" sz="1800" b="0" dirty="0" smtClean="0">
                <a:solidFill>
                  <a:schemeClr val="tx1"/>
                </a:solidFill>
              </a:rPr>
              <a:t>Tanec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572000" y="1196752"/>
            <a:ext cx="4041775" cy="639762"/>
          </a:xfrm>
        </p:spPr>
        <p:txBody>
          <a:bodyPr>
            <a:normAutofit/>
          </a:bodyPr>
          <a:lstStyle/>
          <a:p>
            <a:r>
              <a:rPr lang="cs-CZ" sz="1800" b="0" dirty="0" smtClean="0">
                <a:solidFill>
                  <a:schemeClr val="tx1"/>
                </a:solidFill>
              </a:rPr>
              <a:t>Rybářský chlapec, 1861</a:t>
            </a: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312368" cy="5118509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2610394" cy="5085184"/>
          </a:xfrm>
        </p:spPr>
      </p:pic>
      <p:sp>
        <p:nvSpPr>
          <p:cNvPr id="2" name="Obdélník 1"/>
          <p:cNvSpPr/>
          <p:nvPr/>
        </p:nvSpPr>
        <p:spPr>
          <a:xfrm>
            <a:off x="3635896" y="6381328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11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308304" y="6417274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12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/>
              <a:t>Auguste Rodin (1840-1917) </a:t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052736"/>
            <a:ext cx="8291264" cy="54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800" dirty="0" smtClean="0"/>
              <a:t>Jeden z nejvýznamnějších francouzských  sochařů 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Tvorba </a:t>
            </a:r>
            <a:r>
              <a:rPr lang="cs-CZ" sz="2800" dirty="0" smtClean="0"/>
              <a:t>A</a:t>
            </a:r>
            <a:r>
              <a:rPr lang="cs-CZ" sz="2800" dirty="0" smtClean="0"/>
              <a:t>. </a:t>
            </a:r>
            <a:r>
              <a:rPr lang="cs-CZ" sz="2800" dirty="0" smtClean="0"/>
              <a:t>Rodina zahrnuje</a:t>
            </a: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(realismus – </a:t>
            </a:r>
            <a:r>
              <a:rPr lang="cs-CZ" sz="2800" dirty="0" smtClean="0">
                <a:solidFill>
                  <a:srgbClr val="FFC000"/>
                </a:solidFill>
              </a:rPr>
              <a:t>impresionismus</a:t>
            </a:r>
            <a:r>
              <a:rPr lang="cs-CZ" sz="2800" dirty="0" smtClean="0"/>
              <a:t> – poč. 20. století)</a:t>
            </a:r>
          </a:p>
          <a:p>
            <a:pPr eaLnBrk="1" hangingPunct="1">
              <a:defRPr/>
            </a:pPr>
            <a:r>
              <a:rPr lang="cs-CZ" sz="2800" dirty="0" smtClean="0"/>
              <a:t>stal se vzorem i pro české umělce </a:t>
            </a:r>
          </a:p>
          <a:p>
            <a:pPr eaLnBrk="1" hangingPunct="1">
              <a:defRPr/>
            </a:pPr>
            <a:r>
              <a:rPr lang="cs-CZ" sz="2800" dirty="0" smtClean="0"/>
              <a:t>(1902, výstava v Praze)</a:t>
            </a:r>
          </a:p>
          <a:p>
            <a:pPr marL="68580" indent="0" eaLnBrk="1" hangingPunct="1"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Brána pekel</a:t>
            </a:r>
          </a:p>
          <a:p>
            <a:pPr eaLnBrk="1" hangingPunct="1">
              <a:defRPr/>
            </a:pPr>
            <a:r>
              <a:rPr lang="cs-CZ" sz="2800" dirty="0" smtClean="0"/>
              <a:t>Kovový věk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C000"/>
                </a:solidFill>
              </a:rPr>
              <a:t>Myslitel</a:t>
            </a:r>
          </a:p>
          <a:p>
            <a:pPr eaLnBrk="1" hangingPunct="1">
              <a:defRPr/>
            </a:pPr>
            <a:r>
              <a:rPr lang="cs-CZ" sz="2800" dirty="0" smtClean="0"/>
              <a:t>Balzac</a:t>
            </a:r>
          </a:p>
          <a:p>
            <a:pPr eaLnBrk="1" hangingPunct="1">
              <a:defRPr/>
            </a:pPr>
            <a:r>
              <a:rPr lang="cs-CZ" sz="2800" dirty="0" smtClean="0"/>
              <a:t>Občané z </a:t>
            </a:r>
            <a:r>
              <a:rPr lang="cs-CZ" sz="2800" dirty="0" err="1" smtClean="0"/>
              <a:t>Calaix</a:t>
            </a: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Polibek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65095"/>
            <a:ext cx="3168352" cy="4082708"/>
          </a:xfrm>
        </p:spPr>
      </p:pic>
      <p:sp>
        <p:nvSpPr>
          <p:cNvPr id="2" name="Obdélník 1"/>
          <p:cNvSpPr/>
          <p:nvPr/>
        </p:nvSpPr>
        <p:spPr>
          <a:xfrm>
            <a:off x="4788024" y="6453336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13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b="1" dirty="0" smtClean="0"/>
              <a:t>Ruský realismus</a:t>
            </a:r>
            <a:r>
              <a:rPr lang="cs-CZ" sz="4000" b="1" dirty="0" smtClean="0"/>
              <a:t> </a:t>
            </a:r>
            <a:r>
              <a:rPr lang="cs-CZ" sz="3200" b="1" dirty="0" smtClean="0"/>
              <a:t>– PEREDVIŽNICI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2700" dirty="0" err="1" smtClean="0"/>
              <a:t>Ijla</a:t>
            </a:r>
            <a:r>
              <a:rPr lang="cs-CZ" sz="2700" dirty="0" smtClean="0"/>
              <a:t> </a:t>
            </a:r>
            <a:r>
              <a:rPr lang="cs-CZ" sz="2700" dirty="0" err="1" smtClean="0"/>
              <a:t>Repin</a:t>
            </a:r>
            <a:r>
              <a:rPr lang="cs-CZ" sz="2700" dirty="0" smtClean="0"/>
              <a:t> (</a:t>
            </a:r>
            <a:r>
              <a:rPr lang="cs-CZ" sz="2700" dirty="0" err="1" smtClean="0"/>
              <a:t>Burlaci</a:t>
            </a:r>
            <a:r>
              <a:rPr lang="cs-CZ" sz="2700" dirty="0" smtClean="0"/>
              <a:t> na Volze), 1870-73</a:t>
            </a:r>
            <a:r>
              <a:rPr lang="cs-CZ" sz="3600" dirty="0"/>
              <a:t/>
            </a:r>
            <a:br>
              <a:rPr lang="cs-CZ" sz="3600" dirty="0"/>
            </a:br>
            <a:endParaRPr lang="cs-CZ" sz="4000" b="1" dirty="0" smtClean="0"/>
          </a:p>
        </p:txBody>
      </p:sp>
      <p:pic>
        <p:nvPicPr>
          <p:cNvPr id="10244" name="Picture 5" descr="Soubor:Ilia Efimovich Repin (1844-1930) - Volga Boatmen (1870-1873).jpg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" y="2295873"/>
            <a:ext cx="8787046" cy="40854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387190" y="6381328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14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Peredvižnici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539552" y="1628800"/>
            <a:ext cx="2298576" cy="4139952"/>
          </a:xfrm>
        </p:spPr>
        <p:txBody>
          <a:bodyPr/>
          <a:lstStyle/>
          <a:p>
            <a:r>
              <a:rPr lang="cs-CZ" dirty="0" smtClean="0"/>
              <a:t>Členové sdružení putovních výstav</a:t>
            </a:r>
          </a:p>
          <a:p>
            <a:r>
              <a:rPr lang="cs-CZ" dirty="0" smtClean="0"/>
              <a:t>1870</a:t>
            </a:r>
          </a:p>
          <a:p>
            <a:endParaRPr lang="cs-CZ" dirty="0"/>
          </a:p>
          <a:p>
            <a:r>
              <a:rPr lang="cs-CZ" dirty="0" smtClean="0"/>
              <a:t>J. </a:t>
            </a:r>
            <a:r>
              <a:rPr lang="cs-CZ" dirty="0" err="1" smtClean="0"/>
              <a:t>Repin</a:t>
            </a:r>
            <a:endParaRPr lang="cs-CZ" dirty="0" smtClean="0"/>
          </a:p>
          <a:p>
            <a:r>
              <a:rPr lang="cs-CZ" dirty="0" smtClean="0"/>
              <a:t>I. </a:t>
            </a:r>
            <a:r>
              <a:rPr lang="cs-CZ" dirty="0" err="1" smtClean="0"/>
              <a:t>Levitan</a:t>
            </a:r>
            <a:endParaRPr lang="cs-CZ" dirty="0" smtClean="0"/>
          </a:p>
          <a:p>
            <a:r>
              <a:rPr lang="cs-CZ" dirty="0" smtClean="0"/>
              <a:t>N. </a:t>
            </a:r>
            <a:r>
              <a:rPr lang="cs-CZ" dirty="0" err="1" smtClean="0"/>
              <a:t>Kramskoj</a:t>
            </a:r>
            <a:endParaRPr lang="cs-CZ" dirty="0" smtClean="0"/>
          </a:p>
          <a:p>
            <a:r>
              <a:rPr lang="cs-CZ" dirty="0" smtClean="0"/>
              <a:t>V. G. </a:t>
            </a:r>
            <a:r>
              <a:rPr lang="cs-CZ" dirty="0" err="1" smtClean="0"/>
              <a:t>Perov</a:t>
            </a:r>
            <a:endParaRPr lang="cs-CZ" dirty="0" smtClean="0"/>
          </a:p>
          <a:p>
            <a:r>
              <a:rPr lang="cs-CZ" dirty="0" smtClean="0"/>
              <a:t>I. I. </a:t>
            </a:r>
            <a:r>
              <a:rPr lang="cs-CZ" dirty="0" err="1" smtClean="0"/>
              <a:t>Šiškin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78" y="1628800"/>
            <a:ext cx="6131922" cy="4483968"/>
          </a:xfrm>
        </p:spPr>
      </p:pic>
      <p:sp>
        <p:nvSpPr>
          <p:cNvPr id="9" name="Obdélník 8"/>
          <p:cNvSpPr/>
          <p:nvPr/>
        </p:nvSpPr>
        <p:spPr>
          <a:xfrm>
            <a:off x="3059832" y="6165304"/>
            <a:ext cx="324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 err="1"/>
              <a:t>Ijla</a:t>
            </a:r>
            <a:r>
              <a:rPr lang="cs-CZ" dirty="0"/>
              <a:t> </a:t>
            </a:r>
            <a:r>
              <a:rPr lang="cs-CZ" dirty="0" err="1"/>
              <a:t>Repin</a:t>
            </a:r>
            <a:r>
              <a:rPr lang="cs-CZ" dirty="0"/>
              <a:t> </a:t>
            </a:r>
            <a:r>
              <a:rPr lang="cs-CZ" dirty="0" smtClean="0"/>
              <a:t>, Ivan Hrozný, 1885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387190" y="6086127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15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487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smtClean="0"/>
              <a:t>Ruský realismus</a:t>
            </a:r>
            <a:r>
              <a:rPr lang="cs-CZ" b="1" smtClean="0"/>
              <a:t> </a:t>
            </a:r>
            <a:r>
              <a:rPr lang="cs-CZ" sz="3600" b="1" smtClean="0"/>
              <a:t>– PEREDVIŽNICI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4040188" cy="639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0" dirty="0" err="1" smtClean="0">
                <a:solidFill>
                  <a:schemeClr val="tx1"/>
                </a:solidFill>
              </a:rPr>
              <a:t>Ijla</a:t>
            </a:r>
            <a:r>
              <a:rPr lang="cs-CZ" sz="1800" b="0" dirty="0" smtClean="0">
                <a:solidFill>
                  <a:schemeClr val="tx1"/>
                </a:solidFill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</a:rPr>
              <a:t>Repin</a:t>
            </a:r>
            <a:r>
              <a:rPr lang="cs-CZ" sz="1800" b="0" dirty="0" smtClean="0">
                <a:solidFill>
                  <a:schemeClr val="tx1"/>
                </a:solidFill>
              </a:rPr>
              <a:t>, </a:t>
            </a:r>
            <a:r>
              <a:rPr lang="cs-CZ" sz="1800" b="0" dirty="0" err="1" smtClean="0">
                <a:solidFill>
                  <a:schemeClr val="tx1"/>
                </a:solidFill>
              </a:rPr>
              <a:t>Musorgskij</a:t>
            </a:r>
            <a:r>
              <a:rPr lang="cs-CZ" sz="1800" b="0" dirty="0" smtClean="0">
                <a:solidFill>
                  <a:schemeClr val="tx1"/>
                </a:solidFill>
              </a:rPr>
              <a:t>, 1881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860032" y="1340768"/>
            <a:ext cx="4041775" cy="639762"/>
          </a:xfrm>
        </p:spPr>
        <p:txBody>
          <a:bodyPr>
            <a:normAutofit/>
          </a:bodyPr>
          <a:lstStyle/>
          <a:p>
            <a:r>
              <a:rPr lang="cs-CZ" sz="1800" b="0" dirty="0" err="1">
                <a:solidFill>
                  <a:schemeClr val="tx1"/>
                </a:solidFill>
              </a:rPr>
              <a:t>Ijla</a:t>
            </a:r>
            <a:r>
              <a:rPr lang="cs-CZ" sz="1800" b="0" dirty="0">
                <a:solidFill>
                  <a:schemeClr val="tx1"/>
                </a:solidFill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</a:rPr>
              <a:t>Repin</a:t>
            </a:r>
            <a:r>
              <a:rPr lang="cs-CZ" sz="1800" b="0" dirty="0" smtClean="0">
                <a:solidFill>
                  <a:schemeClr val="tx1"/>
                </a:solidFill>
              </a:rPr>
              <a:t>, Autoportrét, 1878</a:t>
            </a: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6" y="1912462"/>
            <a:ext cx="3796706" cy="494116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46129"/>
            <a:ext cx="3600400" cy="4911871"/>
          </a:xfrm>
        </p:spPr>
      </p:pic>
      <p:sp>
        <p:nvSpPr>
          <p:cNvPr id="2" name="Obdélník 1"/>
          <p:cNvSpPr/>
          <p:nvPr/>
        </p:nvSpPr>
        <p:spPr>
          <a:xfrm>
            <a:off x="3449092" y="1556792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16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849400" y="1569742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17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 smtClean="0"/>
              <a:t>Peredvižnici</a:t>
            </a:r>
            <a:r>
              <a:rPr lang="cs-CZ" sz="2800" dirty="0" smtClean="0"/>
              <a:t> – Isaac </a:t>
            </a:r>
            <a:r>
              <a:rPr lang="cs-CZ" sz="2800" dirty="0" err="1" smtClean="0"/>
              <a:t>Levitan</a:t>
            </a:r>
            <a:r>
              <a:rPr lang="cs-CZ" sz="2800" dirty="0" smtClean="0"/>
              <a:t> (1860-1900)</a:t>
            </a:r>
            <a:endParaRPr lang="cs-CZ" sz="2800" dirty="0"/>
          </a:p>
        </p:txBody>
      </p:sp>
      <p:sp>
        <p:nvSpPr>
          <p:cNvPr id="8" name="Nadpis 1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8600" cy="578379"/>
          </a:xfrm>
        </p:spPr>
        <p:txBody>
          <a:bodyPr>
            <a:normAutofit/>
          </a:bodyPr>
          <a:lstStyle/>
          <a:p>
            <a:r>
              <a:rPr lang="cs-CZ" sz="1800" dirty="0" smtClean="0"/>
              <a:t>Jaro-povodeň</a:t>
            </a:r>
            <a:endParaRPr lang="cs-CZ" sz="18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04" y="1249477"/>
            <a:ext cx="4757896" cy="5608523"/>
          </a:xfrm>
        </p:spPr>
      </p:pic>
      <p:sp>
        <p:nvSpPr>
          <p:cNvPr id="2" name="Obdélník 1"/>
          <p:cNvSpPr/>
          <p:nvPr/>
        </p:nvSpPr>
        <p:spPr>
          <a:xfrm>
            <a:off x="2627784" y="6381328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18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984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Peredvižnici</a:t>
            </a:r>
            <a:r>
              <a:rPr lang="cs-CZ" sz="2800" dirty="0"/>
              <a:t> – Isaac </a:t>
            </a:r>
            <a:r>
              <a:rPr lang="cs-CZ" sz="2800" dirty="0" err="1"/>
              <a:t>Levitan</a:t>
            </a:r>
            <a:r>
              <a:rPr lang="cs-CZ" sz="2800" dirty="0"/>
              <a:t> (1860-1900)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4038600" cy="506371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Zlatý podzim, 1895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029482" cy="5229200"/>
          </a:xfrm>
        </p:spPr>
      </p:pic>
      <p:sp>
        <p:nvSpPr>
          <p:cNvPr id="4" name="Obdélník 3"/>
          <p:cNvSpPr/>
          <p:nvPr/>
        </p:nvSpPr>
        <p:spPr>
          <a:xfrm>
            <a:off x="8406693" y="6550223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19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306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Realismus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 ½ 19. století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677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/>
              <a:t>Český realismus – Karel Purkyně</a:t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65169" y="2780928"/>
            <a:ext cx="3166120" cy="18002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/>
              <a:t>KAREL PURKYNĚ</a:t>
            </a:r>
            <a:r>
              <a:rPr lang="cs-CZ" sz="2800" dirty="0" smtClean="0"/>
              <a:t> (1834-1868) 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 smtClean="0"/>
              <a:t>portréty, zátiší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50032"/>
            <a:ext cx="4370189" cy="5737668"/>
          </a:xfrm>
        </p:spPr>
      </p:pic>
      <p:sp>
        <p:nvSpPr>
          <p:cNvPr id="2" name="Obdélník 1"/>
          <p:cNvSpPr/>
          <p:nvPr/>
        </p:nvSpPr>
        <p:spPr>
          <a:xfrm>
            <a:off x="3352884" y="6381328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20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95736" y="5301208"/>
            <a:ext cx="216024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cs-CZ" dirty="0" smtClean="0"/>
              <a:t>Sněžná sova, 1862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Český realismus – Karel Purkyně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5115" y="1224807"/>
            <a:ext cx="4040188" cy="639762"/>
          </a:xfrm>
        </p:spPr>
        <p:txBody>
          <a:bodyPr>
            <a:normAutofit/>
          </a:bodyPr>
          <a:lstStyle/>
          <a:p>
            <a:r>
              <a:rPr lang="cs-CZ" sz="1800" b="0" dirty="0" smtClean="0">
                <a:solidFill>
                  <a:schemeClr val="tx1"/>
                </a:solidFill>
              </a:rPr>
              <a:t>Podobizna umělcových dětí, 1868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860032" y="1255848"/>
            <a:ext cx="3168352" cy="639762"/>
          </a:xfrm>
        </p:spPr>
        <p:txBody>
          <a:bodyPr>
            <a:normAutofit/>
          </a:bodyPr>
          <a:lstStyle/>
          <a:p>
            <a:r>
              <a:rPr lang="cs-CZ" sz="1800" b="0" dirty="0" smtClean="0">
                <a:solidFill>
                  <a:schemeClr val="tx1"/>
                </a:solidFill>
              </a:rPr>
              <a:t>Politizující kovář, 1860</a:t>
            </a: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44824"/>
            <a:ext cx="3916543" cy="501317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28" y="1873637"/>
            <a:ext cx="3772735" cy="4984363"/>
          </a:xfrm>
        </p:spPr>
      </p:pic>
      <p:sp>
        <p:nvSpPr>
          <p:cNvPr id="4" name="Obdélník 3"/>
          <p:cNvSpPr/>
          <p:nvPr/>
        </p:nvSpPr>
        <p:spPr>
          <a:xfrm>
            <a:off x="3563888" y="1556792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21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28384" y="1575729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22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832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/>
              <a:t>Český realismus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smtClean="0"/>
              <a:t>Antonín </a:t>
            </a:r>
            <a:r>
              <a:rPr lang="cs-CZ" sz="2800" b="1" dirty="0" err="1" smtClean="0"/>
              <a:t>Chittussi</a:t>
            </a:r>
            <a:r>
              <a:rPr lang="cs-CZ" sz="2800" b="1" dirty="0" smtClean="0"/>
              <a:t> – krajinář</a:t>
            </a:r>
          </a:p>
          <a:p>
            <a:pPr eaLnBrk="1" hangingPunct="1">
              <a:defRPr/>
            </a:pPr>
            <a:r>
              <a:rPr lang="cs-CZ" sz="2800" b="1" dirty="0" smtClean="0"/>
              <a:t>Jaroslav Čermák – historická malba</a:t>
            </a:r>
          </a:p>
          <a:p>
            <a:pPr eaLnBrk="1" hangingPunct="1">
              <a:defRPr/>
            </a:pPr>
            <a:r>
              <a:rPr lang="cs-CZ" sz="2800" b="1" dirty="0" smtClean="0"/>
              <a:t>Soběslav Pinkas</a:t>
            </a:r>
          </a:p>
          <a:p>
            <a:pPr eaLnBrk="1" hangingPunct="1">
              <a:defRPr/>
            </a:pPr>
            <a:r>
              <a:rPr lang="cs-CZ" sz="2800" b="1" dirty="0" smtClean="0"/>
              <a:t>Quido Mánes – žánrové obrázky</a:t>
            </a:r>
          </a:p>
          <a:p>
            <a:pPr eaLnBrk="1" hangingPunct="1">
              <a:defRPr/>
            </a:pPr>
            <a:r>
              <a:rPr lang="cs-CZ" sz="2800" b="1" dirty="0" smtClean="0"/>
              <a:t>Julius Mařák – krajinář, lesní interiéry</a:t>
            </a:r>
          </a:p>
          <a:p>
            <a:pPr eaLnBrk="1" hangingPunct="1">
              <a:defRPr/>
            </a:pPr>
            <a:endParaRPr lang="cs-CZ" sz="2800" b="1" dirty="0" smtClean="0"/>
          </a:p>
          <a:p>
            <a:pPr eaLnBrk="1" hangingPunct="1">
              <a:defRPr/>
            </a:pPr>
            <a:endParaRPr lang="cs-CZ" sz="2800" b="1" dirty="0" smtClean="0"/>
          </a:p>
          <a:p>
            <a:pPr eaLnBrk="1" hangingPunct="1"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Jaký je </a:t>
            </a:r>
            <a:r>
              <a:rPr lang="cs-CZ" dirty="0" smtClean="0">
                <a:solidFill>
                  <a:srgbClr val="FFC000"/>
                </a:solidFill>
              </a:rPr>
              <a:t>hlavní znak tvorby </a:t>
            </a:r>
            <a:r>
              <a:rPr lang="cs-CZ" dirty="0" smtClean="0"/>
              <a:t>realistických malířů a sochařů?</a:t>
            </a:r>
          </a:p>
          <a:p>
            <a:r>
              <a:rPr lang="cs-CZ" dirty="0" smtClean="0"/>
              <a:t>Porovnejte přístup v tvorbě </a:t>
            </a:r>
            <a:r>
              <a:rPr lang="cs-CZ" dirty="0" smtClean="0">
                <a:solidFill>
                  <a:srgbClr val="FFC000"/>
                </a:solidFill>
              </a:rPr>
              <a:t>romantického        a realistického krajináře</a:t>
            </a:r>
            <a:r>
              <a:rPr lang="cs-CZ" dirty="0" smtClean="0"/>
              <a:t>, v čem se liší?</a:t>
            </a:r>
          </a:p>
          <a:p>
            <a:r>
              <a:rPr lang="cs-CZ" dirty="0" smtClean="0"/>
              <a:t>Který umělec je považován za </a:t>
            </a:r>
            <a:r>
              <a:rPr lang="cs-CZ" dirty="0" smtClean="0">
                <a:solidFill>
                  <a:srgbClr val="FFC000"/>
                </a:solidFill>
              </a:rPr>
              <a:t>zakladatele  </a:t>
            </a:r>
            <a:r>
              <a:rPr lang="cs-CZ" dirty="0" smtClean="0"/>
              <a:t>francouzského realismu?</a:t>
            </a:r>
          </a:p>
          <a:p>
            <a:r>
              <a:rPr lang="cs-CZ" dirty="0" smtClean="0"/>
              <a:t>Vysvětlete pojem </a:t>
            </a:r>
            <a:r>
              <a:rPr lang="cs-CZ" dirty="0" err="1" smtClean="0">
                <a:solidFill>
                  <a:srgbClr val="FFC000"/>
                </a:solidFill>
              </a:rPr>
              <a:t>Pěredvižnici</a:t>
            </a:r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 smtClean="0"/>
              <a:t>Který umělec se věnoval </a:t>
            </a:r>
            <a:r>
              <a:rPr lang="cs-CZ" dirty="0" smtClean="0">
                <a:solidFill>
                  <a:srgbClr val="FFC000"/>
                </a:solidFill>
              </a:rPr>
              <a:t>karikatuře</a:t>
            </a:r>
            <a:r>
              <a:rPr lang="cs-CZ" dirty="0" smtClean="0"/>
              <a:t>?</a:t>
            </a:r>
          </a:p>
          <a:p>
            <a:r>
              <a:rPr lang="cs-CZ" dirty="0" smtClean="0"/>
              <a:t>Kteří umělci patří do </a:t>
            </a:r>
            <a:r>
              <a:rPr lang="cs-CZ" dirty="0" smtClean="0">
                <a:solidFill>
                  <a:srgbClr val="FFC000"/>
                </a:solidFill>
              </a:rPr>
              <a:t>českého realismu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2627784" y="188640"/>
            <a:ext cx="4824536" cy="1368152"/>
          </a:xfrm>
          <a:prstGeom prst="wedgeRoundRectCallout">
            <a:avLst>
              <a:gd name="adj1" fmla="val -79116"/>
              <a:gd name="adj2" fmla="val -6329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Kontrolní otázky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587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4294967295"/>
          </p:nvPr>
        </p:nvSpPr>
        <p:spPr>
          <a:xfrm>
            <a:off x="370444" y="1700808"/>
            <a:ext cx="8137525" cy="639762"/>
          </a:xfrm>
        </p:spPr>
        <p:txBody>
          <a:bodyPr>
            <a:normAutofit/>
          </a:bodyPr>
          <a:lstStyle/>
          <a:p>
            <a:r>
              <a:rPr lang="cs-CZ" dirty="0" smtClean="0"/>
              <a:t>Kdo je autorem a jaký je název obrazů?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7" y="2420516"/>
            <a:ext cx="4543425" cy="396081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86754"/>
            <a:ext cx="3016250" cy="3959225"/>
          </a:xfrm>
        </p:spPr>
      </p:pic>
      <p:sp>
        <p:nvSpPr>
          <p:cNvPr id="3" name="Obdélník 2"/>
          <p:cNvSpPr/>
          <p:nvPr/>
        </p:nvSpPr>
        <p:spPr>
          <a:xfrm>
            <a:off x="4439207" y="6381328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2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96336" y="6381328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20</a:t>
            </a:r>
            <a:endParaRPr lang="cs-CZ" sz="1400" dirty="0">
              <a:solidFill>
                <a:srgbClr val="FFC000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2627784" y="188640"/>
            <a:ext cx="4824536" cy="1368152"/>
          </a:xfrm>
          <a:prstGeom prst="wedgeRoundRectCallout">
            <a:avLst>
              <a:gd name="adj1" fmla="val -79116"/>
              <a:gd name="adj2" fmla="val -6329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Kontrolní otázky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972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Snaha zachytit skutečnost</a:t>
            </a:r>
          </a:p>
          <a:p>
            <a:r>
              <a:rPr lang="cs-CZ" sz="2000" dirty="0" smtClean="0"/>
              <a:t>Romantický krajinář  si vybírá tajemné krajiny, velmi často doplněné zříceninou hradu, mostu x realistický krajinář  maluje skutečnou krajinu, bez přikrašlování</a:t>
            </a:r>
          </a:p>
          <a:p>
            <a:r>
              <a:rPr lang="cs-CZ" sz="2000" dirty="0" smtClean="0"/>
              <a:t>Gustave </a:t>
            </a:r>
            <a:r>
              <a:rPr lang="cs-CZ" sz="2000" dirty="0" err="1" smtClean="0"/>
              <a:t>Courbet</a:t>
            </a:r>
            <a:endParaRPr lang="cs-CZ" sz="2000" dirty="0" smtClean="0"/>
          </a:p>
          <a:p>
            <a:r>
              <a:rPr lang="cs-CZ" sz="2000" dirty="0" smtClean="0"/>
              <a:t>Představitelé ruského realismu, organizovali putovní výstavy</a:t>
            </a:r>
          </a:p>
          <a:p>
            <a:r>
              <a:rPr lang="cs-CZ" sz="2000" dirty="0" err="1" smtClean="0"/>
              <a:t>Honoré</a:t>
            </a:r>
            <a:r>
              <a:rPr lang="cs-CZ" sz="2000" dirty="0" smtClean="0"/>
              <a:t> </a:t>
            </a:r>
            <a:r>
              <a:rPr lang="cs-CZ" sz="2000" dirty="0" err="1" smtClean="0"/>
              <a:t>Daumier</a:t>
            </a:r>
            <a:endParaRPr lang="cs-CZ" sz="2000" dirty="0" smtClean="0"/>
          </a:p>
          <a:p>
            <a:r>
              <a:rPr lang="cs-CZ" sz="2000" dirty="0" smtClean="0"/>
              <a:t>Karel Purkyně, Julius Mařík, Antonín </a:t>
            </a:r>
            <a:r>
              <a:rPr lang="cs-CZ" sz="2000" dirty="0" err="1" smtClean="0"/>
              <a:t>Chittussi</a:t>
            </a:r>
            <a:r>
              <a:rPr lang="cs-CZ" sz="2000" dirty="0" smtClean="0"/>
              <a:t>, Jaroslav Čermák</a:t>
            </a:r>
          </a:p>
          <a:p>
            <a:r>
              <a:rPr lang="cs-CZ" sz="2000" dirty="0" smtClean="0"/>
              <a:t>Gustave </a:t>
            </a:r>
            <a:r>
              <a:rPr lang="cs-CZ" sz="2000" dirty="0" err="1" smtClean="0"/>
              <a:t>Courbet</a:t>
            </a:r>
            <a:r>
              <a:rPr lang="cs-CZ" sz="2000" dirty="0" smtClean="0"/>
              <a:t>, Dobrý den pane </a:t>
            </a:r>
            <a:r>
              <a:rPr lang="cs-CZ" sz="2000" dirty="0" err="1" smtClean="0"/>
              <a:t>Courbete</a:t>
            </a:r>
            <a:endParaRPr lang="cs-CZ" sz="2000" dirty="0" smtClean="0"/>
          </a:p>
          <a:p>
            <a:pPr marL="68580" indent="0">
              <a:buNone/>
            </a:pPr>
            <a:r>
              <a:rPr lang="cs-CZ" sz="2000" dirty="0" smtClean="0"/>
              <a:t>      Karel Purkyně, Sněžná sova</a:t>
            </a:r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5679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/>
              <a:t>Citace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/>
              <a:t>MRÁZ, Bohumír. Dějiny výtvarné kultury.</a:t>
            </a:r>
            <a:r>
              <a:rPr lang="cs-CZ" sz="1600" i="1" dirty="0"/>
              <a:t> 2</a:t>
            </a:r>
            <a:r>
              <a:rPr lang="cs-CZ" sz="1600" dirty="0"/>
              <a:t>. 1. vyd. Praha: IDEA SERVIS, 1997, 209 s. ISBN 80-859-7013-9.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/>
              <a:t>BERNHARD, </a:t>
            </a:r>
            <a:r>
              <a:rPr lang="cs-CZ" sz="1600" dirty="0" err="1"/>
              <a:t>Marianne</a:t>
            </a:r>
            <a:r>
              <a:rPr lang="cs-CZ" sz="16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600" dirty="0" err="1"/>
              <a:t>Grafoprint</a:t>
            </a:r>
            <a:r>
              <a:rPr lang="cs-CZ" sz="1600" dirty="0"/>
              <a:t>-Neubert, 1996, 491 s. ISBN 80-717-6393-4</a:t>
            </a:r>
            <a:r>
              <a:rPr lang="cs-CZ" sz="1600" dirty="0" smtClean="0"/>
              <a:t>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 smtClean="0"/>
              <a:t>Periodikum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/>
              <a:t>Největší malíři: život, inspirace a dílo. č. </a:t>
            </a:r>
            <a:r>
              <a:rPr lang="cs-CZ" sz="1600" dirty="0" smtClean="0"/>
              <a:t>18. </a:t>
            </a:r>
            <a:r>
              <a:rPr lang="cs-CZ" sz="1600" dirty="0"/>
              <a:t>ISSN 1212-8872</a:t>
            </a:r>
            <a:r>
              <a:rPr lang="cs-CZ" sz="1600" dirty="0" smtClean="0"/>
              <a:t>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/>
              <a:t>Největší malíři: život, inspirace a dílo. č. </a:t>
            </a:r>
            <a:r>
              <a:rPr lang="cs-CZ" sz="1600" dirty="0" smtClean="0"/>
              <a:t>24. </a:t>
            </a:r>
            <a:r>
              <a:rPr lang="cs-CZ" sz="1600" dirty="0"/>
              <a:t>ISSN 1212-8872</a:t>
            </a:r>
            <a:r>
              <a:rPr lang="cs-CZ" sz="1600" dirty="0" smtClean="0"/>
              <a:t>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/>
              <a:t>Největší malíři: život, inspirace a dílo. č. </a:t>
            </a:r>
            <a:r>
              <a:rPr lang="cs-CZ" sz="1600" smtClean="0"/>
              <a:t>25. </a:t>
            </a:r>
            <a:r>
              <a:rPr lang="cs-CZ" sz="1600" dirty="0"/>
              <a:t>ISSN 1212-8872.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/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Citace – 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556792"/>
            <a:ext cx="8050088" cy="4798768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2013-01-14]. </a:t>
            </a:r>
            <a:r>
              <a:rPr lang="pl-PL" sz="1200" dirty="0"/>
              <a:t>Dostupný pod licencí  </a:t>
            </a:r>
            <a:r>
              <a:rPr lang="pl-PL" sz="1200" dirty="0" smtClean="0"/>
              <a:t>Public Domain </a:t>
            </a:r>
            <a:r>
              <a:rPr lang="pl-PL" sz="1200" dirty="0"/>
              <a:t>na </a:t>
            </a:r>
            <a:r>
              <a:rPr lang="pl-PL" sz="1200" dirty="0" smtClean="0"/>
              <a:t> WWW:</a:t>
            </a:r>
            <a:endParaRPr lang="cs-CZ" sz="1200" dirty="0" smtClean="0"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://commons.wikimedia.org/wiki/File:Jean-Fran%C3%A7ois_Millet_-_The_Sower_-_</a:t>
            </a:r>
            <a:r>
              <a:rPr lang="cs-CZ" sz="1200" dirty="0" smtClean="0">
                <a:hlinkClick r:id="rId2"/>
              </a:rPr>
              <a:t>Google_Art_Project.jpg?uselang=</a:t>
            </a:r>
            <a:r>
              <a:rPr lang="cs-CZ" sz="1200" dirty="0" err="1" smtClean="0">
                <a:hlinkClick r:id="rId2"/>
              </a:rPr>
              <a:t>cs</a:t>
            </a:r>
            <a:r>
              <a:rPr lang="cs-CZ" sz="1200" dirty="0"/>
              <a:t>&gt;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</a:t>
            </a:r>
            <a:r>
              <a:rPr lang="cs-CZ" sz="1200" dirty="0" smtClean="0">
                <a:hlinkClick r:id="rId3"/>
              </a:rPr>
              <a:t>commons.wikimedia.org/wiki/File:Gustave_Courbet_010.jpg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://commons.wikimedia.org/wiki/File:Gustave_Courbet_-_</a:t>
            </a:r>
            <a:r>
              <a:rPr lang="cs-CZ" sz="1200" dirty="0" smtClean="0">
                <a:hlinkClick r:id="rId4"/>
              </a:rPr>
              <a:t>Le_D%C3%A9sesp%C3%A9r%C3%A9.JPG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commons.wikimedia.org/wiki/</a:t>
            </a:r>
            <a:r>
              <a:rPr lang="cs-CZ" sz="1200" dirty="0" err="1" smtClean="0">
                <a:hlinkClick r:id="rId5"/>
              </a:rPr>
              <a:t>File:Selbstbildnis_mit_schwarzem_Hund.jpg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6"/>
              </a:rPr>
              <a:t>http</a:t>
            </a:r>
            <a:r>
              <a:rPr lang="cs-CZ" sz="1200" dirty="0">
                <a:hlinkClick r:id="rId6"/>
              </a:rPr>
              <a:t>://</a:t>
            </a:r>
            <a:r>
              <a:rPr lang="cs-CZ" sz="1200" dirty="0" smtClean="0">
                <a:hlinkClick r:id="rId6"/>
              </a:rPr>
              <a:t>commons.wikimedia.org/wiki/File:1864_trains_200.jpg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://commons.wikimedia.org/wiki/File:Honor%C3%A9_Daumier_017_%</a:t>
            </a:r>
            <a:r>
              <a:rPr lang="cs-CZ" sz="1200" dirty="0" smtClean="0">
                <a:hlinkClick r:id="rId7"/>
              </a:rPr>
              <a:t>28Don_Quixote%29.jpg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</a:t>
            </a:r>
            <a:r>
              <a:rPr lang="cs-CZ" sz="1200" dirty="0" smtClean="0">
                <a:hlinkClick r:id="rId8"/>
              </a:rPr>
              <a:t>commons.wikimedia.org/wiki/</a:t>
            </a:r>
            <a:r>
              <a:rPr lang="cs-CZ" sz="1200" dirty="0" err="1" smtClean="0">
                <a:hlinkClick r:id="rId8"/>
              </a:rPr>
              <a:t>File:Honore-Daumier-Don-Quixote.jpg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9"/>
              </a:rPr>
              <a:t>http</a:t>
            </a:r>
            <a:r>
              <a:rPr lang="cs-CZ" sz="1200" dirty="0">
                <a:hlinkClick r:id="rId9"/>
              </a:rPr>
              <a:t>://</a:t>
            </a:r>
            <a:r>
              <a:rPr lang="cs-CZ" sz="1200" dirty="0" smtClean="0">
                <a:hlinkClick r:id="rId9"/>
              </a:rPr>
              <a:t>commons.wikimedia.org/wiki/File:Honor%C3%A9_Daumier_006.jpg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10"/>
              </a:rPr>
              <a:t>http</a:t>
            </a:r>
            <a:r>
              <a:rPr lang="cs-CZ" sz="1200" dirty="0">
                <a:hlinkClick r:id="rId10"/>
              </a:rPr>
              <a:t>://commons.wikimedia.org/wiki/File:Argout,_</a:t>
            </a:r>
            <a:r>
              <a:rPr lang="cs-CZ" sz="1200" dirty="0" smtClean="0">
                <a:hlinkClick r:id="rId10"/>
              </a:rPr>
              <a:t>Antoine_d%27.jpg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1"/>
              </a:rPr>
              <a:t>http</a:t>
            </a:r>
            <a:r>
              <a:rPr lang="cs-CZ" sz="1200" u="sng" dirty="0">
                <a:hlinkClick r:id="rId11"/>
              </a:rPr>
              <a:t>://</a:t>
            </a:r>
            <a:r>
              <a:rPr lang="cs-CZ" sz="1200" u="sng" dirty="0" smtClean="0">
                <a:hlinkClick r:id="rId11"/>
              </a:rPr>
              <a:t>commons.wikimedia.org/wiki/</a:t>
            </a:r>
            <a:r>
              <a:rPr lang="cs-CZ" sz="1200" u="sng" dirty="0" err="1" smtClean="0">
                <a:hlinkClick r:id="rId11"/>
              </a:rPr>
              <a:t>File:HDaumierOmnibus.JPG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dirty="0" smtClean="0">
                <a:hlinkClick r:id="rId12"/>
              </a:rPr>
              <a:t>http://commons.wikimedia.org/wiki/</a:t>
            </a:r>
            <a:r>
              <a:rPr lang="cs-CZ" sz="1200" dirty="0" err="1" smtClean="0">
                <a:hlinkClick r:id="rId12"/>
              </a:rPr>
              <a:t>File:Danse_Carpeaux.jpg?uselang</a:t>
            </a:r>
            <a:r>
              <a:rPr lang="cs-CZ" sz="1200" dirty="0" smtClean="0">
                <a:hlinkClick r:id="rId12"/>
              </a:rPr>
              <a:t>=</a:t>
            </a:r>
            <a:r>
              <a:rPr lang="cs-CZ" sz="1200" dirty="0" err="1" smtClean="0">
                <a:hlinkClick r:id="rId12"/>
              </a:rPr>
              <a:t>cs</a:t>
            </a:r>
            <a:r>
              <a:rPr lang="cs-CZ" sz="1200" dirty="0"/>
              <a:t>&gt;</a:t>
            </a:r>
            <a:endParaRPr lang="cs-CZ" sz="1200" dirty="0" smtClean="0"/>
          </a:p>
          <a:p>
            <a:pPr marL="68580" lvl="0" indent="0">
              <a:buNone/>
            </a:pPr>
            <a:r>
              <a:rPr lang="pl-PL" sz="1200" dirty="0"/>
              <a:t>Zdroj: [online]. [cit. 2013-01-14]. Dostupný pod licencí  Creative Commons </a:t>
            </a:r>
            <a:r>
              <a:rPr lang="pl-PL" sz="1200" dirty="0" smtClean="0"/>
              <a:t>na 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  <a:endParaRPr lang="cs-CZ" sz="1200" dirty="0">
              <a:hlinkClick r:id="rId13"/>
            </a:endParaRPr>
          </a:p>
          <a:p>
            <a:pPr>
              <a:buFont typeface="+mj-lt"/>
              <a:buAutoNum type="arabicPeriod" startAt="12"/>
            </a:pPr>
            <a:r>
              <a:rPr lang="cs-CZ" sz="1200" dirty="0"/>
              <a:t>&lt;</a:t>
            </a:r>
            <a:r>
              <a:rPr lang="cs-CZ" sz="1200" dirty="0" smtClean="0">
                <a:hlinkClick r:id="rId13"/>
              </a:rPr>
              <a:t>http</a:t>
            </a:r>
            <a:r>
              <a:rPr lang="cs-CZ" sz="1200" dirty="0">
                <a:hlinkClick r:id="rId13"/>
              </a:rPr>
              <a:t>://commons.wikimedia.org/wiki/File:Jean-baptiste_carpeaux,_piscatoriello,_1857-61_circa,_</a:t>
            </a:r>
            <a:r>
              <a:rPr lang="cs-CZ" sz="1200" dirty="0" smtClean="0">
                <a:hlinkClick r:id="rId13"/>
              </a:rPr>
              <a:t>01.JPG?uselang=</a:t>
            </a:r>
            <a:r>
              <a:rPr lang="cs-CZ" sz="1200" dirty="0" err="1" smtClean="0">
                <a:hlinkClick r:id="rId13"/>
              </a:rPr>
              <a:t>cs</a:t>
            </a:r>
            <a:r>
              <a:rPr lang="cs-CZ" sz="1200" dirty="0"/>
              <a:t>&gt;</a:t>
            </a:r>
            <a:endParaRPr lang="cs-CZ" sz="1200" dirty="0" smtClean="0"/>
          </a:p>
          <a:p>
            <a:endParaRPr lang="cs-CZ" sz="1200" dirty="0"/>
          </a:p>
          <a:p>
            <a:endParaRPr lang="cs-CZ" sz="1200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4252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136904" cy="4572000"/>
          </a:xfrm>
        </p:spPr>
        <p:txBody>
          <a:bodyPr/>
          <a:lstStyle/>
          <a:p>
            <a:pPr marL="68580" lvl="0" indent="0">
              <a:buNone/>
            </a:pPr>
            <a:r>
              <a:rPr lang="pl-PL" sz="1200" dirty="0"/>
              <a:t>Zdroj: [online]. [cit. 2013-01-14]. Dostupný pod licencí  Public Domain na  WWW</a:t>
            </a:r>
            <a:r>
              <a:rPr lang="pl-PL" sz="1200" dirty="0" smtClean="0"/>
              <a:t>:</a:t>
            </a:r>
            <a:endParaRPr lang="cs-CZ" sz="1200" dirty="0" smtClean="0">
              <a:hlinkClick r:id="rId2"/>
            </a:endParaRP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://commons.wikimedia.org/wiki/File:Auguste_Rodin_-_</a:t>
            </a:r>
            <a:r>
              <a:rPr lang="cs-CZ" sz="1200" dirty="0" smtClean="0">
                <a:hlinkClick r:id="rId2"/>
              </a:rPr>
              <a:t>Grubleren_2005-02.jpg?uselang=</a:t>
            </a:r>
            <a:r>
              <a:rPr lang="cs-CZ" sz="1200" dirty="0" err="1" smtClean="0">
                <a:hlinkClick r:id="rId2"/>
              </a:rPr>
              <a:t>cs</a:t>
            </a:r>
            <a:r>
              <a:rPr lang="cs-CZ" sz="1200" dirty="0"/>
              <a:t>&gt;</a:t>
            </a:r>
            <a:endParaRPr lang="cs-CZ" sz="1200" dirty="0" smtClean="0">
              <a:hlinkClick r:id="rId3"/>
            </a:endParaRPr>
          </a:p>
          <a:p>
            <a:pPr>
              <a:buFont typeface="+mj-lt"/>
              <a:buAutoNum type="arabicPeriod" startAt="13"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&lt;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cs-CZ" sz="1200" dirty="0">
                <a:latin typeface="Arial" pitchFamily="34" charset="0"/>
                <a:cs typeface="Arial" pitchFamily="34" charset="0"/>
                <a:hlinkClick r:id="rId3"/>
              </a:rPr>
              <a:t>://commons.wikimedia.org/wiki/File:Ilya_Repin_-_Barge_Haulers_on_the_Volga_-_</a:t>
            </a:r>
            <a:r>
              <a:rPr lang="cs-CZ" sz="1200" dirty="0" smtClean="0">
                <a:latin typeface="Arial" pitchFamily="34" charset="0"/>
                <a:cs typeface="Arial" pitchFamily="34" charset="0"/>
                <a:hlinkClick r:id="rId3"/>
              </a:rPr>
              <a:t>Google_Art_Project.jpg?uselang=</a:t>
            </a:r>
            <a:r>
              <a:rPr lang="cs-CZ" sz="1200" dirty="0" err="1" smtClean="0">
                <a:latin typeface="Arial" pitchFamily="34" charset="0"/>
                <a:cs typeface="Arial" pitchFamily="34" charset="0"/>
                <a:hlinkClick r:id="rId3"/>
              </a:rPr>
              <a:t>cs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&gt;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commons.wikimedia.org/wiki/File:REPIN_Ivan_Terrible%26Ivan.jpg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commons.wikimedia.org/wiki/</a:t>
            </a:r>
            <a:r>
              <a:rPr lang="cs-CZ" sz="1200" dirty="0" err="1" smtClean="0">
                <a:hlinkClick r:id="rId5"/>
              </a:rPr>
              <a:t>File:Mussorgsky_Repin.jpg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6"/>
              </a:rPr>
              <a:t>http</a:t>
            </a:r>
            <a:r>
              <a:rPr lang="cs-CZ" sz="1200" dirty="0">
                <a:hlinkClick r:id="rId6"/>
              </a:rPr>
              <a:t>://</a:t>
            </a:r>
            <a:r>
              <a:rPr lang="cs-CZ" sz="1200" dirty="0" smtClean="0">
                <a:hlinkClick r:id="rId6"/>
              </a:rPr>
              <a:t>commons.wikimedia.org/wiki/File:Repin_selfportrait_1878.jpg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</a:t>
            </a:r>
            <a:r>
              <a:rPr lang="cs-CZ" sz="1200" dirty="0" smtClean="0">
                <a:hlinkClick r:id="rId7"/>
              </a:rPr>
              <a:t>commons.wikimedia.org/wiki/</a:t>
            </a:r>
            <a:r>
              <a:rPr lang="cs-CZ" sz="1200" dirty="0" err="1" smtClean="0">
                <a:hlinkClick r:id="rId7"/>
              </a:rPr>
              <a:t>File:Levitan_vesna_bolsh_voda.jpg?uselang</a:t>
            </a:r>
            <a:r>
              <a:rPr lang="cs-CZ" sz="1200" dirty="0" smtClean="0">
                <a:hlinkClick r:id="rId7"/>
              </a:rPr>
              <a:t>=</a:t>
            </a:r>
            <a:r>
              <a:rPr lang="cs-CZ" sz="1200" dirty="0" err="1" smtClean="0">
                <a:hlinkClick r:id="rId7"/>
              </a:rPr>
              <a:t>cs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</a:t>
            </a:r>
            <a:r>
              <a:rPr lang="cs-CZ" sz="1200" dirty="0" smtClean="0">
                <a:hlinkClick r:id="rId8"/>
              </a:rPr>
              <a:t>commons.wikimedia.org/wiki/</a:t>
            </a:r>
            <a:r>
              <a:rPr lang="cs-CZ" sz="1200" dirty="0" err="1" smtClean="0">
                <a:hlinkClick r:id="rId8"/>
              </a:rPr>
              <a:t>File:Levitan_Zolotaya_Osen.jpg?uselang</a:t>
            </a:r>
            <a:r>
              <a:rPr lang="cs-CZ" sz="1200" dirty="0" smtClean="0">
                <a:hlinkClick r:id="rId8"/>
              </a:rPr>
              <a:t>=</a:t>
            </a:r>
            <a:r>
              <a:rPr lang="cs-CZ" sz="1200" dirty="0" err="1" smtClean="0">
                <a:hlinkClick r:id="rId8"/>
              </a:rPr>
              <a:t>cs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9"/>
              </a:rPr>
              <a:t>http</a:t>
            </a:r>
            <a:r>
              <a:rPr lang="cs-CZ" sz="1200" dirty="0">
                <a:hlinkClick r:id="rId9"/>
              </a:rPr>
              <a:t>://commons.wikimedia.org/wiki/File:Karel_Purkyn%C4%9B_-_Snowy_Owl_-_</a:t>
            </a:r>
            <a:r>
              <a:rPr lang="cs-CZ" sz="1200" dirty="0" smtClean="0">
                <a:hlinkClick r:id="rId9"/>
              </a:rPr>
              <a:t>Google_Art_Project.jpg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0"/>
              </a:rPr>
              <a:t>http</a:t>
            </a:r>
            <a:r>
              <a:rPr lang="cs-CZ" sz="1200" u="sng" dirty="0">
                <a:hlinkClick r:id="rId10"/>
              </a:rPr>
              <a:t>://</a:t>
            </a:r>
            <a:r>
              <a:rPr lang="cs-CZ" sz="1200" u="sng" dirty="0" smtClean="0">
                <a:hlinkClick r:id="rId10"/>
              </a:rPr>
              <a:t>commons.wikimedia.org/wiki/File:Karel_Purkyn%C4%9B.JPG</a:t>
            </a:r>
            <a:r>
              <a:rPr lang="cs-CZ" sz="1200" dirty="0"/>
              <a:t>&gt;</a:t>
            </a:r>
          </a:p>
          <a:p>
            <a:pPr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dirty="0" smtClean="0">
                <a:hlinkClick r:id="rId11"/>
              </a:rPr>
              <a:t>http</a:t>
            </a:r>
            <a:r>
              <a:rPr lang="cs-CZ" sz="1200" dirty="0">
                <a:hlinkClick r:id="rId11"/>
              </a:rPr>
              <a:t>://commons.wikimedia.org/wiki/File:Karel_Purkyn%C4%9B_-_</a:t>
            </a:r>
            <a:r>
              <a:rPr lang="cs-CZ" sz="1200" dirty="0" smtClean="0">
                <a:hlinkClick r:id="rId11"/>
              </a:rPr>
              <a:t>Politizuj%C3%ADc%C3%AD_kov%C3%A1%C5%99.jpg</a:t>
            </a:r>
            <a:r>
              <a:rPr lang="cs-CZ" sz="1200" dirty="0"/>
              <a:t>&gt;</a:t>
            </a:r>
          </a:p>
          <a:p>
            <a:pPr marL="6858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467087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315200" cy="115409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dirty="0" smtClean="0"/>
              <a:t>Realismus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628800"/>
            <a:ext cx="7762056" cy="4824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/>
              <a:t> </a:t>
            </a:r>
            <a:r>
              <a:rPr lang="cs-CZ" sz="2800" dirty="0" err="1" smtClean="0"/>
              <a:t>realis</a:t>
            </a:r>
            <a:r>
              <a:rPr lang="cs-CZ" sz="2800" dirty="0" smtClean="0"/>
              <a:t> = </a:t>
            </a:r>
            <a:r>
              <a:rPr lang="cs-CZ" sz="2800" i="1" dirty="0" smtClean="0"/>
              <a:t>lat. skutečný</a:t>
            </a:r>
          </a:p>
          <a:p>
            <a:pPr>
              <a:defRPr/>
            </a:pPr>
            <a:r>
              <a:rPr lang="cs-CZ" sz="2800" dirty="0"/>
              <a:t>zachycení dokonalé fyzické </a:t>
            </a:r>
            <a:r>
              <a:rPr lang="cs-CZ" sz="2800" dirty="0" smtClean="0"/>
              <a:t>reality</a:t>
            </a:r>
          </a:p>
          <a:p>
            <a:pPr>
              <a:defRPr/>
            </a:pPr>
            <a:r>
              <a:rPr lang="cs-CZ" sz="2800" dirty="0" smtClean="0"/>
              <a:t>věrné zobrazení přírody a světa</a:t>
            </a:r>
            <a:endParaRPr lang="cs-CZ" sz="28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sz="2800" dirty="0" smtClean="0"/>
              <a:t> 1. </a:t>
            </a:r>
            <a:r>
              <a:rPr lang="cs-CZ" sz="2800" dirty="0" smtClean="0">
                <a:solidFill>
                  <a:srgbClr val="FFC000"/>
                </a:solidFill>
              </a:rPr>
              <a:t>způsob znázornění skutečnosti</a:t>
            </a:r>
            <a:r>
              <a:rPr lang="cs-CZ" sz="2800" dirty="0" smtClean="0"/>
              <a:t>, který můžeme vysledovat v různých slohových podobách </a:t>
            </a:r>
          </a:p>
          <a:p>
            <a:pPr eaLnBrk="1" hangingPunct="1">
              <a:defRPr/>
            </a:pPr>
            <a:r>
              <a:rPr lang="cs-CZ" sz="2800" dirty="0" smtClean="0"/>
              <a:t>2. </a:t>
            </a:r>
            <a:r>
              <a:rPr lang="cs-CZ" sz="2800" dirty="0" smtClean="0">
                <a:solidFill>
                  <a:srgbClr val="FFC000"/>
                </a:solidFill>
              </a:rPr>
              <a:t>umělecký směr </a:t>
            </a:r>
            <a:r>
              <a:rPr lang="cs-CZ" sz="2800" dirty="0" smtClean="0"/>
              <a:t>2. poloviny 19. století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j</a:t>
            </a:r>
            <a:r>
              <a:rPr lang="cs-CZ" sz="3200" dirty="0" smtClean="0"/>
              <a:t>ako umělecký směr </a:t>
            </a:r>
          </a:p>
          <a:p>
            <a:pPr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 smtClean="0">
                <a:solidFill>
                  <a:srgbClr val="FFC000"/>
                </a:solidFill>
              </a:rPr>
              <a:t>2. polovina 19. století </a:t>
            </a:r>
            <a:r>
              <a:rPr lang="cs-CZ" sz="3200" dirty="0" smtClean="0"/>
              <a:t>ve Francii</a:t>
            </a:r>
          </a:p>
          <a:p>
            <a:pPr>
              <a:defRPr/>
            </a:pPr>
            <a:r>
              <a:rPr lang="cs-CZ" sz="3200" dirty="0" smtClean="0"/>
              <a:t>malířství</a:t>
            </a:r>
            <a:r>
              <a:rPr lang="cs-CZ" sz="3200" dirty="0"/>
              <a:t>, </a:t>
            </a:r>
            <a:r>
              <a:rPr lang="cs-CZ" sz="3200" dirty="0" smtClean="0"/>
              <a:t>sochařství</a:t>
            </a:r>
          </a:p>
          <a:p>
            <a:pPr>
              <a:defRPr/>
            </a:pPr>
            <a:r>
              <a:rPr lang="cs-CZ" sz="3200" dirty="0" smtClean="0"/>
              <a:t>snaha o co nejvěrnější zobrazení</a:t>
            </a:r>
          </a:p>
          <a:p>
            <a:pPr>
              <a:defRPr/>
            </a:pPr>
            <a:r>
              <a:rPr lang="cs-CZ" sz="3200" dirty="0" smtClean="0"/>
              <a:t>francouzští realisté navazují na krajináře </a:t>
            </a:r>
            <a:r>
              <a:rPr lang="cs-CZ" sz="3200" i="1" dirty="0" err="1" smtClean="0">
                <a:solidFill>
                  <a:srgbClr val="FFC000"/>
                </a:solidFill>
              </a:rPr>
              <a:t>barbizonské</a:t>
            </a:r>
            <a:r>
              <a:rPr lang="cs-CZ" sz="3200" i="1" dirty="0" smtClean="0">
                <a:solidFill>
                  <a:srgbClr val="FFC000"/>
                </a:solidFill>
              </a:rPr>
              <a:t> školy</a:t>
            </a:r>
          </a:p>
          <a:p>
            <a:pPr>
              <a:defRPr/>
            </a:pPr>
            <a:endParaRPr lang="cs-CZ" sz="3200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93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Barbizonská</a:t>
            </a:r>
            <a:r>
              <a:rPr lang="cs-CZ" dirty="0" smtClean="0"/>
              <a:t> škola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>
          <a:xfrm>
            <a:off x="685799" y="1435100"/>
            <a:ext cx="3279609" cy="5090244"/>
          </a:xfrm>
        </p:spPr>
        <p:txBody>
          <a:bodyPr/>
          <a:lstStyle/>
          <a:p>
            <a:pPr marL="340614" indent="-285750">
              <a:buFontTx/>
              <a:buChar char="-"/>
            </a:pPr>
            <a:r>
              <a:rPr lang="cs-CZ" dirty="0" smtClean="0"/>
              <a:t>Francouzští krajináři</a:t>
            </a:r>
          </a:p>
          <a:p>
            <a:pPr marL="340614" indent="-285750">
              <a:buFontTx/>
              <a:buChar char="-"/>
            </a:pPr>
            <a:r>
              <a:rPr lang="cs-CZ" dirty="0" smtClean="0"/>
              <a:t>1. polovina 19. století</a:t>
            </a:r>
          </a:p>
          <a:p>
            <a:pPr marL="340614" indent="-285750">
              <a:buFontTx/>
              <a:buChar char="-"/>
            </a:pPr>
            <a:r>
              <a:rPr lang="cs-CZ" dirty="0" smtClean="0"/>
              <a:t>Umělecká kolonie                     u vesnice </a:t>
            </a:r>
            <a:r>
              <a:rPr lang="cs-CZ" dirty="0" err="1" smtClean="0"/>
              <a:t>Barbizon</a:t>
            </a:r>
            <a:r>
              <a:rPr lang="cs-CZ" dirty="0" smtClean="0"/>
              <a:t>  (Francie)</a:t>
            </a:r>
          </a:p>
          <a:p>
            <a:pPr marL="340614" indent="-285750">
              <a:buFontTx/>
              <a:buChar char="-"/>
            </a:pPr>
            <a:r>
              <a:rPr lang="cs-CZ" dirty="0" smtClean="0"/>
              <a:t>Představitelé</a:t>
            </a:r>
          </a:p>
          <a:p>
            <a:pPr marL="340614" indent="-285750">
              <a:buFontTx/>
              <a:buChar char="-"/>
            </a:pPr>
            <a:r>
              <a:rPr lang="cs-CZ" dirty="0" smtClean="0"/>
              <a:t>Jean-Francois </a:t>
            </a:r>
            <a:r>
              <a:rPr lang="cs-CZ" dirty="0" err="1" smtClean="0"/>
              <a:t>Millet</a:t>
            </a:r>
            <a:endParaRPr lang="cs-CZ" dirty="0" smtClean="0"/>
          </a:p>
          <a:p>
            <a:pPr marL="340614" indent="-285750">
              <a:buFontTx/>
              <a:buChar char="-"/>
            </a:pPr>
            <a:r>
              <a:rPr lang="cs-CZ" dirty="0" smtClean="0"/>
              <a:t>CH.-F. </a:t>
            </a:r>
            <a:r>
              <a:rPr lang="cs-CZ" dirty="0" err="1" smtClean="0"/>
              <a:t>Daubigny</a:t>
            </a:r>
            <a:endParaRPr lang="cs-CZ" dirty="0" smtClean="0"/>
          </a:p>
          <a:p>
            <a:pPr marL="340614" indent="-285750">
              <a:buFontTx/>
              <a:buChar char="-"/>
            </a:pPr>
            <a:endParaRPr lang="cs-CZ" dirty="0"/>
          </a:p>
          <a:p>
            <a:pPr marL="340614" indent="-285750">
              <a:buFontTx/>
              <a:buChar char="-"/>
            </a:pPr>
            <a:endParaRPr lang="cs-CZ" dirty="0" smtClean="0"/>
          </a:p>
          <a:p>
            <a:pPr marL="340614" indent="-285750">
              <a:buFontTx/>
              <a:buChar char="-"/>
            </a:pPr>
            <a:endParaRPr lang="cs-CZ" dirty="0"/>
          </a:p>
          <a:p>
            <a:pPr marL="340614" indent="-285750">
              <a:buFontTx/>
              <a:buChar char="-"/>
            </a:pPr>
            <a:r>
              <a:rPr lang="cs-CZ" dirty="0">
                <a:solidFill>
                  <a:srgbClr val="FFC000"/>
                </a:solidFill>
              </a:rPr>
              <a:t>Jean-Francois </a:t>
            </a:r>
            <a:r>
              <a:rPr lang="cs-CZ" dirty="0" err="1">
                <a:solidFill>
                  <a:srgbClr val="FFC000"/>
                </a:solidFill>
              </a:rPr>
              <a:t>Millet</a:t>
            </a:r>
            <a:endParaRPr lang="cs-CZ" dirty="0">
              <a:solidFill>
                <a:srgbClr val="FFC000"/>
              </a:solidFill>
            </a:endParaRPr>
          </a:p>
          <a:p>
            <a:pPr marL="340614" indent="-285750">
              <a:buFontTx/>
              <a:buChar char="-"/>
            </a:pPr>
            <a:r>
              <a:rPr lang="cs-CZ" dirty="0" smtClean="0"/>
              <a:t>(1814-1875)</a:t>
            </a:r>
          </a:p>
          <a:p>
            <a:pPr marL="340614" indent="-285750">
              <a:buFontTx/>
              <a:buChar char="-"/>
            </a:pPr>
            <a:r>
              <a:rPr lang="cs-CZ" dirty="0" smtClean="0"/>
              <a:t>Rozsévač , 1850 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4599763" cy="5661248"/>
          </a:xfrm>
        </p:spPr>
      </p:pic>
      <p:sp>
        <p:nvSpPr>
          <p:cNvPr id="3" name="Obdélník 2"/>
          <p:cNvSpPr/>
          <p:nvPr/>
        </p:nvSpPr>
        <p:spPr>
          <a:xfrm>
            <a:off x="3635896" y="6342531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41321230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/>
              <a:t>Gustave </a:t>
            </a:r>
            <a:r>
              <a:rPr lang="cs-CZ" sz="4000" b="1" dirty="0" err="1" smtClean="0"/>
              <a:t>Courbet</a:t>
            </a:r>
            <a:r>
              <a:rPr lang="cs-CZ" sz="4000" b="1" dirty="0" smtClean="0"/>
              <a:t> (1819-1877)</a:t>
            </a:r>
            <a:br>
              <a:rPr lang="cs-CZ" sz="4000" b="1" dirty="0" smtClean="0"/>
            </a:br>
            <a:endParaRPr lang="cs-CZ" sz="4000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908720"/>
            <a:ext cx="6450193" cy="576064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„Dobrý den, pane </a:t>
            </a:r>
            <a:r>
              <a:rPr lang="cs-CZ" sz="2800" dirty="0" err="1" smtClean="0"/>
              <a:t>Courbete</a:t>
            </a:r>
            <a:r>
              <a:rPr lang="cs-CZ" sz="2800" dirty="0" smtClean="0"/>
              <a:t>“, 1854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3897"/>
            <a:ext cx="6073053" cy="5294103"/>
          </a:xfrm>
        </p:spPr>
      </p:pic>
      <p:sp>
        <p:nvSpPr>
          <p:cNvPr id="2" name="Obdélník 1"/>
          <p:cNvSpPr/>
          <p:nvPr/>
        </p:nvSpPr>
        <p:spPr>
          <a:xfrm>
            <a:off x="6804248" y="6381328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2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82352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Gustave </a:t>
            </a:r>
            <a:r>
              <a:rPr lang="cs-CZ" b="1" dirty="0" err="1" smtClean="0"/>
              <a:t>Courbet</a:t>
            </a:r>
            <a:endParaRPr lang="cs-CZ" b="1" dirty="0" smtClean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" y="1687714"/>
            <a:ext cx="6275281" cy="5170286"/>
          </a:xfrm>
        </p:spPr>
      </p:pic>
      <p:sp>
        <p:nvSpPr>
          <p:cNvPr id="2" name="Obdélník 1"/>
          <p:cNvSpPr/>
          <p:nvPr/>
        </p:nvSpPr>
        <p:spPr>
          <a:xfrm>
            <a:off x="755576" y="916895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 smtClean="0"/>
              <a:t>Zoufalý, 1843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cs-CZ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020272" y="6328676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3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Gustave </a:t>
            </a:r>
            <a:r>
              <a:rPr lang="cs-CZ" b="1" dirty="0" err="1" smtClean="0"/>
              <a:t>Courbet</a:t>
            </a:r>
            <a:endParaRPr lang="cs-CZ" b="1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827584" y="1268760"/>
            <a:ext cx="5718175" cy="4222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 err="1" smtClean="0"/>
              <a:t>Courbet</a:t>
            </a:r>
            <a:r>
              <a:rPr lang="cs-CZ" dirty="0" smtClean="0"/>
              <a:t> a černý pes, 1841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12967"/>
            <a:ext cx="6205538" cy="5157787"/>
          </a:xfrm>
        </p:spPr>
      </p:pic>
      <p:sp>
        <p:nvSpPr>
          <p:cNvPr id="2" name="Obdélník 1"/>
          <p:cNvSpPr/>
          <p:nvPr/>
        </p:nvSpPr>
        <p:spPr>
          <a:xfrm>
            <a:off x="7092280" y="6367388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4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err="1" smtClean="0"/>
              <a:t>Honoré</a:t>
            </a:r>
            <a:r>
              <a:rPr lang="cs-CZ" b="1" dirty="0" smtClean="0"/>
              <a:t> </a:t>
            </a:r>
            <a:r>
              <a:rPr lang="cs-CZ" b="1" dirty="0" err="1" smtClean="0"/>
              <a:t>Daumier</a:t>
            </a:r>
            <a:r>
              <a:rPr lang="cs-CZ" b="1" dirty="0" smtClean="0"/>
              <a:t> (1808-1879)</a:t>
            </a:r>
            <a:endParaRPr lang="cs-CZ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395536" y="1412776"/>
            <a:ext cx="3022104" cy="4572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Významný</a:t>
            </a:r>
          </a:p>
          <a:p>
            <a:pPr marL="512064" indent="-457200" eaLnBrk="1" hangingPunct="1">
              <a:buFontTx/>
              <a:buChar char="-"/>
              <a:defRPr/>
            </a:pPr>
            <a:r>
              <a:rPr lang="cs-CZ" sz="2800" dirty="0" smtClean="0"/>
              <a:t> Grafik </a:t>
            </a:r>
          </a:p>
          <a:p>
            <a:pPr marL="512064" indent="-457200" eaLnBrk="1" hangingPunct="1">
              <a:buFontTx/>
              <a:buChar char="-"/>
              <a:defRPr/>
            </a:pPr>
            <a:r>
              <a:rPr lang="cs-CZ" sz="2000" dirty="0" smtClean="0"/>
              <a:t>(technika litografie)</a:t>
            </a:r>
          </a:p>
          <a:p>
            <a:pPr marL="512064" indent="-457200" eaLnBrk="1" hangingPunct="1">
              <a:buFontTx/>
              <a:buChar char="-"/>
              <a:defRPr/>
            </a:pPr>
            <a:r>
              <a:rPr lang="cs-CZ" sz="2800" dirty="0" smtClean="0"/>
              <a:t>Karikaturista</a:t>
            </a:r>
          </a:p>
          <a:p>
            <a:pPr marL="512064" indent="-457200" eaLnBrk="1" hangingPunct="1">
              <a:buFontTx/>
              <a:buChar char="-"/>
              <a:defRPr/>
            </a:pPr>
            <a:r>
              <a:rPr lang="cs-CZ" sz="2800" dirty="0" smtClean="0"/>
              <a:t>Malíř</a:t>
            </a:r>
            <a:endParaRPr lang="cs-CZ" sz="2800" dirty="0"/>
          </a:p>
          <a:p>
            <a:pPr marL="512064" indent="-457200" eaLnBrk="1" hangingPunct="1">
              <a:buFontTx/>
              <a:buChar char="-"/>
              <a:defRPr/>
            </a:pPr>
            <a:r>
              <a:rPr lang="cs-CZ" sz="2800" dirty="0" smtClean="0"/>
              <a:t>Sochař</a:t>
            </a:r>
          </a:p>
          <a:p>
            <a:pPr eaLnBrk="1" hangingPunct="1">
              <a:defRPr/>
            </a:pPr>
            <a:endParaRPr lang="cs-CZ" sz="2800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3744416" cy="4736686"/>
          </a:xfrm>
        </p:spPr>
      </p:pic>
      <p:sp>
        <p:nvSpPr>
          <p:cNvPr id="2" name="Obdélník 1"/>
          <p:cNvSpPr/>
          <p:nvPr/>
        </p:nvSpPr>
        <p:spPr>
          <a:xfrm>
            <a:off x="6876256" y="6180891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C000"/>
                </a:solidFill>
              </a:rPr>
              <a:t>Obr. </a:t>
            </a:r>
            <a:r>
              <a:rPr lang="cs-CZ" sz="1400" dirty="0" smtClean="0">
                <a:solidFill>
                  <a:srgbClr val="FFC000"/>
                </a:solidFill>
              </a:rPr>
              <a:t>5</a:t>
            </a:r>
            <a:endParaRPr lang="cs-CZ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414</TotalTime>
  <Words>950</Words>
  <Application>Microsoft Office PowerPoint</Application>
  <PresentationFormat>Předvádění na obrazovce (4:3)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Metro</vt:lpstr>
      <vt:lpstr>Prezentace aplikace PowerPoint</vt:lpstr>
      <vt:lpstr>Realismus</vt:lpstr>
      <vt:lpstr>Realismus</vt:lpstr>
      <vt:lpstr>Realismus</vt:lpstr>
      <vt:lpstr>Barbizonská škola</vt:lpstr>
      <vt:lpstr>Gustave Courbet (1819-1877) </vt:lpstr>
      <vt:lpstr>Gustave Courbet</vt:lpstr>
      <vt:lpstr>Gustave Courbet</vt:lpstr>
      <vt:lpstr>Honoré Daumier (1808-1879)</vt:lpstr>
      <vt:lpstr>Honoré Daumier, ilustrace</vt:lpstr>
      <vt:lpstr>Honoré Daumier</vt:lpstr>
      <vt:lpstr>Honoré Daumier</vt:lpstr>
      <vt:lpstr>Francouzské sochařství J. B. Carpeaux (1827-1875)  </vt:lpstr>
      <vt:lpstr>Auguste Rodin (1840-1917)  </vt:lpstr>
      <vt:lpstr>Ruský realismus – PEREDVIŽNICI  Ijla Repin (Burlaci na Volze), 1870-73 </vt:lpstr>
      <vt:lpstr>Peredvižnici</vt:lpstr>
      <vt:lpstr>Ruský realismus – PEREDVIŽNICI</vt:lpstr>
      <vt:lpstr>Peredvižnici – Isaac Levitan (1860-1900)</vt:lpstr>
      <vt:lpstr>Peredvižnici – Isaac Levitan (1860-1900)</vt:lpstr>
      <vt:lpstr>Český realismus – Karel Purkyně </vt:lpstr>
      <vt:lpstr>Český realismus – Karel Purkyně</vt:lpstr>
      <vt:lpstr>Český realismus</vt:lpstr>
      <vt:lpstr>Prezentace aplikace PowerPoint</vt:lpstr>
      <vt:lpstr>Prezentace aplikace PowerPoint</vt:lpstr>
      <vt:lpstr>Řešení:</vt:lpstr>
      <vt:lpstr>Citace</vt:lpstr>
      <vt:lpstr>Citace – 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Realismus</dc:title>
  <dc:creator>Ivana Spurná</dc:creator>
  <cp:lastModifiedBy>Ivana Spurná</cp:lastModifiedBy>
  <cp:revision>37</cp:revision>
  <dcterms:created xsi:type="dcterms:W3CDTF">2008-11-23T19:04:36Z</dcterms:created>
  <dcterms:modified xsi:type="dcterms:W3CDTF">2013-06-02T16:11:06Z</dcterms:modified>
</cp:coreProperties>
</file>