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82" r:id="rId2"/>
    <p:sldId id="264" r:id="rId3"/>
    <p:sldId id="257" r:id="rId4"/>
    <p:sldId id="265" r:id="rId5"/>
    <p:sldId id="266" r:id="rId6"/>
    <p:sldId id="267" r:id="rId7"/>
    <p:sldId id="268" r:id="rId8"/>
    <p:sldId id="269" r:id="rId9"/>
    <p:sldId id="258" r:id="rId10"/>
    <p:sldId id="259" r:id="rId11"/>
    <p:sldId id="270" r:id="rId12"/>
    <p:sldId id="271" r:id="rId13"/>
    <p:sldId id="272" r:id="rId14"/>
    <p:sldId id="273" r:id="rId15"/>
    <p:sldId id="274" r:id="rId16"/>
    <p:sldId id="261" r:id="rId17"/>
    <p:sldId id="263" r:id="rId18"/>
    <p:sldId id="275" r:id="rId19"/>
    <p:sldId id="276" r:id="rId20"/>
    <p:sldId id="260" r:id="rId21"/>
    <p:sldId id="277" r:id="rId22"/>
    <p:sldId id="280" r:id="rId23"/>
    <p:sldId id="279" r:id="rId24"/>
    <p:sldId id="278" r:id="rId25"/>
    <p:sldId id="281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0A8A55-2C28-43FE-910E-AD88C8FD0B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5B91-89DB-4C9C-8465-F9A972A61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E5C56-9C90-4B41-B379-58EA916426C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4DB952-04E3-4420-AA0C-68A8D4EA3F8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88575"/>
      </p:ext>
    </p:extLst>
  </p:cSld>
  <p:clrMapOvr>
    <a:masterClrMapping/>
  </p:clrMapOvr>
  <p:transition spd="slow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9113052-BD5F-42F4-AF3E-6F002D26E3E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58573"/>
      </p:ext>
    </p:extLst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5CEF-DD09-4E29-BE43-7D7D4B7579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9BF4-F9C8-41CF-8832-6EF556907B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518D5-385E-45E8-9985-1641128A28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770DA-7DDC-4752-B793-562283BB27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4203-C5B8-49B1-A637-51A1004A5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E645-FBCB-4056-97EC-5D6F073FA8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2F0-2475-4268-935F-AAAAED7A9C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FD2A-848A-4A68-BF13-751A797327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0991EBA-9C18-47F1-B9FE-6AEA131643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slow">
    <p:checke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V&#253;&#353;kov&#233;_&#250;daje_Eiffelovky.PNG" TargetMode="External"/><Relationship Id="rId13" Type="http://schemas.openxmlformats.org/officeDocument/2006/relationships/hyperlink" Target="http://commons.wikimedia.org/wiki/File:Eiffel_Tower_1889-04-02.jpg" TargetMode="External"/><Relationship Id="rId18" Type="http://schemas.openxmlformats.org/officeDocument/2006/relationships/hyperlink" Target="http://commons.wikimedia.org/wiki/File:Ponte_D._Maria_Pia-Porto.JPG" TargetMode="External"/><Relationship Id="rId3" Type="http://schemas.openxmlformats.org/officeDocument/2006/relationships/hyperlink" Target="http://commons.wikimedia.org/wiki/File:Crystal_Palace.PNG" TargetMode="External"/><Relationship Id="rId7" Type="http://schemas.openxmlformats.org/officeDocument/2006/relationships/hyperlink" Target="http://commons.wikimedia.org/wiki/File:Paddington_station_MMB_07.jpg" TargetMode="External"/><Relationship Id="rId12" Type="http://schemas.openxmlformats.org/officeDocument/2006/relationships/hyperlink" Target="http://commons.wikimedia.org/wiki/File:Eiffel_Tower_1889-02-12.jpg" TargetMode="External"/><Relationship Id="rId17" Type="http://schemas.openxmlformats.org/officeDocument/2006/relationships/hyperlink" Target="http://commons.wikimedia.org/wiki/File:France_Cantal_Viaduc_de_Garabit_01.jpg" TargetMode="External"/><Relationship Id="rId2" Type="http://schemas.openxmlformats.org/officeDocument/2006/relationships/hyperlink" Target="http://commons.wikimedia.org/wiki/File:Claude_Monet,_Impression,_soleil_levant,_1872.jpg" TargetMode="External"/><Relationship Id="rId16" Type="http://schemas.openxmlformats.org/officeDocument/2006/relationships/hyperlink" Target="http://commons.wikimedia.org/wiki/File:Rouzat_br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rystal_Palace_General_view_from_Water_Temple.jpg" TargetMode="External"/><Relationship Id="rId11" Type="http://schemas.openxmlformats.org/officeDocument/2006/relationships/hyperlink" Target="http://commons.wikimedia.org/wiki/File:Eiffel_Tower_1888-11-14.jpg" TargetMode="External"/><Relationship Id="rId5" Type="http://schemas.openxmlformats.org/officeDocument/2006/relationships/hyperlink" Target="http://commons.wikimedia.org/wiki/File:The_Crystal_Palace_1910.jpg" TargetMode="External"/><Relationship Id="rId15" Type="http://schemas.openxmlformats.org/officeDocument/2006/relationships/hyperlink" Target="http://commons.wikimedia.org/wiki/File:Leslie_Liberty.jpg" TargetMode="External"/><Relationship Id="rId10" Type="http://schemas.openxmlformats.org/officeDocument/2006/relationships/hyperlink" Target="http://commons.wikimedia.org/wiki/File:Eiffel_Tower_1888-10-14.jpg" TargetMode="External"/><Relationship Id="rId19" Type="http://schemas.openxmlformats.org/officeDocument/2006/relationships/hyperlink" Target="http://commons.wikimedia.org/wiki/File:P1130074_Paris_X_gare_du_Nord_rwk.JPG" TargetMode="External"/><Relationship Id="rId4" Type="http://schemas.openxmlformats.org/officeDocument/2006/relationships/hyperlink" Target="http://commons.wikimedia.org/wiki/File:Crystal_Palace_-_interior.jpg" TargetMode="External"/><Relationship Id="rId9" Type="http://schemas.openxmlformats.org/officeDocument/2006/relationships/hyperlink" Target="http://commons.wikimedia.org/wiki/File:Eiffel_Tower_1888-05-10.jpg" TargetMode="External"/><Relationship Id="rId14" Type="http://schemas.openxmlformats.org/officeDocument/2006/relationships/hyperlink" Target="http://commons.wikimedia.org/wiki/File:Statue_of_Liberty_interior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aleries_royales_Saint-Hubert_Bruxelles.JPG" TargetMode="External"/><Relationship Id="rId7" Type="http://schemas.openxmlformats.org/officeDocument/2006/relationships/hyperlink" Target="http://commons.wikimedia.org/wiki/File:Zamek_Lednice_Morava_8.JPG" TargetMode="External"/><Relationship Id="rId2" Type="http://schemas.openxmlformats.org/officeDocument/2006/relationships/hyperlink" Target="http://commons.wikimedia.org/wiki/File:Milan_-_Galerie_Vittorio_Emanuele_I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raha,_Pet&#345;&#237;n,_detail_n&#253;tov&#225;n&#237;_na_Pet&#345;&#237;nsk&#233;_v&#283;&#382;i.JPG" TargetMode="External"/><Relationship Id="rId5" Type="http://schemas.openxmlformats.org/officeDocument/2006/relationships/hyperlink" Target="http://commons.wikimedia.org/wiki/File:Projekt_rozhledny_na_Pet&#345;&#237;n&#283;_(1891).jpg" TargetMode="External"/><Relationship Id="rId4" Type="http://schemas.openxmlformats.org/officeDocument/2006/relationships/hyperlink" Target="http://commons.wikimedia.org/wiki/File:PetrinRozhledna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85276"/>
              </p:ext>
            </p:extLst>
          </p:nvPr>
        </p:nvGraphicFramePr>
        <p:xfrm>
          <a:off x="413284" y="1704114"/>
          <a:ext cx="8280920" cy="4903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Inženýrská architektura (Technická)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SzPct val="6500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Prezentace s výkladem a obrazovým materiálem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k dějinám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ClrTx/>
                        <a:buSzPct val="65000"/>
                        <a:buFontTx/>
                        <a:buNone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Inženýrská n. technická architektura, železo, sklo, prefabrikované díly, Gustave Eiffel, Joseph </a:t>
                      </a:r>
                      <a:r>
                        <a:rPr lang="cs-CZ" sz="1600" dirty="0" err="1" smtClean="0">
                          <a:solidFill>
                            <a:schemeClr val="bg1"/>
                          </a:solidFill>
                        </a:rPr>
                        <a:t>Paxton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, Křišťálový palác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Mgr. Ivana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Spurná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17.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11. 2012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486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315200" cy="1154097"/>
          </a:xfrm>
        </p:spPr>
        <p:txBody>
          <a:bodyPr>
            <a:normAutofit/>
          </a:bodyPr>
          <a:lstStyle/>
          <a:p>
            <a:r>
              <a:rPr lang="cs-CZ" sz="4000" b="1" dirty="0"/>
              <a:t>Gustav </a:t>
            </a:r>
            <a:r>
              <a:rPr lang="cs-CZ" sz="4000" b="1" dirty="0" smtClean="0"/>
              <a:t>Eiffel, věž, 1889</a:t>
            </a:r>
            <a:endParaRPr lang="cs-CZ" sz="4000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092"/>
            <a:ext cx="1588514" cy="3852308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0" y="3038274"/>
            <a:ext cx="1584176" cy="38417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46092"/>
            <a:ext cx="1585291" cy="38444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22816"/>
            <a:ext cx="1587153" cy="38490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20" y="3027752"/>
            <a:ext cx="1592853" cy="386283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899592" y="2725414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7</a:t>
            </a:r>
            <a:endParaRPr lang="cs-CZ" sz="1400" dirty="0"/>
          </a:p>
        </p:txBody>
      </p:sp>
      <p:sp>
        <p:nvSpPr>
          <p:cNvPr id="14" name="Obdélník 13"/>
          <p:cNvSpPr/>
          <p:nvPr/>
        </p:nvSpPr>
        <p:spPr>
          <a:xfrm>
            <a:off x="2818936" y="2711108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8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701418" y="2747787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9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6652254" y="2707177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10</a:t>
            </a:r>
            <a:endParaRPr lang="cs-CZ" sz="1400" dirty="0"/>
          </a:p>
        </p:txBody>
      </p:sp>
      <p:sp>
        <p:nvSpPr>
          <p:cNvPr id="17" name="Obdélník 16"/>
          <p:cNvSpPr/>
          <p:nvPr/>
        </p:nvSpPr>
        <p:spPr>
          <a:xfrm>
            <a:off x="8387190" y="2734434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11</a:t>
            </a:r>
            <a:endParaRPr lang="cs-CZ" sz="14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96087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Vnitřní konstrukce Sochy </a:t>
            </a:r>
            <a:r>
              <a:rPr lang="cs-CZ" dirty="0" smtClean="0"/>
              <a:t>Svobody</a:t>
            </a:r>
            <a:br>
              <a:rPr lang="cs-CZ" dirty="0" smtClean="0"/>
            </a:br>
            <a:r>
              <a:rPr lang="cs-CZ" dirty="0" smtClean="0"/>
              <a:t>Gustav Eiffel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866251" cy="3960440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8601"/>
            <a:ext cx="3851920" cy="5533094"/>
          </a:xfrm>
        </p:spPr>
      </p:pic>
      <p:sp>
        <p:nvSpPr>
          <p:cNvPr id="12" name="Obdélník 11"/>
          <p:cNvSpPr/>
          <p:nvPr/>
        </p:nvSpPr>
        <p:spPr>
          <a:xfrm>
            <a:off x="4153687" y="5949280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12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4427984" y="6550223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8471465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15200" cy="1154097"/>
          </a:xfrm>
        </p:spPr>
        <p:txBody>
          <a:bodyPr/>
          <a:lstStyle/>
          <a:p>
            <a:r>
              <a:rPr lang="cs-CZ" dirty="0"/>
              <a:t>Gustav </a:t>
            </a:r>
            <a:r>
              <a:rPr lang="cs-CZ" dirty="0" smtClean="0"/>
              <a:t>Eiffel, stavitel mostů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31" y="1916832"/>
            <a:ext cx="3382102" cy="494116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3" y="1949279"/>
            <a:ext cx="3249235" cy="4898346"/>
          </a:xfrm>
        </p:spPr>
      </p:pic>
      <p:sp>
        <p:nvSpPr>
          <p:cNvPr id="7" name="Obdélník 6"/>
          <p:cNvSpPr/>
          <p:nvPr/>
        </p:nvSpPr>
        <p:spPr>
          <a:xfrm>
            <a:off x="4283968" y="6478163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14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8384455" y="6478162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15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3189319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27584" y="548681"/>
            <a:ext cx="7315200" cy="720080"/>
          </a:xfrm>
        </p:spPr>
        <p:txBody>
          <a:bodyPr>
            <a:normAutofit/>
          </a:bodyPr>
          <a:lstStyle/>
          <a:p>
            <a:r>
              <a:rPr lang="cs-CZ" sz="2800" dirty="0"/>
              <a:t>Gustav Eiffel</a:t>
            </a:r>
            <a:r>
              <a:rPr lang="cs-CZ" sz="2800" dirty="0" smtClean="0"/>
              <a:t>, most v Portu, Portugalsko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3931"/>
            <a:ext cx="7782190" cy="5157192"/>
          </a:xfrm>
        </p:spPr>
      </p:pic>
      <p:sp>
        <p:nvSpPr>
          <p:cNvPr id="7" name="Obdélník 6"/>
          <p:cNvSpPr/>
          <p:nvPr/>
        </p:nvSpPr>
        <p:spPr>
          <a:xfrm>
            <a:off x="8244408" y="6309320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16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69711535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48681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Paříž, Severní nádraží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31070" cy="5430091"/>
          </a:xfrm>
        </p:spPr>
      </p:pic>
      <p:sp>
        <p:nvSpPr>
          <p:cNvPr id="5" name="Obdélník 4"/>
          <p:cNvSpPr/>
          <p:nvPr/>
        </p:nvSpPr>
        <p:spPr>
          <a:xfrm>
            <a:off x="8172400" y="6309320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17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7936340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3"/>
            <a:ext cx="7603232" cy="792088"/>
          </a:xfrm>
        </p:spPr>
        <p:txBody>
          <a:bodyPr>
            <a:normAutofit fontScale="90000"/>
          </a:bodyPr>
          <a:lstStyle/>
          <a:p>
            <a:r>
              <a:rPr lang="cs-CZ" sz="2800" b="1" dirty="0" err="1" smtClean="0"/>
              <a:t>Miláno</a:t>
            </a:r>
            <a:r>
              <a:rPr lang="cs-CZ" sz="2800" b="1" dirty="0" smtClean="0"/>
              <a:t>, Galerie Viktora Emanuela II., 1867-77</a:t>
            </a:r>
            <a:endParaRPr lang="cs-CZ" sz="2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90167"/>
            <a:ext cx="7760761" cy="5160906"/>
          </a:xfrm>
        </p:spPr>
      </p:pic>
      <p:sp>
        <p:nvSpPr>
          <p:cNvPr id="5" name="Obdélník 4"/>
          <p:cNvSpPr/>
          <p:nvPr/>
        </p:nvSpPr>
        <p:spPr>
          <a:xfrm>
            <a:off x="8392839" y="6165304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18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9272620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704856" cy="1154097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Brusel, </a:t>
            </a:r>
            <a:r>
              <a:rPr lang="cs-CZ" sz="3600" b="1" dirty="0" smtClean="0"/>
              <a:t>Královská galerie sv. Huberta</a:t>
            </a:r>
            <a:endParaRPr lang="cs-CZ" sz="3600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22350"/>
            <a:ext cx="7704856" cy="5128545"/>
          </a:xfrm>
        </p:spPr>
      </p:pic>
      <p:sp>
        <p:nvSpPr>
          <p:cNvPr id="6" name="Obdélník 5"/>
          <p:cNvSpPr/>
          <p:nvPr/>
        </p:nvSpPr>
        <p:spPr>
          <a:xfrm>
            <a:off x="8244408" y="6381328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19</a:t>
            </a:r>
            <a:endParaRPr lang="cs-CZ" sz="14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/>
          <a:lstStyle/>
          <a:p>
            <a:r>
              <a:rPr lang="cs-CZ" b="1" dirty="0" smtClean="0"/>
              <a:t>Praha, Petřínská rozhledna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258058" cy="5445224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52678"/>
            <a:ext cx="3312368" cy="5505322"/>
          </a:xfrm>
        </p:spPr>
      </p:pic>
      <p:sp>
        <p:nvSpPr>
          <p:cNvPr id="8" name="Obdélník 7"/>
          <p:cNvSpPr/>
          <p:nvPr/>
        </p:nvSpPr>
        <p:spPr>
          <a:xfrm>
            <a:off x="4283968" y="6538739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20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8244408" y="6538738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21</a:t>
            </a:r>
            <a:endParaRPr lang="cs-CZ" sz="14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15200" cy="115409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356311" cy="5517232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755576" y="5661248"/>
            <a:ext cx="7632848" cy="1037679"/>
          </a:xfrm>
        </p:spPr>
        <p:txBody>
          <a:bodyPr>
            <a:normAutofit/>
          </a:bodyPr>
          <a:lstStyle/>
          <a:p>
            <a:r>
              <a:rPr lang="cs-CZ" dirty="0" smtClean="0"/>
              <a:t>Petřínská rozhledna, 1891 u příležitosti Zemské jubilejní výstavy</a:t>
            </a:r>
          </a:p>
          <a:p>
            <a:r>
              <a:rPr lang="cs-CZ" dirty="0" smtClean="0"/>
              <a:t>Výška 63,5m, výška s kopcem 324m</a:t>
            </a:r>
          </a:p>
        </p:txBody>
      </p:sp>
      <p:sp>
        <p:nvSpPr>
          <p:cNvPr id="6" name="Obdélník 5"/>
          <p:cNvSpPr/>
          <p:nvPr/>
        </p:nvSpPr>
        <p:spPr>
          <a:xfrm>
            <a:off x="8244408" y="5229200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22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2299646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/>
          <a:lstStyle/>
          <a:p>
            <a:r>
              <a:rPr lang="cs-CZ" b="1" dirty="0" smtClean="0"/>
              <a:t>Zámecký skleník, Lednice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5497"/>
            <a:ext cx="7200800" cy="5400600"/>
          </a:xfrm>
        </p:spPr>
      </p:pic>
      <p:sp>
        <p:nvSpPr>
          <p:cNvPr id="8" name="Obdélník 7"/>
          <p:cNvSpPr/>
          <p:nvPr/>
        </p:nvSpPr>
        <p:spPr>
          <a:xfrm>
            <a:off x="8244408" y="6237312"/>
            <a:ext cx="75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23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9427051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2564904"/>
            <a:ext cx="7315200" cy="2595025"/>
          </a:xfrm>
        </p:spPr>
        <p:txBody>
          <a:bodyPr/>
          <a:lstStyle/>
          <a:p>
            <a:r>
              <a:rPr lang="cs-CZ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INŽENÝRSKÁ ARCHITEKTURA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2. ½ 19. </a:t>
            </a:r>
            <a:r>
              <a:rPr lang="cs-CZ" smtClean="0"/>
              <a:t>století </a:t>
            </a:r>
          </a:p>
          <a:p>
            <a:r>
              <a:rPr lang="cs-CZ" smtClean="0"/>
              <a:t>(</a:t>
            </a:r>
            <a:r>
              <a:rPr lang="cs-CZ" dirty="0" smtClean="0"/>
              <a:t>označováno </a:t>
            </a:r>
            <a:r>
              <a:rPr lang="cs-CZ" smtClean="0"/>
              <a:t>také jako Technická </a:t>
            </a:r>
            <a:r>
              <a:rPr lang="cs-CZ" dirty="0" smtClean="0"/>
              <a:t>architektura)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03232" cy="794057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2"/>
                </a:solidFill>
              </a:rPr>
              <a:t>Kvíz</a:t>
            </a:r>
            <a:endParaRPr lang="cs-CZ" b="1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504056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cs-CZ" sz="2200" dirty="0" smtClean="0"/>
          </a:p>
          <a:p>
            <a:pPr marL="45720" indent="0">
              <a:buNone/>
            </a:pP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r>
              <a:rPr lang="cs-CZ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½ </a:t>
            </a:r>
            <a:r>
              <a:rPr lang="cs-CZ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19. </a:t>
            </a: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století přináší nový </a:t>
            </a:r>
            <a:r>
              <a:rPr lang="cs-CZ" sz="2200" b="1" dirty="0" smtClean="0">
                <a:solidFill>
                  <a:schemeClr val="bg1"/>
                </a:solidFill>
              </a:rPr>
              <a:t>stavební materiál</a:t>
            </a: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Jaký?</a:t>
            </a:r>
            <a:endParaRPr lang="cs-CZ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cs-CZ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cs-CZ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2. </a:t>
            </a:r>
            <a:r>
              <a:rPr lang="cs-CZ" sz="2200" b="1" dirty="0">
                <a:solidFill>
                  <a:schemeClr val="bg1"/>
                </a:solidFill>
              </a:rPr>
              <a:t>Výhody</a:t>
            </a:r>
            <a:r>
              <a:rPr lang="cs-CZ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použití tohoto stavebního materiálu</a:t>
            </a:r>
          </a:p>
          <a:p>
            <a:pPr marL="45720" indent="0">
              <a:buNone/>
            </a:pPr>
            <a:endParaRPr lang="cs-CZ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cs-CZ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Jak se </a:t>
            </a: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jmenovala stavba, která vznikla</a:t>
            </a:r>
            <a:r>
              <a:rPr lang="cs-CZ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u příležitosti </a:t>
            </a:r>
          </a:p>
          <a:p>
            <a:pPr marL="45720" indent="0">
              <a:buNone/>
            </a:pPr>
            <a:r>
              <a:rPr lang="cs-CZ" sz="2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1. světové výstavy</a:t>
            </a: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45720" indent="0">
              <a:buNone/>
            </a:pPr>
            <a:endParaRPr lang="cs-CZ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cs-CZ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cs-CZ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Kdo </a:t>
            </a:r>
            <a:r>
              <a:rPr lang="cs-CZ" sz="2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byl </a:t>
            </a:r>
            <a:r>
              <a:rPr lang="cs-CZ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autorem </a:t>
            </a: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uvedené stavby?</a:t>
            </a:r>
            <a:endParaRPr lang="cs-CZ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a</a:t>
            </a:r>
            <a:r>
              <a:rPr lang="cs-CZ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/ </a:t>
            </a: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Joseph </a:t>
            </a:r>
            <a:r>
              <a:rPr lang="cs-CZ" sz="2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Paxton</a:t>
            </a:r>
            <a:endParaRPr lang="cs-CZ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b</a:t>
            </a:r>
            <a:r>
              <a:rPr lang="cs-CZ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/ Gustave </a:t>
            </a: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Eiffel</a:t>
            </a:r>
          </a:p>
          <a:p>
            <a:pPr marL="45720" indent="0">
              <a:buNone/>
            </a:pP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c</a:t>
            </a:r>
            <a:r>
              <a:rPr lang="cs-CZ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/ Giovanni </a:t>
            </a:r>
            <a:r>
              <a:rPr lang="cs-CZ" sz="2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Santini</a:t>
            </a:r>
            <a:endParaRPr lang="cs-CZ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cs-CZ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cs-CZ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5. Architekt </a:t>
            </a: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 </a:t>
            </a: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 zmíněné stavbě </a:t>
            </a:r>
            <a:r>
              <a:rPr lang="cs-CZ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inspiroval </a:t>
            </a:r>
            <a:r>
              <a:rPr lang="cs-CZ" sz="2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jednou </a:t>
            </a:r>
            <a:r>
              <a:rPr lang="cs-CZ" sz="2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rostlinou</a:t>
            </a:r>
            <a:endParaRPr lang="cs-CZ" sz="2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a</a:t>
            </a:r>
            <a:r>
              <a:rPr lang="cs-CZ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/ orchidej		b/ palma	</a:t>
            </a:r>
            <a:r>
              <a:rPr lang="cs-CZ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</a:t>
            </a:r>
            <a:r>
              <a:rPr lang="cs-CZ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/ leknín</a:t>
            </a:r>
          </a:p>
          <a:p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1052736"/>
            <a:ext cx="7315200" cy="5327898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4572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6</a:t>
            </a:r>
            <a:r>
              <a:rPr lang="cs-CZ" dirty="0">
                <a:solidFill>
                  <a:schemeClr val="bg1"/>
                </a:solidFill>
              </a:rPr>
              <a:t>. Při jakých </a:t>
            </a:r>
            <a:r>
              <a:rPr lang="cs-CZ" b="1" dirty="0">
                <a:solidFill>
                  <a:schemeClr val="bg1"/>
                </a:solidFill>
              </a:rPr>
              <a:t>příležitostech</a:t>
            </a:r>
            <a:r>
              <a:rPr lang="cs-CZ" dirty="0">
                <a:solidFill>
                  <a:schemeClr val="bg1"/>
                </a:solidFill>
              </a:rPr>
              <a:t> vznikaly nejvýznamnější stavby?</a:t>
            </a:r>
          </a:p>
          <a:p>
            <a:pPr marL="4572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7</a:t>
            </a:r>
            <a:r>
              <a:rPr lang="cs-CZ" dirty="0">
                <a:solidFill>
                  <a:schemeClr val="bg1"/>
                </a:solidFill>
              </a:rPr>
              <a:t>. Gustave Eiffel projektoval také mosty a podílel se na </a:t>
            </a:r>
            <a:r>
              <a:rPr lang="cs-CZ" dirty="0" smtClean="0">
                <a:solidFill>
                  <a:schemeClr val="bg1"/>
                </a:solidFill>
              </a:rPr>
              <a:t>konstrukci </a:t>
            </a:r>
            <a:r>
              <a:rPr lang="cs-CZ" dirty="0">
                <a:solidFill>
                  <a:schemeClr val="bg1"/>
                </a:solidFill>
              </a:rPr>
              <a:t>jedné </a:t>
            </a:r>
            <a:r>
              <a:rPr lang="cs-CZ" b="1" dirty="0">
                <a:solidFill>
                  <a:schemeClr val="bg1"/>
                </a:solidFill>
              </a:rPr>
              <a:t>slavné sochy</a:t>
            </a:r>
            <a:r>
              <a:rPr lang="cs-CZ" dirty="0">
                <a:solidFill>
                  <a:schemeClr val="bg1"/>
                </a:solidFill>
              </a:rPr>
              <a:t>. Jakou sochu máme na mysli? Zmenšená socha je k vidění v </a:t>
            </a:r>
            <a:r>
              <a:rPr lang="cs-CZ" dirty="0" smtClean="0">
                <a:solidFill>
                  <a:schemeClr val="bg1"/>
                </a:solidFill>
              </a:rPr>
              <a:t>Paříži, originál v USA.</a:t>
            </a:r>
            <a:endParaRPr lang="cs-CZ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cs-CZ" dirty="0">
                <a:solidFill>
                  <a:schemeClr val="bg1"/>
                </a:solidFill>
              </a:rPr>
              <a:t> </a:t>
            </a:r>
          </a:p>
          <a:p>
            <a:pPr marL="45720" indent="0">
              <a:buNone/>
            </a:pPr>
            <a:r>
              <a:rPr lang="cs-CZ" dirty="0">
                <a:solidFill>
                  <a:schemeClr val="bg1"/>
                </a:solidFill>
              </a:rPr>
              <a:t>8. Co mají společného </a:t>
            </a:r>
            <a:r>
              <a:rPr lang="cs-CZ" b="1" dirty="0" err="1">
                <a:solidFill>
                  <a:schemeClr val="bg1"/>
                </a:solidFill>
              </a:rPr>
              <a:t>Eiffelova</a:t>
            </a:r>
            <a:r>
              <a:rPr lang="cs-CZ" b="1" dirty="0">
                <a:solidFill>
                  <a:schemeClr val="bg1"/>
                </a:solidFill>
              </a:rPr>
              <a:t> věž a Petřínská rozhledna</a:t>
            </a:r>
            <a:r>
              <a:rPr lang="cs-CZ" dirty="0">
                <a:solidFill>
                  <a:schemeClr val="bg1"/>
                </a:solidFill>
              </a:rPr>
              <a:t>?</a:t>
            </a:r>
          </a:p>
          <a:p>
            <a:pPr marL="4572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cs-CZ" dirty="0">
                <a:solidFill>
                  <a:schemeClr val="bg1"/>
                </a:solidFill>
              </a:rPr>
              <a:t>9. </a:t>
            </a:r>
            <a:r>
              <a:rPr lang="cs-CZ" dirty="0" smtClean="0">
                <a:solidFill>
                  <a:schemeClr val="bg1"/>
                </a:solidFill>
              </a:rPr>
              <a:t>Jednu stavbu </a:t>
            </a:r>
            <a:r>
              <a:rPr lang="cs-CZ" b="1" dirty="0" smtClean="0">
                <a:solidFill>
                  <a:schemeClr val="bg1"/>
                </a:solidFill>
              </a:rPr>
              <a:t>již </a:t>
            </a:r>
            <a:r>
              <a:rPr lang="cs-CZ" b="1" dirty="0">
                <a:solidFill>
                  <a:schemeClr val="bg1"/>
                </a:solidFill>
              </a:rPr>
              <a:t>nemůžeme navštívit</a:t>
            </a:r>
            <a:r>
              <a:rPr lang="cs-CZ" dirty="0">
                <a:solidFill>
                  <a:schemeClr val="bg1"/>
                </a:solidFill>
              </a:rPr>
              <a:t>?</a:t>
            </a:r>
          </a:p>
          <a:p>
            <a:pPr marL="45720" indent="0">
              <a:buNone/>
            </a:pPr>
            <a:r>
              <a:rPr lang="cs-CZ" dirty="0">
                <a:solidFill>
                  <a:schemeClr val="bg1"/>
                </a:solidFill>
              </a:rPr>
              <a:t> </a:t>
            </a:r>
          </a:p>
          <a:p>
            <a:pPr marL="45720" lvl="0" indent="0">
              <a:buNone/>
            </a:pPr>
            <a:r>
              <a:rPr lang="cs-CZ" dirty="0">
                <a:solidFill>
                  <a:schemeClr val="bg1"/>
                </a:solidFill>
              </a:rPr>
              <a:t>Dokážete </a:t>
            </a:r>
            <a:r>
              <a:rPr lang="cs-CZ" b="1" dirty="0">
                <a:solidFill>
                  <a:schemeClr val="bg1"/>
                </a:solidFill>
              </a:rPr>
              <a:t>vyjmenovat aspoň 5 staveb</a:t>
            </a:r>
            <a:r>
              <a:rPr lang="cs-CZ" dirty="0">
                <a:solidFill>
                  <a:schemeClr val="bg1"/>
                </a:solidFill>
              </a:rPr>
              <a:t>, u kterých byl použitý nový stavební materiál – kov, železo, litina, sklo?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70713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15200" cy="1154097"/>
          </a:xfrm>
        </p:spPr>
        <p:txBody>
          <a:bodyPr/>
          <a:lstStyle/>
          <a:p>
            <a:r>
              <a:rPr lang="cs-CZ" dirty="0" smtClean="0"/>
              <a:t>Správné řešení: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315200" cy="4680520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cs-CZ" dirty="0" smtClean="0"/>
              <a:t>železo, litina, prefabrikované díly, sklo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 smtClean="0"/>
              <a:t>snadná montáž přímo na místě, rychlost sestavení z prefabrikovaných dílů, možnost demontáže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 smtClean="0"/>
              <a:t>Křišťálový palác v Londýně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 smtClean="0"/>
              <a:t>a/ Joseph </a:t>
            </a:r>
            <a:r>
              <a:rPr lang="cs-CZ" dirty="0" err="1" smtClean="0"/>
              <a:t>Paxton</a:t>
            </a:r>
            <a:endParaRPr lang="cs-CZ" dirty="0" smtClean="0"/>
          </a:p>
          <a:p>
            <a:pPr marL="502920" indent="-457200">
              <a:buFont typeface="+mj-lt"/>
              <a:buAutoNum type="arabicPeriod"/>
            </a:pPr>
            <a:r>
              <a:rPr lang="cs-CZ" dirty="0" smtClean="0"/>
              <a:t>c/ leknín (Viktorie královská)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s</a:t>
            </a:r>
            <a:r>
              <a:rPr lang="cs-CZ" dirty="0" smtClean="0"/>
              <a:t>větové výstavy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s</a:t>
            </a:r>
            <a:r>
              <a:rPr lang="cs-CZ" dirty="0" smtClean="0"/>
              <a:t>ocha Svobody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 smtClean="0"/>
              <a:t>Petřínská rozhledna je zmenšenou napodobeninou  </a:t>
            </a:r>
            <a:r>
              <a:rPr lang="cs-CZ" dirty="0" err="1" smtClean="0"/>
              <a:t>Eiffelovy</a:t>
            </a:r>
            <a:r>
              <a:rPr lang="cs-CZ" dirty="0" smtClean="0"/>
              <a:t> věže 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 smtClean="0"/>
              <a:t>Křišťálový palác v Londýně, zničen při požáru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 smtClean="0"/>
              <a:t>Křišťálový palác, </a:t>
            </a:r>
            <a:r>
              <a:rPr lang="cs-CZ" dirty="0" err="1" smtClean="0"/>
              <a:t>Eiffelova</a:t>
            </a:r>
            <a:r>
              <a:rPr lang="cs-CZ" dirty="0" smtClean="0"/>
              <a:t> věž, pasáže v Miláně a v Bruselu, zámecký skleník v Lednici, nádraží v Londýně</a:t>
            </a:r>
          </a:p>
          <a:p>
            <a:pPr marL="502920" indent="-457200">
              <a:buFont typeface="+mj-lt"/>
              <a:buAutoNum type="arabicPeriod"/>
            </a:pPr>
            <a:endParaRPr lang="cs-CZ" dirty="0" smtClean="0"/>
          </a:p>
          <a:p>
            <a:pPr marL="502920" indent="-457200">
              <a:buFont typeface="+mj-lt"/>
              <a:buAutoNum type="arabicPeriod"/>
            </a:pPr>
            <a:endParaRPr lang="cs-CZ" dirty="0" smtClean="0"/>
          </a:p>
          <a:p>
            <a:pPr marL="502920" indent="-457200">
              <a:buFont typeface="+mj-lt"/>
              <a:buAutoNum type="arabicPeriod"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683915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3"/>
            <a:ext cx="7315200" cy="792088"/>
          </a:xfrm>
        </p:spPr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844824"/>
            <a:ext cx="7315200" cy="3539527"/>
          </a:xfrm>
        </p:spPr>
        <p:txBody>
          <a:bodyPr/>
          <a:lstStyle/>
          <a:p>
            <a:r>
              <a:rPr lang="cs-CZ" sz="1200" dirty="0"/>
              <a:t>MRÁZ, Bohumír. Dějiny výtvarné kultury. 2. 1. vyd. Praha: IDEA SERVIS, 1997, 209 s. ISBN 80-859-7013-9</a:t>
            </a:r>
            <a:r>
              <a:rPr lang="cs-CZ" sz="1200" dirty="0" smtClean="0"/>
              <a:t>.</a:t>
            </a:r>
          </a:p>
          <a:p>
            <a:endParaRPr lang="cs-CZ" sz="1200" dirty="0"/>
          </a:p>
          <a:p>
            <a:r>
              <a:rPr lang="cs-CZ" sz="1200" dirty="0"/>
              <a:t>BERNHARD, </a:t>
            </a:r>
            <a:r>
              <a:rPr lang="cs-CZ" sz="1200" dirty="0" err="1"/>
              <a:t>Marianne</a:t>
            </a:r>
            <a:r>
              <a:rPr lang="cs-CZ" sz="12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/>
              <a:t>Grafoprint</a:t>
            </a:r>
            <a:r>
              <a:rPr lang="cs-CZ" sz="1200" dirty="0"/>
              <a:t>-Neubert, 1996, 491 s. ISBN 80-717-6393-4</a:t>
            </a:r>
            <a:r>
              <a:rPr lang="cs-CZ" sz="1200" dirty="0" smtClean="0"/>
              <a:t>.</a:t>
            </a:r>
          </a:p>
          <a:p>
            <a:pPr marL="45720" indent="0">
              <a:buNone/>
            </a:pPr>
            <a:endParaRPr lang="cs-CZ" sz="1200" dirty="0"/>
          </a:p>
          <a:p>
            <a:r>
              <a:rPr lang="cs-CZ" sz="1200" dirty="0"/>
              <a:t>RAEBURN, Michael. Dějiny architektury. 1. vyd. Překlad Jan Slíva, Eva Klimentová, Milan Jára. Praha: Odeon, 1993, 317 s. ISBN 80-207-0185-0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35005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675240" cy="804165"/>
          </a:xfrm>
        </p:spPr>
        <p:txBody>
          <a:bodyPr/>
          <a:lstStyle/>
          <a:p>
            <a:r>
              <a:rPr lang="cs-CZ" dirty="0" smtClean="0"/>
              <a:t>Citace, obrazový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268760"/>
            <a:ext cx="7884368" cy="5256583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2012-11-15]. </a:t>
            </a:r>
            <a:r>
              <a:rPr lang="pl-PL" sz="1200" dirty="0"/>
              <a:t>Dostupný pod licencí </a:t>
            </a:r>
            <a:r>
              <a:rPr lang="pl-PL" sz="1200" dirty="0" smtClean="0"/>
              <a:t>Public Domain na </a:t>
            </a:r>
            <a:r>
              <a:rPr lang="pl-PL" sz="1200" dirty="0"/>
              <a:t>WWW:</a:t>
            </a:r>
            <a:endParaRPr lang="cs-CZ" sz="1200" u="sng" dirty="0">
              <a:hlinkClick r:id="rId2"/>
            </a:endParaRPr>
          </a:p>
          <a:p>
            <a:pPr marL="274320" indent="-228600"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3"/>
              </a:rPr>
              <a:t>http</a:t>
            </a:r>
            <a:r>
              <a:rPr lang="cs-CZ" sz="1200" u="sng" dirty="0">
                <a:hlinkClick r:id="rId3"/>
              </a:rPr>
              <a:t>://</a:t>
            </a:r>
            <a:r>
              <a:rPr lang="cs-CZ" sz="1200" u="sng" dirty="0" smtClean="0">
                <a:hlinkClick r:id="rId3"/>
              </a:rPr>
              <a:t>commons.wikimedia.org/wiki/</a:t>
            </a:r>
            <a:r>
              <a:rPr lang="cs-CZ" sz="1200" u="sng" dirty="0" err="1" smtClean="0">
                <a:hlinkClick r:id="rId3"/>
              </a:rPr>
              <a:t>File:Crystal_Palace.PNG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4"/>
              </a:rPr>
              <a:t>http</a:t>
            </a:r>
            <a:r>
              <a:rPr lang="cs-CZ" sz="1200" u="sng" dirty="0">
                <a:hlinkClick r:id="rId4"/>
              </a:rPr>
              <a:t>://commons.wikimedia.org/wiki/File:Crystal_Palace_-_</a:t>
            </a:r>
            <a:r>
              <a:rPr lang="cs-CZ" sz="1200" u="sng" dirty="0" smtClean="0">
                <a:hlinkClick r:id="rId4"/>
              </a:rPr>
              <a:t>interior.jpg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5"/>
              </a:rPr>
              <a:t>http</a:t>
            </a:r>
            <a:r>
              <a:rPr lang="cs-CZ" sz="1200" u="sng" dirty="0">
                <a:hlinkClick r:id="rId5"/>
              </a:rPr>
              <a:t>://</a:t>
            </a:r>
            <a:r>
              <a:rPr lang="cs-CZ" sz="1200" u="sng" dirty="0" smtClean="0">
                <a:hlinkClick r:id="rId5"/>
              </a:rPr>
              <a:t>commons.wikimedia.org/wiki/File:The_Crystal_Palace_1910.jpg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6"/>
              </a:rPr>
              <a:t>http</a:t>
            </a:r>
            <a:r>
              <a:rPr lang="cs-CZ" sz="1200" u="sng" dirty="0">
                <a:hlinkClick r:id="rId6"/>
              </a:rPr>
              <a:t>://</a:t>
            </a:r>
            <a:r>
              <a:rPr lang="cs-CZ" sz="1200" u="sng" dirty="0" smtClean="0">
                <a:hlinkClick r:id="rId6"/>
              </a:rPr>
              <a:t>commons.wikimedia.org/wiki/</a:t>
            </a:r>
            <a:r>
              <a:rPr lang="cs-CZ" sz="1200" u="sng" dirty="0" err="1" smtClean="0">
                <a:hlinkClick r:id="rId6"/>
              </a:rPr>
              <a:t>File:Crystal_Palace_General_view_from_Water_Temple.jpg</a:t>
            </a:r>
            <a:r>
              <a:rPr lang="cs-CZ" sz="1200" dirty="0"/>
              <a:t>&gt;</a:t>
            </a:r>
            <a:endParaRPr lang="cs-CZ" sz="1200" u="sng" dirty="0" smtClean="0"/>
          </a:p>
          <a:p>
            <a:pPr marL="4572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2012-11-15]. </a:t>
            </a:r>
            <a:r>
              <a:rPr lang="pl-PL" sz="1200" dirty="0"/>
              <a:t>Dostupný pod licencí Creative Commons na WWW</a:t>
            </a:r>
            <a:r>
              <a:rPr lang="pl-PL" sz="1200" dirty="0" smtClean="0"/>
              <a:t>:</a:t>
            </a:r>
            <a:endParaRPr lang="cs-CZ" sz="1200" u="sng" dirty="0">
              <a:hlinkClick r:id="rId7"/>
            </a:endParaRPr>
          </a:p>
          <a:p>
            <a:pPr marL="274320" indent="-228600">
              <a:buFont typeface="+mj-lt"/>
              <a:buAutoNum type="arabicPeriod" startAt="5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7"/>
              </a:rPr>
              <a:t>http</a:t>
            </a:r>
            <a:r>
              <a:rPr lang="cs-CZ" sz="1200" u="sng" dirty="0">
                <a:hlinkClick r:id="rId7"/>
              </a:rPr>
              <a:t>://</a:t>
            </a:r>
            <a:r>
              <a:rPr lang="cs-CZ" sz="1200" u="sng" dirty="0" smtClean="0">
                <a:hlinkClick r:id="rId7"/>
              </a:rPr>
              <a:t>commons.wikimedia.org/wiki/File:Paddington_station_MMB_07.jpg</a:t>
            </a:r>
            <a:r>
              <a:rPr lang="cs-CZ" sz="1200" dirty="0"/>
              <a:t>&gt;</a:t>
            </a:r>
            <a:endParaRPr lang="cs-CZ" sz="1200" u="sng" dirty="0" smtClean="0"/>
          </a:p>
          <a:p>
            <a:pPr marL="45720" lvl="0" indent="0">
              <a:buNone/>
            </a:pPr>
            <a:r>
              <a:rPr lang="pl-PL" sz="1200" dirty="0"/>
              <a:t>Zdroj: [online]. [cit. 2012-11-15]. Dostupný pod licencí Public Domain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8"/>
            </a:endParaRPr>
          </a:p>
          <a:p>
            <a:pPr marL="274320" indent="-228600">
              <a:buFont typeface="+mj-lt"/>
              <a:buAutoNum type="arabicPeriod" startAt="6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8"/>
              </a:rPr>
              <a:t>http</a:t>
            </a:r>
            <a:r>
              <a:rPr lang="cs-CZ" sz="1200" u="sng" dirty="0">
                <a:hlinkClick r:id="rId8"/>
              </a:rPr>
              <a:t>://commons.wikimedia.org/wiki/File:V%C3%BD%C5%A1kov%C3%A9_%</a:t>
            </a:r>
            <a:r>
              <a:rPr lang="cs-CZ" sz="1200" u="sng" dirty="0" smtClean="0">
                <a:hlinkClick r:id="rId8"/>
              </a:rPr>
              <a:t>C3%BAdaje_Eiffelovky.PNG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 startAt="6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9"/>
              </a:rPr>
              <a:t>http</a:t>
            </a:r>
            <a:r>
              <a:rPr lang="cs-CZ" sz="1200" u="sng" dirty="0">
                <a:hlinkClick r:id="rId9"/>
              </a:rPr>
              <a:t>://</a:t>
            </a:r>
            <a:r>
              <a:rPr lang="cs-CZ" sz="1200" u="sng" dirty="0" smtClean="0">
                <a:hlinkClick r:id="rId9"/>
              </a:rPr>
              <a:t>commons.wikimedia.org/wiki/File:Eiffel_Tower_1888-05-10.jpg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 startAt="6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0"/>
              </a:rPr>
              <a:t>http</a:t>
            </a:r>
            <a:r>
              <a:rPr lang="cs-CZ" sz="1200" u="sng" dirty="0">
                <a:hlinkClick r:id="rId10"/>
              </a:rPr>
              <a:t>://</a:t>
            </a:r>
            <a:r>
              <a:rPr lang="cs-CZ" sz="1200" u="sng" dirty="0" smtClean="0">
                <a:hlinkClick r:id="rId10"/>
              </a:rPr>
              <a:t>commons.wikimedia.org/wiki/File:Eiffel_Tower_1888-10-14.jpg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 startAt="6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1"/>
              </a:rPr>
              <a:t>http</a:t>
            </a:r>
            <a:r>
              <a:rPr lang="cs-CZ" sz="1200" u="sng" dirty="0">
                <a:hlinkClick r:id="rId11"/>
              </a:rPr>
              <a:t>://</a:t>
            </a:r>
            <a:r>
              <a:rPr lang="cs-CZ" sz="1200" u="sng" dirty="0" smtClean="0">
                <a:hlinkClick r:id="rId11"/>
              </a:rPr>
              <a:t>commons.wikimedia.org/wiki/File:Eiffel_Tower_1888-11-14.jpg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 startAt="6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2"/>
              </a:rPr>
              <a:t>http</a:t>
            </a:r>
            <a:r>
              <a:rPr lang="cs-CZ" sz="1200" u="sng" dirty="0">
                <a:hlinkClick r:id="rId12"/>
              </a:rPr>
              <a:t>://</a:t>
            </a:r>
            <a:r>
              <a:rPr lang="cs-CZ" sz="1200" u="sng" dirty="0" smtClean="0">
                <a:hlinkClick r:id="rId12"/>
              </a:rPr>
              <a:t>commons.wikimedia.org/wiki/File:Eiffel_Tower_1889-02-12.jpg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 startAt="6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3"/>
              </a:rPr>
              <a:t>http</a:t>
            </a:r>
            <a:r>
              <a:rPr lang="cs-CZ" sz="1200" u="sng" dirty="0">
                <a:hlinkClick r:id="rId13"/>
              </a:rPr>
              <a:t>://</a:t>
            </a:r>
            <a:r>
              <a:rPr lang="cs-CZ" sz="1200" u="sng" dirty="0" smtClean="0">
                <a:hlinkClick r:id="rId13"/>
              </a:rPr>
              <a:t>commons.wikimedia.org/wiki/File:Eiffel_Tower_1889-04-02.jpg</a:t>
            </a:r>
            <a:r>
              <a:rPr lang="cs-CZ" sz="1200" dirty="0"/>
              <a:t>&gt;</a:t>
            </a:r>
          </a:p>
          <a:p>
            <a:pPr marL="4572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2012-11-15]. </a:t>
            </a:r>
            <a:r>
              <a:rPr lang="pl-PL" sz="1200" dirty="0"/>
              <a:t>Dostupný pod licencí Creative Commons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14"/>
            </a:endParaRPr>
          </a:p>
          <a:p>
            <a:pPr marL="274320" indent="-228600">
              <a:buFont typeface="+mj-lt"/>
              <a:buAutoNum type="arabicPeriod" startAt="12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4"/>
              </a:rPr>
              <a:t>http</a:t>
            </a:r>
            <a:r>
              <a:rPr lang="cs-CZ" sz="1200" u="sng" dirty="0">
                <a:hlinkClick r:id="rId14"/>
              </a:rPr>
              <a:t>://</a:t>
            </a:r>
            <a:r>
              <a:rPr lang="cs-CZ" sz="1200" u="sng" dirty="0" smtClean="0">
                <a:hlinkClick r:id="rId14"/>
              </a:rPr>
              <a:t>commons.wikimedia.org/wiki/</a:t>
            </a:r>
            <a:r>
              <a:rPr lang="cs-CZ" sz="1200" u="sng" dirty="0" err="1" smtClean="0">
                <a:hlinkClick r:id="rId14"/>
              </a:rPr>
              <a:t>File:Statue_of_Liberty_interior.jpg</a:t>
            </a:r>
            <a:r>
              <a:rPr lang="cs-CZ" sz="1200" dirty="0"/>
              <a:t>&gt;</a:t>
            </a:r>
          </a:p>
          <a:p>
            <a:pPr marL="45720" lvl="0" indent="0">
              <a:buNone/>
            </a:pPr>
            <a:r>
              <a:rPr lang="pl-PL" sz="1200" dirty="0"/>
              <a:t>Zdroj: [online]. [cit. 2012-11-15]. Dostupný pod licencí Public Domain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15"/>
            </a:endParaRPr>
          </a:p>
          <a:p>
            <a:pPr marL="274320" indent="-228600">
              <a:buFont typeface="+mj-lt"/>
              <a:buAutoNum type="arabicPeriod" startAt="13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5"/>
              </a:rPr>
              <a:t>http</a:t>
            </a:r>
            <a:r>
              <a:rPr lang="cs-CZ" sz="1200" u="sng" dirty="0">
                <a:hlinkClick r:id="rId15"/>
              </a:rPr>
              <a:t>://</a:t>
            </a:r>
            <a:r>
              <a:rPr lang="cs-CZ" sz="1200" u="sng" dirty="0" smtClean="0">
                <a:hlinkClick r:id="rId15"/>
              </a:rPr>
              <a:t>commons.wikimedia.org/wiki/</a:t>
            </a:r>
            <a:r>
              <a:rPr lang="cs-CZ" sz="1200" u="sng" dirty="0" err="1" smtClean="0">
                <a:hlinkClick r:id="rId15"/>
              </a:rPr>
              <a:t>File:Leslie_Liberty.jpg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 startAt="13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6"/>
              </a:rPr>
              <a:t>http</a:t>
            </a:r>
            <a:r>
              <a:rPr lang="cs-CZ" sz="1200" u="sng" dirty="0">
                <a:hlinkClick r:id="rId16"/>
              </a:rPr>
              <a:t>://</a:t>
            </a:r>
            <a:r>
              <a:rPr lang="cs-CZ" sz="1200" u="sng" dirty="0" smtClean="0">
                <a:hlinkClick r:id="rId16"/>
              </a:rPr>
              <a:t>commons.wikimedia.org/wiki/File:Rouzat_br1.jpg</a:t>
            </a:r>
            <a:r>
              <a:rPr lang="cs-CZ" sz="1200" dirty="0"/>
              <a:t>&gt;</a:t>
            </a:r>
          </a:p>
          <a:p>
            <a:pPr marL="4572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2012-11-15]. </a:t>
            </a:r>
            <a:r>
              <a:rPr lang="pl-PL" sz="1200" dirty="0"/>
              <a:t>Dostupný pod licencí Creative Commons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17"/>
            </a:endParaRPr>
          </a:p>
          <a:p>
            <a:pPr marL="274320" indent="-228600">
              <a:buFont typeface="+mj-lt"/>
              <a:buAutoNum type="arabicPeriod" startAt="15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7"/>
              </a:rPr>
              <a:t>http</a:t>
            </a:r>
            <a:r>
              <a:rPr lang="cs-CZ" sz="1200" u="sng" dirty="0">
                <a:hlinkClick r:id="rId17"/>
              </a:rPr>
              <a:t>://</a:t>
            </a:r>
            <a:r>
              <a:rPr lang="cs-CZ" sz="1200" u="sng" dirty="0" smtClean="0">
                <a:hlinkClick r:id="rId17"/>
              </a:rPr>
              <a:t>commons.wikimedia.org/wiki/File:France_Cantal_Viaduc_de_Garabit_01.jpg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 startAt="15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8"/>
              </a:rPr>
              <a:t>http</a:t>
            </a:r>
            <a:r>
              <a:rPr lang="cs-CZ" sz="1200" u="sng" dirty="0">
                <a:hlinkClick r:id="rId18"/>
              </a:rPr>
              <a:t>://commons.wikimedia.org/wiki/</a:t>
            </a:r>
            <a:r>
              <a:rPr lang="cs-CZ" sz="1200" u="sng" dirty="0" err="1">
                <a:hlinkClick r:id="rId18"/>
              </a:rPr>
              <a:t>File:Ponte_D._</a:t>
            </a:r>
            <a:r>
              <a:rPr lang="cs-CZ" sz="1200" u="sng" dirty="0" err="1" smtClean="0">
                <a:hlinkClick r:id="rId18"/>
              </a:rPr>
              <a:t>Maria_Pia-Porto.JPG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 startAt="15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19"/>
              </a:rPr>
              <a:t>http</a:t>
            </a:r>
            <a:r>
              <a:rPr lang="cs-CZ" sz="1200" u="sng" dirty="0">
                <a:hlinkClick r:id="rId19"/>
              </a:rPr>
              <a:t>://</a:t>
            </a:r>
            <a:r>
              <a:rPr lang="cs-CZ" sz="1200" u="sng" dirty="0" smtClean="0">
                <a:hlinkClick r:id="rId19"/>
              </a:rPr>
              <a:t>commons.wikimedia.org/wiki/File:P1130074_Paris_X_gare_du_Nord_rwk.JPG</a:t>
            </a:r>
            <a:r>
              <a:rPr lang="cs-CZ" sz="1200" dirty="0"/>
              <a:t>&gt;</a:t>
            </a:r>
          </a:p>
          <a:p>
            <a:endParaRPr lang="cs-CZ" sz="1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18153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15200" cy="115409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628800"/>
            <a:ext cx="7315200" cy="35395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2012-11-15]. </a:t>
            </a:r>
            <a:r>
              <a:rPr lang="pl-PL" sz="1200" dirty="0"/>
              <a:t>Dostupný pod licencí Creative Commons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2"/>
            </a:endParaRPr>
          </a:p>
          <a:p>
            <a:pPr marL="274320" indent="-228600">
              <a:buFont typeface="+mj-lt"/>
              <a:buAutoNum type="arabicPeriod" startAt="18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2"/>
              </a:rPr>
              <a:t>http</a:t>
            </a:r>
            <a:r>
              <a:rPr lang="cs-CZ" sz="1200" u="sng" dirty="0">
                <a:hlinkClick r:id="rId2"/>
              </a:rPr>
              <a:t>://commons.wikimedia.org/wiki/File:Milan_-_</a:t>
            </a:r>
            <a:r>
              <a:rPr lang="cs-CZ" sz="1200" u="sng" dirty="0" smtClean="0">
                <a:hlinkClick r:id="rId2"/>
              </a:rPr>
              <a:t>Galerie_Vittorio_Emanuele_II.jpg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 startAt="18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3"/>
              </a:rPr>
              <a:t>http</a:t>
            </a:r>
            <a:r>
              <a:rPr lang="cs-CZ" sz="1200" u="sng" dirty="0">
                <a:hlinkClick r:id="rId3"/>
              </a:rPr>
              <a:t>://</a:t>
            </a:r>
            <a:r>
              <a:rPr lang="cs-CZ" sz="1200" u="sng" dirty="0" smtClean="0">
                <a:hlinkClick r:id="rId3"/>
              </a:rPr>
              <a:t>commons.wikimedia.org/wiki/</a:t>
            </a:r>
            <a:r>
              <a:rPr lang="cs-CZ" sz="1200" u="sng" dirty="0" err="1" smtClean="0">
                <a:hlinkClick r:id="rId3"/>
              </a:rPr>
              <a:t>File:Galeries_royales_Saint-Hubert_Bruxelles.JPG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 startAt="18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4"/>
              </a:rPr>
              <a:t>http</a:t>
            </a:r>
            <a:r>
              <a:rPr lang="cs-CZ" sz="1200" u="sng" dirty="0">
                <a:hlinkClick r:id="rId4"/>
              </a:rPr>
              <a:t>://</a:t>
            </a:r>
            <a:r>
              <a:rPr lang="cs-CZ" sz="1200" u="sng" dirty="0" smtClean="0">
                <a:hlinkClick r:id="rId4"/>
              </a:rPr>
              <a:t>commons.wikimedia.org/wiki/</a:t>
            </a:r>
            <a:r>
              <a:rPr lang="cs-CZ" sz="1200" u="sng" dirty="0" err="1" smtClean="0">
                <a:hlinkClick r:id="rId4"/>
              </a:rPr>
              <a:t>File:PetrinRozhledna.jpg</a:t>
            </a:r>
            <a:r>
              <a:rPr lang="cs-CZ" sz="1200" dirty="0"/>
              <a:t>&gt;</a:t>
            </a:r>
          </a:p>
          <a:p>
            <a:pPr marL="45720" lvl="0" indent="0">
              <a:buNone/>
            </a:pPr>
            <a:r>
              <a:rPr lang="pl-PL" sz="1200" dirty="0"/>
              <a:t>Zdroj: [online]. [cit. 2012-11-15]. Dostupný pod licencí Public Domain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5"/>
            </a:endParaRPr>
          </a:p>
          <a:p>
            <a:pPr marL="274320" indent="-228600">
              <a:buFont typeface="+mj-lt"/>
              <a:buAutoNum type="arabicPeriod" startAt="21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5"/>
              </a:rPr>
              <a:t>http</a:t>
            </a:r>
            <a:r>
              <a:rPr lang="cs-CZ" sz="1200" u="sng" dirty="0">
                <a:hlinkClick r:id="rId5"/>
              </a:rPr>
              <a:t>://commons.wikimedia.org/wiki/File:Projekt_rozhledny_na_Pet%C5%99%C3%ADn%C4%9B_%</a:t>
            </a:r>
            <a:r>
              <a:rPr lang="cs-CZ" sz="1200" u="sng" dirty="0" smtClean="0">
                <a:hlinkClick r:id="rId5"/>
              </a:rPr>
              <a:t>281891%29.jpg</a:t>
            </a:r>
            <a:r>
              <a:rPr lang="cs-CZ" sz="1200" dirty="0"/>
              <a:t>&gt;</a:t>
            </a:r>
          </a:p>
          <a:p>
            <a:pPr marL="4572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2012-11-15]. </a:t>
            </a:r>
            <a:r>
              <a:rPr lang="pl-PL" sz="1200" dirty="0"/>
              <a:t>Dostupný pod licencí Creative Commons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6"/>
            </a:endParaRPr>
          </a:p>
          <a:p>
            <a:pPr marL="274320" indent="-228600">
              <a:buFont typeface="+mj-lt"/>
              <a:buAutoNum type="arabicPeriod" startAt="22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6"/>
              </a:rPr>
              <a:t>http</a:t>
            </a:r>
            <a:r>
              <a:rPr lang="cs-CZ" sz="1200" u="sng" dirty="0">
                <a:hlinkClick r:id="rId6"/>
              </a:rPr>
              <a:t>://commons.wikimedia.org/wiki/File:Praha,_Pet%C5%99%C3%ADn,_</a:t>
            </a:r>
            <a:r>
              <a:rPr lang="cs-CZ" sz="1200" u="sng" dirty="0" smtClean="0">
                <a:hlinkClick r:id="rId6"/>
              </a:rPr>
              <a:t>detail_n%C3%BDtov%C3%A1n%C3%AD_na_Pet%C5%99%C3%ADnsk%C3%A9_v%C4%9B%C5%BEi.JPG</a:t>
            </a:r>
            <a:r>
              <a:rPr lang="cs-CZ" sz="1200" dirty="0"/>
              <a:t>&gt;</a:t>
            </a:r>
          </a:p>
          <a:p>
            <a:pPr marL="274320" indent="-228600">
              <a:buFont typeface="+mj-lt"/>
              <a:buAutoNum type="arabicPeriod" startAt="22"/>
            </a:pPr>
            <a:r>
              <a:rPr lang="cs-CZ" sz="1200" dirty="0"/>
              <a:t>&lt;</a:t>
            </a:r>
            <a:r>
              <a:rPr lang="cs-CZ" sz="1200" u="sng" dirty="0" smtClean="0">
                <a:hlinkClick r:id="rId7"/>
              </a:rPr>
              <a:t>http</a:t>
            </a:r>
            <a:r>
              <a:rPr lang="cs-CZ" sz="1200" u="sng" dirty="0">
                <a:hlinkClick r:id="rId7"/>
              </a:rPr>
              <a:t>://</a:t>
            </a:r>
            <a:r>
              <a:rPr lang="cs-CZ" sz="1200" u="sng" dirty="0" smtClean="0">
                <a:hlinkClick r:id="rId7"/>
              </a:rPr>
              <a:t>commons.wikimedia.org/wiki/File:Zamek_Lednice_Morava_8.JPG</a:t>
            </a:r>
            <a:r>
              <a:rPr lang="cs-CZ" sz="1200" dirty="0"/>
              <a:t>&gt;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68065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315200" cy="1154097"/>
          </a:xfrm>
        </p:spPr>
        <p:txBody>
          <a:bodyPr/>
          <a:lstStyle/>
          <a:p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Nové stavební materiály</a:t>
            </a:r>
            <a:endParaRPr lang="cs-CZ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584" y="1340768"/>
            <a:ext cx="6707188" cy="1036638"/>
          </a:xfrm>
        </p:spPr>
        <p:txBody>
          <a:bodyPr/>
          <a:lstStyle/>
          <a:p>
            <a:r>
              <a:rPr lang="cs-CZ" sz="2800" dirty="0" smtClean="0"/>
              <a:t> železo</a:t>
            </a:r>
            <a:r>
              <a:rPr lang="cs-CZ" sz="2800" dirty="0"/>
              <a:t>, ocel, sklo</a:t>
            </a:r>
          </a:p>
          <a:p>
            <a:r>
              <a:rPr lang="cs-CZ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Křišťálový </a:t>
            </a:r>
            <a:r>
              <a:rPr lang="cs-CZ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palác v Londýně </a:t>
            </a:r>
            <a:r>
              <a:rPr lang="cs-CZ" sz="2800" dirty="0"/>
              <a:t>(J. </a:t>
            </a:r>
            <a:r>
              <a:rPr lang="cs-CZ" sz="2800" dirty="0" err="1"/>
              <a:t>Paxton</a:t>
            </a:r>
            <a:r>
              <a:rPr lang="cs-CZ" sz="2800" dirty="0"/>
              <a:t>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34152"/>
            <a:ext cx="6142149" cy="4400153"/>
          </a:xfrm>
        </p:spPr>
      </p:pic>
      <p:sp>
        <p:nvSpPr>
          <p:cNvPr id="5" name="Obdélník 4"/>
          <p:cNvSpPr/>
          <p:nvPr/>
        </p:nvSpPr>
        <p:spPr>
          <a:xfrm>
            <a:off x="7092280" y="6309320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1</a:t>
            </a:r>
            <a:endParaRPr lang="cs-CZ" sz="14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8091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3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Křišťálový palác v Londýně (J. </a:t>
            </a:r>
            <a:r>
              <a:rPr lang="cs-CZ" sz="33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Paxton</a:t>
            </a:r>
            <a:r>
              <a:rPr lang="cs-CZ" sz="33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</a:t>
            </a:r>
            <a:r>
              <a:rPr lang="cs-CZ" dirty="0"/>
              <a:t/>
            </a:r>
            <a:br>
              <a:rPr lang="cs-CZ" dirty="0"/>
            </a:b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731347" cy="4248472"/>
          </a:xfrm>
        </p:spPr>
      </p:pic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971600" y="5517232"/>
            <a:ext cx="7276288" cy="1152128"/>
          </a:xfrm>
        </p:spPr>
        <p:txBody>
          <a:bodyPr/>
          <a:lstStyle/>
          <a:p>
            <a:r>
              <a:rPr lang="cs-CZ" dirty="0"/>
              <a:t>1851, první stavba s využitím </a:t>
            </a:r>
            <a:r>
              <a:rPr lang="cs-CZ" dirty="0" smtClean="0"/>
              <a:t>prefabrikovaných dílů</a:t>
            </a:r>
          </a:p>
          <a:p>
            <a:r>
              <a:rPr lang="cs-CZ" dirty="0" smtClean="0"/>
              <a:t>Realizace u příležitosti 1. Světové výstavy v Londýně</a:t>
            </a:r>
          </a:p>
          <a:p>
            <a:r>
              <a:rPr lang="cs-CZ" dirty="0" smtClean="0"/>
              <a:t>Umístění: Hyde </a:t>
            </a:r>
            <a:r>
              <a:rPr lang="cs-CZ" dirty="0" smtClean="0"/>
              <a:t>Park, stavba poté demontována a přesunuta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744219" y="5215911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</a:t>
            </a:r>
            <a:r>
              <a:rPr lang="cs-CZ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8448557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" y="548680"/>
            <a:ext cx="8294949" cy="5961996"/>
          </a:xfrm>
        </p:spPr>
      </p:pic>
      <p:sp>
        <p:nvSpPr>
          <p:cNvPr id="8" name="Obdélník 7"/>
          <p:cNvSpPr/>
          <p:nvPr/>
        </p:nvSpPr>
        <p:spPr>
          <a:xfrm>
            <a:off x="8244408" y="6165304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3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1984026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7796"/>
            <a:ext cx="7920880" cy="6021076"/>
          </a:xfrm>
        </p:spPr>
      </p:pic>
      <p:sp>
        <p:nvSpPr>
          <p:cNvPr id="5" name="Obdélník 4"/>
          <p:cNvSpPr/>
          <p:nvPr/>
        </p:nvSpPr>
        <p:spPr>
          <a:xfrm>
            <a:off x="8316416" y="6381327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4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1358927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15200" cy="1154097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Londýn, </a:t>
            </a:r>
            <a:r>
              <a:rPr lang="cs-CZ" sz="3200" b="1" dirty="0" err="1" smtClean="0"/>
              <a:t>Paddington</a:t>
            </a:r>
            <a:r>
              <a:rPr lang="cs-CZ" sz="3200" b="1" dirty="0" smtClean="0"/>
              <a:t> Station, 1852-55</a:t>
            </a:r>
            <a:endParaRPr lang="cs-CZ" sz="32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1" y="2146094"/>
            <a:ext cx="7072278" cy="4711906"/>
          </a:xfrm>
        </p:spPr>
      </p:pic>
      <p:sp>
        <p:nvSpPr>
          <p:cNvPr id="6" name="Obdélník 5"/>
          <p:cNvSpPr/>
          <p:nvPr/>
        </p:nvSpPr>
        <p:spPr>
          <a:xfrm>
            <a:off x="7895323" y="6550223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5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8272125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0459" cy="652534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241085" y="6559705"/>
            <a:ext cx="14593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© Ivana Spurná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23828863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3"/>
            <a:ext cx="7675240" cy="79208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Francie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2564904"/>
            <a:ext cx="3566160" cy="316835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 Národní knihovna</a:t>
            </a:r>
          </a:p>
          <a:p>
            <a:r>
              <a:rPr lang="cs-CZ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Eiffelova</a:t>
            </a:r>
            <a:r>
              <a:rPr lang="cs-CZ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věž</a:t>
            </a:r>
          </a:p>
          <a:p>
            <a:r>
              <a:rPr lang="cs-CZ" sz="2800" dirty="0" smtClean="0"/>
              <a:t> Tržnice</a:t>
            </a:r>
            <a:endParaRPr lang="cs-CZ" sz="2800" dirty="0"/>
          </a:p>
          <a:p>
            <a:r>
              <a:rPr lang="cs-CZ" sz="2800" dirty="0" smtClean="0"/>
              <a:t> Severní nádraží</a:t>
            </a:r>
          </a:p>
          <a:p>
            <a:r>
              <a:rPr lang="cs-CZ" sz="2800" dirty="0" smtClean="0"/>
              <a:t> Mosty, viadukty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78211"/>
            <a:ext cx="5076193" cy="5179789"/>
          </a:xfrm>
        </p:spPr>
      </p:pic>
      <p:sp>
        <p:nvSpPr>
          <p:cNvPr id="7" name="Obdélník 6"/>
          <p:cNvSpPr/>
          <p:nvPr/>
        </p:nvSpPr>
        <p:spPr>
          <a:xfrm>
            <a:off x="3275856" y="6550223"/>
            <a:ext cx="65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6</a:t>
            </a:r>
            <a:endParaRPr lang="cs-CZ" sz="14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Vlastní 8">
      <a:dk1>
        <a:sysClr val="windowText" lastClr="000000"/>
      </a:dk1>
      <a:lt1>
        <a:sysClr val="window" lastClr="FFFFFF"/>
      </a:lt1>
      <a:dk2>
        <a:srgbClr val="292945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213</TotalTime>
  <Words>865</Words>
  <Application>Microsoft Office PowerPoint</Application>
  <PresentationFormat>Předvádění na obrazovce (4:3)</PresentationFormat>
  <Paragraphs>150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Prostor</vt:lpstr>
      <vt:lpstr>Prezentace aplikace PowerPoint</vt:lpstr>
      <vt:lpstr>INŽENÝRSKÁ ARCHITEKTURA</vt:lpstr>
      <vt:lpstr>Nové stavební materiály</vt:lpstr>
      <vt:lpstr> Křišťálový palác v Londýně (J. Paxton) </vt:lpstr>
      <vt:lpstr>Prezentace aplikace PowerPoint</vt:lpstr>
      <vt:lpstr>Prezentace aplikace PowerPoint</vt:lpstr>
      <vt:lpstr>Londýn, Paddington Station, 1852-55</vt:lpstr>
      <vt:lpstr>Prezentace aplikace PowerPoint</vt:lpstr>
      <vt:lpstr>Francie</vt:lpstr>
      <vt:lpstr>Gustav Eiffel, věž, 1889</vt:lpstr>
      <vt:lpstr>Vnitřní konstrukce Sochy Svobody Gustav Eiffel</vt:lpstr>
      <vt:lpstr>Gustav Eiffel, stavitel mostů</vt:lpstr>
      <vt:lpstr>Gustav Eiffel, most v Portu, Portugalsko</vt:lpstr>
      <vt:lpstr>Paříž, Severní nádraží</vt:lpstr>
      <vt:lpstr>Miláno, Galerie Viktora Emanuela II., 1867-77</vt:lpstr>
      <vt:lpstr>Brusel, Královská galerie sv. Huberta</vt:lpstr>
      <vt:lpstr>Praha, Petřínská rozhledna</vt:lpstr>
      <vt:lpstr>Prezentace aplikace PowerPoint</vt:lpstr>
      <vt:lpstr>Zámecký skleník, Lednice</vt:lpstr>
      <vt:lpstr>Kvíz</vt:lpstr>
      <vt:lpstr>Prezentace aplikace PowerPoint</vt:lpstr>
      <vt:lpstr>Správné řešení:</vt:lpstr>
      <vt:lpstr>Citace</vt:lpstr>
      <vt:lpstr>Citace, obrazový materiál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INŽENÝRSKÁ ARCHITEKTURA</dc:title>
  <dc:creator>Ivana Spurná</dc:creator>
  <cp:lastModifiedBy>Ivana Spurná</cp:lastModifiedBy>
  <cp:revision>28</cp:revision>
  <dcterms:created xsi:type="dcterms:W3CDTF">2008-11-23T20:34:22Z</dcterms:created>
  <dcterms:modified xsi:type="dcterms:W3CDTF">2013-06-02T16:03:42Z</dcterms:modified>
</cp:coreProperties>
</file>