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  <p:sldMasterId id="2147483693" r:id="rId2"/>
  </p:sldMasterIdLst>
  <p:notesMasterIdLst>
    <p:notesMasterId r:id="rId33"/>
  </p:notesMasterIdLst>
  <p:sldIdLst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  <p:sldId id="277" r:id="rId23"/>
    <p:sldId id="278" r:id="rId24"/>
    <p:sldId id="279" r:id="rId25"/>
    <p:sldId id="290" r:id="rId26"/>
    <p:sldId id="291" r:id="rId27"/>
    <p:sldId id="280" r:id="rId28"/>
    <p:sldId id="281" r:id="rId29"/>
    <p:sldId id="282" r:id="rId30"/>
    <p:sldId id="283" r:id="rId31"/>
    <p:sldId id="292" r:id="rId3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3330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367D6-DC92-4EBE-914B-2E30F217D57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AB2C-EC41-4708-92A2-175C2DD204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A2D0-9D2F-439C-8AA2-326D89D411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9250"/>
            <a:ext cx="8228013" cy="143351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7013" cy="41132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6613" y="1981200"/>
            <a:ext cx="4038600" cy="4113213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A4DC2FCE-BF72-43E2-80AC-00C38C83652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07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9250"/>
            <a:ext cx="8228013" cy="143351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8013" cy="19796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4113213"/>
            <a:ext cx="8228013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537B3229-6C0A-459C-A42F-B96021D324B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636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9250"/>
            <a:ext cx="8228013" cy="143351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7013" cy="411321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6613" y="1981200"/>
            <a:ext cx="4038600" cy="41132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9F46FAA5-E83A-4188-A9CE-53B8814A0C4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61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9250"/>
            <a:ext cx="8228013" cy="143351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3299C55-2050-4029-BC49-AE90DD7616B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97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F29A3-54FB-4A00-A2C4-B95F106E2FE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CE8F-A8A0-4153-A679-CDBACBCD43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2DB3-8A17-4241-A606-7F65412BF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561C-5B6F-4305-86CF-A8B852AEB4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620-1059-41F4-BC86-AF5DFD1FF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20A2-A6B5-4194-B7E6-A314D4F8C5F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D34D-C1E4-4554-938B-CA892D12E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74D40-A5BA-4394-8230-E3592891C7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EDA3-1AC9-4B34-8D9D-045EA3E3E9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46D0-3E9F-44A0-9ABD-63C7BDC126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B58F-FC6A-4786-B4A4-F1BB332355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B46D-C0F1-40D3-B8A8-886E4A327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0813" cy="182721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094E104C-851D-4600-A197-C13530AD2E1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60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2CF2-6BCF-4197-997F-18357C5A00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7638-670E-4768-8F33-69A36CD9A3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7353-F503-458D-8BDA-C1FA614B5A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5AF3-668A-4E3E-A485-40005E770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DC15-665E-492A-A879-6839413E5E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A5E6-2CA6-491F-8141-1E4A1CE2D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384-C522-48BF-8392-B7DF349B83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5A1DBDE-54D1-4D82-977F-42F01EEA23E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E6050B1-1D7F-45FE-80D5-171DD6320F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Z%C3%A1mek_(Lednice)_2.JPG?uselang=cs" TargetMode="External"/><Relationship Id="rId13" Type="http://schemas.openxmlformats.org/officeDocument/2006/relationships/hyperlink" Target="http://commons.wikimedia.org/wiki/File:Paris_July_2011-16a.jpg?uselang=cs" TargetMode="External"/><Relationship Id="rId3" Type="http://schemas.openxmlformats.org/officeDocument/2006/relationships/hyperlink" Target="http://commons.wikimedia.org/wiki/File:Caspar_David_Friedrich_032_(The_wanderer_above_the_sea_of_fog).jpg" TargetMode="External"/><Relationship Id="rId7" Type="http://schemas.openxmlformats.org/officeDocument/2006/relationships/hyperlink" Target="http://commons.wikimedia.org/wiki/File:Hlubok%C3%A1_nad_Vltavou,_z%C3%A1mek.jpg?uselang=cs" TargetMode="External"/><Relationship Id="rId12" Type="http://schemas.openxmlformats.org/officeDocument/2006/relationships/hyperlink" Target="http://commons.wikimedia.org/wiki/File:Hrad_Bouzov_(Bouzov),_Bouzov.JPG" TargetMode="External"/><Relationship Id="rId17" Type="http://schemas.openxmlformats.org/officeDocument/2006/relationships/hyperlink" Target="http://upload.wikimedia.org/wikipedia/commons/thumb/e/e5/Hrad_Bouzov_(Bouzov),_Bouzov.JPG/800px-Hrad_Bouzov_(Bouzov),_Bouzov.JPG?uselang=cs" TargetMode="External"/><Relationship Id="rId2" Type="http://schemas.openxmlformats.org/officeDocument/2006/relationships/notesSlide" Target="../notesSlides/notesSlide26.xml"/><Relationship Id="rId16" Type="http://schemas.openxmlformats.org/officeDocument/2006/relationships/hyperlink" Target="http://commons.wikimedia.org/wiki/File:GericaultHorseman.jpg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commons.wikimedia.org/wiki/File:Neuschwanstein_Castle.jpg" TargetMode="External"/><Relationship Id="rId11" Type="http://schemas.openxmlformats.org/officeDocument/2006/relationships/hyperlink" Target="http://commons.wikimedia.org/wiki/File:Hrad_Karl%C5%A1tejn_(Karl%C5%A1tejn),_Karl%C5%A1tejn_172.JPG" TargetMode="External"/><Relationship Id="rId5" Type="http://schemas.openxmlformats.org/officeDocument/2006/relationships/hyperlink" Target="http://commons.wikimedia.org/wiki/File:London_Parliament_2007-1.jpg" TargetMode="External"/><Relationship Id="rId15" Type="http://schemas.openxmlformats.org/officeDocument/2006/relationships/hyperlink" Target="http://commons.wikimedia.org/wiki/File:Jean_Louis_Th%C3%A9odore_G%C3%A9ricault_001.jpg" TargetMode="External"/><Relationship Id="rId10" Type="http://schemas.openxmlformats.org/officeDocument/2006/relationships/hyperlink" Target="http://commons.wikimedia.org/wiki/File:Hr%C3%A1dek_u_Nechanic_castle_whole.jpg" TargetMode="External"/><Relationship Id="rId4" Type="http://schemas.openxmlformats.org/officeDocument/2006/relationships/hyperlink" Target="http://commons.wikimedia.org/wiki/File:Lednice_zamek3.JPG" TargetMode="External"/><Relationship Id="rId9" Type="http://schemas.openxmlformats.org/officeDocument/2006/relationships/hyperlink" Target="http://commons.wikimedia.org/wiki/File:Orl%C3%ADk_7.jpg" TargetMode="External"/><Relationship Id="rId14" Type="http://schemas.openxmlformats.org/officeDocument/2006/relationships/hyperlink" Target="http://commons.wikimedia.org/wiki/File:Floss_der_medusa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ug%C3%A8ne_Delacroix_-_La_libert%C3%A9_guidant_le_peuple.jpg" TargetMode="External"/><Relationship Id="rId2" Type="http://schemas.openxmlformats.org/officeDocument/2006/relationships/hyperlink" Target="http://commons.wikimedia.org/wiki/File:Th%C3%A9odore_G%C3%A9ricault_-_Portrait_of_an_Artist_in_His_Studio_-_WGA0863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Caspar_David_Friedrich_055.jpg?uselang=en" TargetMode="External"/><Relationship Id="rId5" Type="http://schemas.openxmlformats.org/officeDocument/2006/relationships/hyperlink" Target="http://commons.wikimedia.org/wiki/File:Caspar_David_Friedrich_032_(The_wanderer_above_the_sea_of_fog).jpg" TargetMode="External"/><Relationship Id="rId4" Type="http://schemas.openxmlformats.org/officeDocument/2006/relationships/hyperlink" Target="http://commons.wikimedia.org/wiki/File:Reddragon.jpg?uselang=c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60655"/>
              </p:ext>
            </p:extLst>
          </p:nvPr>
        </p:nvGraphicFramePr>
        <p:xfrm>
          <a:off x="413284" y="1682178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Romantismus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SzPct val="6500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Prezentace s výkladem a obrazovým materiálem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k dějinám výtvarné kultury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FontTx/>
                        <a:buNone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Malířství, cit, víra, osobní svoboda, inspirace, středověk, novogotika, francouzský romantismus, T. </a:t>
                      </a:r>
                      <a:r>
                        <a:rPr lang="cs-CZ" sz="16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Géricault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Mgr. Ivana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Spurná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25.</a:t>
                      </a:r>
                      <a:r>
                        <a:rPr lang="cs-CZ" sz="1600" b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347663"/>
            <a:ext cx="8003232" cy="92109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smtClean="0">
                <a:solidFill>
                  <a:schemeClr val="accent2"/>
                </a:solidFill>
              </a:rPr>
              <a:t>zámek </a:t>
            </a:r>
            <a:r>
              <a:rPr lang="cs-CZ" dirty="0">
                <a:solidFill>
                  <a:schemeClr val="accent2"/>
                </a:solidFill>
              </a:rPr>
              <a:t>Lednice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3" y="1538567"/>
            <a:ext cx="7929429" cy="5282983"/>
          </a:xfrm>
          <a:prstGeom prst="rect">
            <a:avLst/>
          </a:prstGeom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731827" y="429250"/>
            <a:ext cx="3566116" cy="2232248"/>
          </a:xfrm>
          <a:prstGeom prst="wedgeRoundRectCallout">
            <a:avLst>
              <a:gd name="adj1" fmla="val 71809"/>
              <a:gd name="adj2" fmla="val 7368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chemeClr val="bg2"/>
                </a:solidFill>
              </a:rPr>
              <a:t>Původně barokní zámek prochází </a:t>
            </a:r>
            <a:r>
              <a:rPr lang="cs-CZ" dirty="0" smtClean="0">
                <a:solidFill>
                  <a:schemeClr val="bg2"/>
                </a:solidFill>
              </a:rPr>
              <a:t>přestavbou v </a:t>
            </a:r>
            <a:r>
              <a:rPr lang="cs-CZ" dirty="0">
                <a:solidFill>
                  <a:schemeClr val="bg2"/>
                </a:solidFill>
              </a:rPr>
              <a:t>duchu novogotiky.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chemeClr val="bg2"/>
                </a:solidFill>
              </a:rPr>
              <a:t>Lednicko-valtický areál svým významem byl zařazen na jednu </a:t>
            </a:r>
            <a:r>
              <a:rPr lang="cs-CZ" b="1" dirty="0">
                <a:solidFill>
                  <a:schemeClr val="bg2"/>
                </a:solidFill>
              </a:rPr>
              <a:t>významnou listinu</a:t>
            </a:r>
            <a:r>
              <a:rPr lang="cs-CZ" dirty="0">
                <a:solidFill>
                  <a:schemeClr val="bg2"/>
                </a:solidFill>
              </a:rPr>
              <a:t>. Jak se </a:t>
            </a:r>
            <a:r>
              <a:rPr lang="cs-CZ" dirty="0" smtClean="0">
                <a:solidFill>
                  <a:schemeClr val="bg2"/>
                </a:solidFill>
              </a:rPr>
              <a:t>tato listina jmenuje</a:t>
            </a:r>
            <a:r>
              <a:rPr lang="cs-CZ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5" name="Zástupný symbol pro obsah 6"/>
          <p:cNvSpPr txBox="1">
            <a:spLocks/>
          </p:cNvSpPr>
          <p:nvPr/>
        </p:nvSpPr>
        <p:spPr>
          <a:xfrm>
            <a:off x="-10167" y="6473378"/>
            <a:ext cx="777280" cy="360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6</a:t>
            </a:r>
            <a:endParaRPr lang="cs-CZ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475656" y="347663"/>
            <a:ext cx="7211144" cy="99310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smtClean="0">
                <a:solidFill>
                  <a:schemeClr val="accent2"/>
                </a:solidFill>
              </a:rPr>
              <a:t>zámek </a:t>
            </a:r>
            <a:r>
              <a:rPr lang="cs-CZ" dirty="0">
                <a:solidFill>
                  <a:schemeClr val="accent2"/>
                </a:solidFill>
              </a:rPr>
              <a:t>Orlík</a:t>
            </a:r>
          </a:p>
        </p:txBody>
      </p:sp>
      <p:sp>
        <p:nvSpPr>
          <p:cNvPr id="4" name="Zástupný symbol pro obsah 6"/>
          <p:cNvSpPr txBox="1">
            <a:spLocks/>
          </p:cNvSpPr>
          <p:nvPr/>
        </p:nvSpPr>
        <p:spPr>
          <a:xfrm>
            <a:off x="7027194" y="6488476"/>
            <a:ext cx="777280" cy="360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7</a:t>
            </a:r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58844"/>
            <a:ext cx="5542379" cy="5389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347663"/>
            <a:ext cx="7931224" cy="99310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chemeClr val="accent2"/>
                </a:solidFill>
              </a:rPr>
              <a:t>zámek Hrádek u Nechanic</a:t>
            </a:r>
          </a:p>
        </p:txBody>
      </p:sp>
      <p:sp>
        <p:nvSpPr>
          <p:cNvPr id="4" name="Zástupný symbol pro obsah 6"/>
          <p:cNvSpPr txBox="1">
            <a:spLocks/>
          </p:cNvSpPr>
          <p:nvPr/>
        </p:nvSpPr>
        <p:spPr>
          <a:xfrm>
            <a:off x="8040694" y="6545236"/>
            <a:ext cx="777280" cy="360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</a:t>
            </a:r>
            <a:r>
              <a:rPr lang="cs-CZ" sz="1400" dirty="0">
                <a:solidFill>
                  <a:schemeClr val="accent2"/>
                </a:solidFill>
              </a:rPr>
              <a:t>8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300933" cy="54757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47663"/>
            <a:ext cx="8229600" cy="1438275"/>
          </a:xfrm>
          <a:ln/>
        </p:spPr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822"/>
            <a:ext cx="8149571" cy="6112178"/>
          </a:xfrm>
          <a:prstGeom prst="rect">
            <a:avLst/>
          </a:prstGeom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467544" y="271916"/>
            <a:ext cx="6264995" cy="1152128"/>
          </a:xfrm>
          <a:prstGeom prst="wedgeRoundRectCallout">
            <a:avLst>
              <a:gd name="adj1" fmla="val 77240"/>
              <a:gd name="adj2" fmla="val -7135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chemeClr val="bg2"/>
                </a:solidFill>
              </a:rPr>
              <a:t>Slavný hrad </a:t>
            </a:r>
            <a:r>
              <a:rPr lang="cs-CZ" sz="3600" b="1" dirty="0">
                <a:solidFill>
                  <a:schemeClr val="bg2"/>
                </a:solidFill>
              </a:rPr>
              <a:t>Karlštejn</a:t>
            </a:r>
            <a:r>
              <a:rPr lang="cs-CZ" dirty="0">
                <a:solidFill>
                  <a:schemeClr val="bg2"/>
                </a:solidFill>
              </a:rPr>
              <a:t> dostává novu střechu podle</a:t>
            </a:r>
            <a:r>
              <a:rPr lang="cs-CZ" b="1" dirty="0">
                <a:solidFill>
                  <a:schemeClr val="bg2"/>
                </a:solidFill>
              </a:rPr>
              <a:t> francouzského </a:t>
            </a:r>
            <a:r>
              <a:rPr lang="cs-CZ" dirty="0">
                <a:solidFill>
                  <a:schemeClr val="bg2"/>
                </a:solidFill>
              </a:rPr>
              <a:t>vzoru</a:t>
            </a:r>
          </a:p>
        </p:txBody>
      </p:sp>
      <p:sp>
        <p:nvSpPr>
          <p:cNvPr id="5" name="Zástupný symbol pro obsah 6"/>
          <p:cNvSpPr txBox="1">
            <a:spLocks/>
          </p:cNvSpPr>
          <p:nvPr/>
        </p:nvSpPr>
        <p:spPr>
          <a:xfrm>
            <a:off x="8100392" y="6328267"/>
            <a:ext cx="777280" cy="360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9</a:t>
            </a:r>
            <a:endParaRPr lang="cs-CZ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47663"/>
            <a:ext cx="8229600" cy="1438275"/>
          </a:xfrm>
          <a:ln/>
        </p:spPr>
        <p:txBody>
          <a:bodyPr/>
          <a:lstStyle/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8250066" cy="5517232"/>
          </a:xfrm>
          <a:prstGeom prst="rect">
            <a:avLst/>
          </a:prstGeom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0" y="277387"/>
            <a:ext cx="6846721" cy="1423421"/>
          </a:xfrm>
          <a:prstGeom prst="wedgeRoundRectCallout">
            <a:avLst>
              <a:gd name="adj1" fmla="val 85860"/>
              <a:gd name="adj2" fmla="val 5156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dirty="0" smtClean="0">
                <a:solidFill>
                  <a:schemeClr val="bg2"/>
                </a:solidFill>
              </a:rPr>
              <a:t>A tento hrad znáte?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smtClean="0">
                <a:solidFill>
                  <a:schemeClr val="bg2"/>
                </a:solidFill>
              </a:rPr>
              <a:t>Hrad________________ </a:t>
            </a:r>
            <a:r>
              <a:rPr lang="cs-CZ" dirty="0">
                <a:solidFill>
                  <a:schemeClr val="bg2"/>
                </a:solidFill>
              </a:rPr>
              <a:t>dostává nový „kabát“.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chemeClr val="bg2"/>
                </a:solidFill>
              </a:rPr>
              <a:t>Inspirace přichází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dirty="0">
                <a:solidFill>
                  <a:schemeClr val="bg2"/>
                </a:solidFill>
              </a:rPr>
              <a:t>a/ z Francie   b/ z Německa   c/ z Anglie   d/ z Itálie</a:t>
            </a:r>
          </a:p>
        </p:txBody>
      </p:sp>
      <p:sp>
        <p:nvSpPr>
          <p:cNvPr id="5" name="Zástupný symbol pro obsah 6"/>
          <p:cNvSpPr txBox="1">
            <a:spLocks/>
          </p:cNvSpPr>
          <p:nvPr/>
        </p:nvSpPr>
        <p:spPr>
          <a:xfrm>
            <a:off x="8248106" y="6461662"/>
            <a:ext cx="859202" cy="360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10</a:t>
            </a:r>
            <a:endParaRPr lang="cs-CZ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24249" y="0"/>
            <a:ext cx="2950936" cy="2173015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 smtClean="0">
                <a:solidFill>
                  <a:schemeClr val="accent2"/>
                </a:solidFill>
              </a:rPr>
              <a:t>Francouzský</a:t>
            </a:r>
            <a:br>
              <a:rPr lang="cs-CZ" sz="3200" dirty="0" smtClean="0">
                <a:solidFill>
                  <a:schemeClr val="accent2"/>
                </a:solidFill>
              </a:rPr>
            </a:br>
            <a:r>
              <a:rPr lang="cs-CZ" sz="3200" dirty="0" smtClean="0">
                <a:solidFill>
                  <a:schemeClr val="accent2"/>
                </a:solidFill>
              </a:rPr>
              <a:t>romantismus</a:t>
            </a:r>
            <a:r>
              <a:rPr lang="cs-CZ" dirty="0">
                <a:solidFill>
                  <a:schemeClr val="accent2"/>
                </a:solidFill>
              </a:rPr>
              <a:t/>
            </a:r>
            <a:br>
              <a:rPr lang="cs-CZ" dirty="0">
                <a:solidFill>
                  <a:schemeClr val="accent2"/>
                </a:solidFill>
              </a:rPr>
            </a:br>
            <a:r>
              <a:rPr lang="cs-CZ" dirty="0">
                <a:solidFill>
                  <a:schemeClr val="accent2"/>
                </a:solidFill>
              </a:rPr>
              <a:t/>
            </a:r>
            <a:br>
              <a:rPr lang="cs-CZ" dirty="0">
                <a:solidFill>
                  <a:schemeClr val="accent2"/>
                </a:solidFill>
              </a:rPr>
            </a:br>
            <a:endParaRPr lang="cs-CZ" sz="2200" dirty="0">
              <a:solidFill>
                <a:schemeClr val="accent2"/>
              </a:solidFill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06" y="180822"/>
            <a:ext cx="4981800" cy="6677178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252912" y="2348880"/>
            <a:ext cx="2950936" cy="1122694"/>
          </a:xfrm>
        </p:spPr>
        <p:txBody>
          <a:bodyPr>
            <a:normAutofit fontScale="85000" lnSpcReduction="10000"/>
          </a:bodyPr>
          <a:lstStyle/>
          <a:p>
            <a:r>
              <a:rPr lang="cs-CZ" sz="3300" b="1" dirty="0" smtClean="0">
                <a:solidFill>
                  <a:schemeClr val="accent2"/>
                </a:solidFill>
              </a:rPr>
              <a:t>Francois </a:t>
            </a:r>
            <a:r>
              <a:rPr lang="cs-CZ" sz="3300" b="1" dirty="0" err="1" smtClean="0">
                <a:solidFill>
                  <a:schemeClr val="accent2"/>
                </a:solidFill>
              </a:rPr>
              <a:t>Rude</a:t>
            </a:r>
            <a:endParaRPr lang="cs-CZ" sz="3300" b="1" dirty="0" smtClean="0">
              <a:solidFill>
                <a:schemeClr val="accent2"/>
              </a:solidFill>
            </a:endParaRPr>
          </a:p>
          <a:p>
            <a:r>
              <a:rPr lang="cs-CZ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Marseillaisa</a:t>
            </a:r>
            <a:r>
              <a:rPr lang="cs-CZ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cs-CZ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1833-36</a:t>
            </a:r>
          </a:p>
          <a:p>
            <a:r>
              <a:rPr lang="cs-CZ" sz="2000" dirty="0" smtClean="0"/>
              <a:t>Výzdoba Vítězného oblouku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8173606" y="6510029"/>
            <a:ext cx="803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11</a:t>
            </a:r>
            <a:endParaRPr lang="cs-CZ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47663"/>
            <a:ext cx="8229600" cy="113712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err="1">
                <a:solidFill>
                  <a:schemeClr val="accent2"/>
                </a:solidFill>
              </a:rPr>
              <a:t>Théodore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Géricault</a:t>
            </a:r>
            <a:r>
              <a:rPr lang="cs-CZ" dirty="0">
                <a:solidFill>
                  <a:schemeClr val="accent2"/>
                </a:solidFill>
              </a:rPr>
              <a:t> 1791-1824</a:t>
            </a:r>
            <a:br>
              <a:rPr lang="cs-CZ" dirty="0">
                <a:solidFill>
                  <a:schemeClr val="accent2"/>
                </a:solidFill>
              </a:rPr>
            </a:b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Prám Medusy, 1818-1819</a:t>
            </a:r>
          </a:p>
        </p:txBody>
      </p:sp>
      <p:sp>
        <p:nvSpPr>
          <p:cNvPr id="2" name="Obdélník 1"/>
          <p:cNvSpPr/>
          <p:nvPr/>
        </p:nvSpPr>
        <p:spPr>
          <a:xfrm>
            <a:off x="8326725" y="6550223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12</a:t>
            </a:r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2989"/>
            <a:ext cx="7787173" cy="53050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47663"/>
            <a:ext cx="8229600" cy="10651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err="1">
                <a:solidFill>
                  <a:schemeClr val="accent2"/>
                </a:solidFill>
              </a:rPr>
              <a:t>Théodore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Géricault</a:t>
            </a:r>
            <a:r>
              <a:rPr lang="cs-CZ" dirty="0">
                <a:solidFill>
                  <a:schemeClr val="accent2"/>
                </a:solidFill>
              </a:rPr>
              <a:t> 1791-1824</a:t>
            </a:r>
            <a:br>
              <a:rPr lang="cs-CZ" dirty="0">
                <a:solidFill>
                  <a:schemeClr val="accent2"/>
                </a:solidFill>
              </a:rPr>
            </a:b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Dostihy v Epsomu, 1821</a:t>
            </a:r>
          </a:p>
        </p:txBody>
      </p:sp>
      <p:sp>
        <p:nvSpPr>
          <p:cNvPr id="2" name="Obdélník 1"/>
          <p:cNvSpPr/>
          <p:nvPr/>
        </p:nvSpPr>
        <p:spPr>
          <a:xfrm>
            <a:off x="8244408" y="6402721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13</a:t>
            </a:r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548539"/>
            <a:ext cx="7596336" cy="53364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21494" y="554137"/>
            <a:ext cx="8229600" cy="10651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err="1">
                <a:solidFill>
                  <a:schemeClr val="accent2"/>
                </a:solidFill>
              </a:rPr>
              <a:t>Théodore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Géricault</a:t>
            </a:r>
            <a:r>
              <a:rPr lang="cs-CZ" dirty="0">
                <a:solidFill>
                  <a:schemeClr val="accent2"/>
                </a:solidFill>
              </a:rPr>
              <a:t> 1791-1824</a:t>
            </a:r>
            <a:br>
              <a:rPr lang="cs-CZ" dirty="0">
                <a:solidFill>
                  <a:schemeClr val="accent2"/>
                </a:solidFill>
              </a:rPr>
            </a:b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Důstojník gardových myslivců při útoku, 1812</a:t>
            </a:r>
          </a:p>
        </p:txBody>
      </p:sp>
      <p:sp>
        <p:nvSpPr>
          <p:cNvPr id="2" name="Obdélník 1"/>
          <p:cNvSpPr/>
          <p:nvPr/>
        </p:nvSpPr>
        <p:spPr>
          <a:xfrm>
            <a:off x="6156176" y="6309320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14</a:t>
            </a:r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93963"/>
            <a:ext cx="3960440" cy="51640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253579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err="1">
                <a:solidFill>
                  <a:schemeClr val="accent2"/>
                </a:solidFill>
              </a:rPr>
              <a:t>Théodore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Géricault</a:t>
            </a:r>
            <a:r>
              <a:rPr lang="cs-CZ" dirty="0">
                <a:solidFill>
                  <a:schemeClr val="accent2"/>
                </a:solidFill>
              </a:rPr>
              <a:t> 1791-1824</a:t>
            </a:r>
            <a:r>
              <a:rPr lang="cs-CZ" dirty="0"/>
              <a:t/>
            </a:r>
            <a:br>
              <a:rPr lang="cs-CZ" dirty="0"/>
            </a:br>
            <a:r>
              <a:rPr lang="cs-CZ" sz="2700" dirty="0" err="1" smtClean="0"/>
              <a:t>Autoportét</a:t>
            </a:r>
            <a:r>
              <a:rPr lang="cs-CZ" sz="2700" dirty="0" smtClean="0"/>
              <a:t>, 1820</a:t>
            </a:r>
            <a:endParaRPr lang="cs-CZ" sz="27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080538" y="6473080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15</a:t>
            </a:r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94455"/>
            <a:ext cx="4092714" cy="53025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85800" y="1676400"/>
            <a:ext cx="77724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cs-CZ" sz="32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800"/>
              </a:spcBef>
            </a:pPr>
            <a:r>
              <a:rPr lang="cs-CZ" dirty="0" smtClean="0">
                <a:solidFill>
                  <a:schemeClr val="accent2"/>
                </a:solidFill>
                <a:latin typeface="Tahoma" charset="0"/>
              </a:rPr>
              <a:t>Romantismus </a:t>
            </a:r>
            <a:r>
              <a:rPr lang="cs-CZ" dirty="0">
                <a:solidFill>
                  <a:schemeClr val="accent2"/>
                </a:solidFill>
                <a:latin typeface="Tahoma" charset="0"/>
              </a:rPr>
              <a:t>ve výtvarném umění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  <a:latin typeface="Tahoma" charset="0"/>
              </a:rPr>
              <a:t/>
            </a:r>
            <a:br>
              <a:rPr lang="cs-CZ" dirty="0">
                <a:solidFill>
                  <a:schemeClr val="accent2"/>
                </a:solidFill>
                <a:latin typeface="Tahoma" charset="0"/>
              </a:rPr>
            </a:br>
            <a:r>
              <a:rPr lang="cs-CZ" dirty="0">
                <a:solidFill>
                  <a:schemeClr val="accent2"/>
                </a:solidFill>
                <a:latin typeface="Tahoma" charset="0"/>
              </a:rPr>
              <a:t>19. století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5" y="332656"/>
            <a:ext cx="7958791" cy="11652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err="1">
                <a:solidFill>
                  <a:schemeClr val="accent2"/>
                </a:solidFill>
              </a:rPr>
              <a:t>Eugéne</a:t>
            </a:r>
            <a:r>
              <a:rPr lang="cs-CZ" dirty="0">
                <a:solidFill>
                  <a:schemeClr val="accent2"/>
                </a:solidFill>
              </a:rPr>
              <a:t> Delacroix 1798-1863</a:t>
            </a:r>
            <a:r>
              <a:rPr lang="cs-CZ" dirty="0"/>
              <a:t/>
            </a:r>
            <a:br>
              <a:rPr lang="cs-CZ" dirty="0"/>
            </a:b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Svoboda vede svůj lid na barikády, 1830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751374"/>
            <a:ext cx="6413525" cy="507490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241108" y="6386056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Font typeface="Wingdings" charset="2"/>
              <a:buNone/>
            </a:pPr>
            <a:r>
              <a:rPr lang="cs-CZ" sz="1400" dirty="0">
                <a:solidFill>
                  <a:schemeClr val="accent2"/>
                </a:solidFill>
              </a:rPr>
              <a:t>Obr. </a:t>
            </a:r>
            <a:r>
              <a:rPr lang="cs-CZ" sz="1400" dirty="0" smtClean="0">
                <a:solidFill>
                  <a:schemeClr val="accent2"/>
                </a:solidFill>
              </a:rPr>
              <a:t>16</a:t>
            </a:r>
            <a:endParaRPr lang="cs-CZ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1025513" y="404664"/>
            <a:ext cx="7634227" cy="103755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chemeClr val="accent2"/>
                </a:solidFill>
              </a:rPr>
              <a:t>William Blake 1757-1827</a:t>
            </a:r>
            <a:r>
              <a:rPr lang="cs-CZ" dirty="0"/>
              <a:t/>
            </a:r>
            <a:br>
              <a:rPr lang="cs-CZ" dirty="0"/>
            </a:b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Ilustrace k Bibli. Velký červený drak</a:t>
            </a:r>
            <a:endParaRPr lang="cs-CZ" sz="2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700800" y="6396334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17</a:t>
            </a:r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217032" cy="54452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476672"/>
            <a:ext cx="8229600" cy="9952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 err="1">
                <a:solidFill>
                  <a:schemeClr val="accent2"/>
                </a:solidFill>
              </a:rPr>
              <a:t>Caspar</a:t>
            </a:r>
            <a:r>
              <a:rPr lang="cs-CZ" sz="3600" dirty="0">
                <a:solidFill>
                  <a:schemeClr val="accent2"/>
                </a:solidFill>
              </a:rPr>
              <a:t> David Friedrich 1774-1840</a:t>
            </a:r>
            <a:br>
              <a:rPr lang="cs-CZ" sz="3600" dirty="0">
                <a:solidFill>
                  <a:schemeClr val="accent2"/>
                </a:solidFill>
              </a:rPr>
            </a:b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Výstup nad mraky, 1818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5436096" y="4251975"/>
            <a:ext cx="3384054" cy="2232963"/>
          </a:xfrm>
          <a:prstGeom prst="wedgeRoundRectCallout">
            <a:avLst>
              <a:gd name="adj1" fmla="val 56637"/>
              <a:gd name="adj2" fmla="val -13940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>
                <a:solidFill>
                  <a:schemeClr val="bg2"/>
                </a:solidFill>
              </a:rPr>
              <a:t>Obraz už </a:t>
            </a:r>
            <a:r>
              <a:rPr lang="cs-CZ" sz="2000" dirty="0" smtClean="0">
                <a:solidFill>
                  <a:schemeClr val="bg2"/>
                </a:solidFill>
              </a:rPr>
              <a:t>známe, už </a:t>
            </a:r>
            <a:r>
              <a:rPr lang="cs-CZ" sz="2000" dirty="0">
                <a:solidFill>
                  <a:schemeClr val="bg2"/>
                </a:solidFill>
              </a:rPr>
              <a:t>jsme se s ním jednou setkali.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>
                <a:solidFill>
                  <a:schemeClr val="bg2"/>
                </a:solidFill>
              </a:rPr>
              <a:t>Zopakujeme si </a:t>
            </a:r>
            <a:r>
              <a:rPr lang="cs-CZ" sz="2000" dirty="0">
                <a:solidFill>
                  <a:schemeClr val="bg2"/>
                </a:solidFill>
              </a:rPr>
              <a:t>ještě jednou základní </a:t>
            </a:r>
            <a:r>
              <a:rPr lang="cs-CZ" sz="2000" b="1" dirty="0">
                <a:solidFill>
                  <a:schemeClr val="bg2"/>
                </a:solidFill>
              </a:rPr>
              <a:t>charakteristiku romantismu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39863" y="6119813"/>
            <a:ext cx="180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706038" y="6452717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18</a:t>
            </a:r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7" y="1602666"/>
            <a:ext cx="4098181" cy="52456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77992" y="188640"/>
            <a:ext cx="8229600" cy="123725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 err="1">
                <a:solidFill>
                  <a:schemeClr val="accent2"/>
                </a:solidFill>
              </a:rPr>
              <a:t>Caspar</a:t>
            </a:r>
            <a:r>
              <a:rPr lang="cs-CZ" sz="3600" dirty="0">
                <a:solidFill>
                  <a:schemeClr val="accent2"/>
                </a:solidFill>
              </a:rPr>
              <a:t> David Friedrich 1774-1840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Zimní krajina s kostelem, kolem 1811</a:t>
            </a:r>
            <a:endParaRPr lang="cs-CZ" sz="2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524328" y="6550223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19</a:t>
            </a:r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6" y="1692355"/>
            <a:ext cx="7112762" cy="51656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315200" cy="936105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Francouzští krajináři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060848"/>
            <a:ext cx="7315200" cy="3539527"/>
          </a:xfrm>
        </p:spPr>
        <p:txBody>
          <a:bodyPr>
            <a:normAutofit fontScale="925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 </a:t>
            </a:r>
            <a:r>
              <a:rPr lang="cs-CZ" sz="2800" b="1" dirty="0" smtClean="0">
                <a:solidFill>
                  <a:schemeClr val="accent2"/>
                </a:solidFill>
              </a:rPr>
              <a:t>Camille </a:t>
            </a:r>
            <a:r>
              <a:rPr lang="cs-CZ" sz="2800" b="1" dirty="0" err="1">
                <a:solidFill>
                  <a:schemeClr val="accent2"/>
                </a:solidFill>
              </a:rPr>
              <a:t>Corot</a:t>
            </a:r>
            <a:endParaRPr lang="cs-CZ" sz="2800" b="1" dirty="0">
              <a:solidFill>
                <a:schemeClr val="accent2"/>
              </a:solidFill>
            </a:endParaRPr>
          </a:p>
          <a:p>
            <a:r>
              <a:rPr 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sz="2800" b="1" dirty="0" err="1" smtClean="0">
                <a:solidFill>
                  <a:schemeClr val="accent2"/>
                </a:solidFill>
              </a:rPr>
              <a:t>Barbizonská</a:t>
            </a:r>
            <a:r>
              <a:rPr 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sz="2800" b="1" dirty="0">
                <a:solidFill>
                  <a:schemeClr val="accent2"/>
                </a:solidFill>
              </a:rPr>
              <a:t>škola</a:t>
            </a:r>
          </a:p>
          <a:p>
            <a:endParaRPr lang="cs-CZ" sz="2800" dirty="0"/>
          </a:p>
          <a:p>
            <a:r>
              <a:rPr lang="cs-CZ" sz="2800" dirty="0" smtClean="0"/>
              <a:t> Náměty</a:t>
            </a:r>
            <a:r>
              <a:rPr lang="cs-CZ" sz="2800" dirty="0"/>
              <a:t>: </a:t>
            </a:r>
          </a:p>
          <a:p>
            <a:r>
              <a:rPr lang="cs-CZ" sz="2800" dirty="0" smtClean="0"/>
              <a:t> </a:t>
            </a:r>
            <a:r>
              <a:rPr lang="cs-CZ" sz="2800" dirty="0" smtClean="0">
                <a:solidFill>
                  <a:schemeClr val="accent2"/>
                </a:solidFill>
              </a:rPr>
              <a:t>Krajinomalba</a:t>
            </a:r>
            <a:endParaRPr lang="cs-CZ" sz="2800" dirty="0">
              <a:solidFill>
                <a:schemeClr val="accent2"/>
              </a:solidFill>
            </a:endParaRPr>
          </a:p>
          <a:p>
            <a:r>
              <a:rPr lang="cs-CZ" sz="2800" dirty="0" smtClean="0"/>
              <a:t> </a:t>
            </a:r>
            <a:r>
              <a:rPr lang="cs-CZ" sz="2800" dirty="0">
                <a:solidFill>
                  <a:schemeClr val="accent2"/>
                </a:solidFill>
              </a:rPr>
              <a:t>K</a:t>
            </a:r>
            <a:r>
              <a:rPr lang="cs-CZ" sz="2800" dirty="0" smtClean="0">
                <a:solidFill>
                  <a:schemeClr val="accent2"/>
                </a:solidFill>
              </a:rPr>
              <a:t>rajina </a:t>
            </a:r>
            <a:r>
              <a:rPr lang="cs-CZ" sz="2800" dirty="0">
                <a:solidFill>
                  <a:schemeClr val="accent2"/>
                </a:solidFill>
              </a:rPr>
              <a:t>jako odraz duše, vztah k přírodě</a:t>
            </a:r>
          </a:p>
          <a:p>
            <a:r>
              <a:rPr lang="cs-CZ" sz="2800" dirty="0" smtClean="0"/>
              <a:t> Fr</a:t>
            </a:r>
            <a:r>
              <a:rPr lang="cs-CZ" sz="2800" dirty="0"/>
              <a:t>. krajináři se stali vzorem pro impresionisty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315200" cy="866065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Čechy a Morava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276872"/>
            <a:ext cx="7776864" cy="396044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 František </a:t>
            </a:r>
            <a:r>
              <a:rPr lang="cs-CZ" sz="2800" dirty="0" err="1">
                <a:solidFill>
                  <a:schemeClr val="accent2"/>
                </a:solidFill>
              </a:rPr>
              <a:t>Tkadlík</a:t>
            </a:r>
            <a:r>
              <a:rPr lang="cs-CZ" sz="2800" dirty="0">
                <a:solidFill>
                  <a:schemeClr val="accent2"/>
                </a:solidFill>
              </a:rPr>
              <a:t> </a:t>
            </a:r>
            <a:r>
              <a:rPr lang="cs-CZ" sz="2400" dirty="0"/>
              <a:t>– </a:t>
            </a:r>
            <a:r>
              <a:rPr lang="cs-CZ" sz="2400" dirty="0" smtClean="0"/>
              <a:t>figurální </a:t>
            </a:r>
            <a:r>
              <a:rPr lang="cs-CZ" sz="2400" dirty="0"/>
              <a:t>motivy</a:t>
            </a:r>
          </a:p>
          <a:p>
            <a:r>
              <a:rPr lang="cs-CZ" sz="2800" dirty="0" smtClean="0">
                <a:solidFill>
                  <a:schemeClr val="accent2"/>
                </a:solidFill>
              </a:rPr>
              <a:t> </a:t>
            </a:r>
            <a:r>
              <a:rPr lang="cs-CZ" sz="2800" dirty="0" err="1" smtClean="0">
                <a:solidFill>
                  <a:schemeClr val="accent2"/>
                </a:solidFill>
              </a:rPr>
              <a:t>Antoním</a:t>
            </a:r>
            <a:r>
              <a:rPr lang="cs-CZ" sz="2800" dirty="0" smtClean="0">
                <a:solidFill>
                  <a:schemeClr val="accent2"/>
                </a:solidFill>
              </a:rPr>
              <a:t> </a:t>
            </a:r>
            <a:r>
              <a:rPr lang="cs-CZ" sz="2800" dirty="0">
                <a:solidFill>
                  <a:schemeClr val="accent2"/>
                </a:solidFill>
              </a:rPr>
              <a:t>Mánes </a:t>
            </a:r>
            <a:r>
              <a:rPr lang="cs-CZ" sz="2400" dirty="0"/>
              <a:t>– první skutečné obrazy české krajiny</a:t>
            </a:r>
          </a:p>
          <a:p>
            <a:r>
              <a:rPr lang="cs-CZ" sz="2800" dirty="0" smtClean="0">
                <a:solidFill>
                  <a:schemeClr val="accent2"/>
                </a:solidFill>
              </a:rPr>
              <a:t> Josef </a:t>
            </a:r>
            <a:r>
              <a:rPr lang="cs-CZ" sz="2800" dirty="0">
                <a:solidFill>
                  <a:schemeClr val="accent2"/>
                </a:solidFill>
              </a:rPr>
              <a:t>Navrátil </a:t>
            </a:r>
            <a:r>
              <a:rPr lang="cs-CZ" sz="2400" dirty="0"/>
              <a:t>– romantické krajiny, žánrové motivy a zátiší</a:t>
            </a:r>
          </a:p>
          <a:p>
            <a:r>
              <a:rPr lang="cs-CZ" sz="2800" dirty="0" smtClean="0">
                <a:solidFill>
                  <a:schemeClr val="accent2"/>
                </a:solidFill>
              </a:rPr>
              <a:t> Josef </a:t>
            </a:r>
            <a:r>
              <a:rPr lang="cs-CZ" sz="2800" dirty="0">
                <a:solidFill>
                  <a:schemeClr val="accent2"/>
                </a:solidFill>
              </a:rPr>
              <a:t>Mánes </a:t>
            </a:r>
            <a:r>
              <a:rPr lang="cs-CZ" sz="2400" dirty="0"/>
              <a:t>– žánrové motivy, krajiny, národopisné cesty (Haná – Čechy pod Kosířem), ilustrace, pražský orloj - kalendář</a:t>
            </a:r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1331640" y="3108621"/>
            <a:ext cx="7200800" cy="2840659"/>
          </a:xfrm>
          <a:prstGeom prst="wedgeRoundRectCallout">
            <a:avLst>
              <a:gd name="adj1" fmla="val 47593"/>
              <a:gd name="adj2" fmla="val -13205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dirty="0" smtClean="0">
              <a:solidFill>
                <a:schemeClr val="bg2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 smtClean="0">
                <a:solidFill>
                  <a:schemeClr val="bg2"/>
                </a:solidFill>
              </a:rPr>
              <a:t>Shrnutí</a:t>
            </a:r>
            <a:r>
              <a:rPr lang="cs-CZ" sz="2400" dirty="0">
                <a:solidFill>
                  <a:schemeClr val="bg2"/>
                </a:solidFill>
              </a:rPr>
              <a:t>: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chemeClr val="bg2"/>
                </a:solidFill>
              </a:rPr>
              <a:t>Vyjmenujte </a:t>
            </a:r>
            <a:endParaRPr lang="cs-CZ" sz="2400" dirty="0" smtClean="0">
              <a:solidFill>
                <a:schemeClr val="bg2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dirty="0" smtClean="0">
                <a:solidFill>
                  <a:schemeClr val="bg2"/>
                </a:solidFill>
              </a:rPr>
              <a:t>znaky </a:t>
            </a:r>
            <a:r>
              <a:rPr lang="cs-CZ" sz="2400" b="1" dirty="0">
                <a:solidFill>
                  <a:schemeClr val="bg2"/>
                </a:solidFill>
              </a:rPr>
              <a:t>romantické architektury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chemeClr val="bg2"/>
                </a:solidFill>
              </a:rPr>
              <a:t>a uveďte aspoň </a:t>
            </a:r>
            <a:endParaRPr lang="cs-CZ" sz="2400" dirty="0" smtClean="0">
              <a:solidFill>
                <a:schemeClr val="bg2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b="1" dirty="0" smtClean="0">
                <a:solidFill>
                  <a:schemeClr val="bg2"/>
                </a:solidFill>
              </a:rPr>
              <a:t>3 </a:t>
            </a:r>
            <a:r>
              <a:rPr lang="cs-CZ" sz="2400" b="1" dirty="0">
                <a:solidFill>
                  <a:schemeClr val="bg2"/>
                </a:solidFill>
              </a:rPr>
              <a:t>příklady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67450" y="6489700"/>
            <a:ext cx="1584325" cy="368300"/>
          </a:xfrm>
        </p:spPr>
        <p:txBody>
          <a:bodyPr/>
          <a:lstStyle/>
          <a:p>
            <a:pPr marL="45720" indent="0">
              <a:spcBef>
                <a:spcPct val="20000"/>
              </a:spcBef>
              <a:buNone/>
            </a:pPr>
            <a:r>
              <a:rPr lang="cs-CZ" sz="16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6" charset="0"/>
              </a:rPr>
              <a:t>© Ivana Spurná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5367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724128" y="2276872"/>
            <a:ext cx="3419872" cy="3096344"/>
          </a:xfrm>
          <a:prstGeom prst="wedgeRoundRectCallout">
            <a:avLst>
              <a:gd name="adj1" fmla="val 710"/>
              <a:gd name="adj2" fmla="val -12194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>
                <a:solidFill>
                  <a:schemeClr val="bg2"/>
                </a:solidFill>
              </a:rPr>
              <a:t>V </a:t>
            </a:r>
            <a:r>
              <a:rPr lang="cs-CZ" sz="2000" b="1" dirty="0">
                <a:solidFill>
                  <a:schemeClr val="bg2"/>
                </a:solidFill>
              </a:rPr>
              <a:t>Olomouci</a:t>
            </a:r>
            <a:r>
              <a:rPr lang="cs-CZ" sz="2000" dirty="0">
                <a:solidFill>
                  <a:schemeClr val="bg2"/>
                </a:solidFill>
              </a:rPr>
              <a:t> se nachází rovněž jedna stavba, která má prvky gotiky, ale byla postavena ke konci 19. století.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>
                <a:solidFill>
                  <a:schemeClr val="bg2"/>
                </a:solidFill>
              </a:rPr>
              <a:t>Jedná se o </a:t>
            </a:r>
            <a:r>
              <a:rPr lang="cs-CZ" sz="2000" b="1" dirty="0">
                <a:solidFill>
                  <a:schemeClr val="bg2"/>
                </a:solidFill>
              </a:rPr>
              <a:t>velkolepou církevní stavbu</a:t>
            </a:r>
            <a:r>
              <a:rPr lang="cs-CZ" sz="2000" dirty="0">
                <a:solidFill>
                  <a:schemeClr val="bg2"/>
                </a:solidFill>
              </a:rPr>
              <a:t>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>
                <a:solidFill>
                  <a:schemeClr val="bg2"/>
                </a:solidFill>
              </a:rPr>
              <a:t>Co máme na mysli</a:t>
            </a:r>
            <a:r>
              <a:rPr lang="cs-CZ" sz="2400" dirty="0" smtClean="0">
                <a:solidFill>
                  <a:schemeClr val="bg2"/>
                </a:solidFill>
              </a:rPr>
              <a:t>?</a:t>
            </a:r>
            <a:endParaRPr lang="cs-CZ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3213"/>
            <a:ext cx="8229600" cy="11095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chemeClr val="accent2"/>
                </a:solidFill>
              </a:rPr>
              <a:t>Citace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552" y="2025650"/>
            <a:ext cx="7920880" cy="4025900"/>
          </a:xfrm>
          <a:ln/>
        </p:spPr>
        <p:txBody>
          <a:bodyPr lIns="0" tIns="0" rIns="0" bIns="0" anchor="ctr"/>
          <a:lstStyle/>
          <a:p>
            <a:pPr marL="0" indent="0"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dirty="0"/>
              <a:t>MRÁZ, Bohumír. Dějiny výtvarné kultury. 1. 2. uprav. vyd. Praha: IDEA SERVIS, 1995, 183 s. ISBN 80-85970-01-5.</a:t>
            </a:r>
          </a:p>
          <a:p>
            <a:pPr marL="0" indent="0"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dirty="0"/>
              <a:t>MRÁZ, Bohumír. Dějiny výtvarné kultury.</a:t>
            </a:r>
            <a:r>
              <a:rPr lang="cs-CZ" sz="1200" i="1" dirty="0"/>
              <a:t> 2</a:t>
            </a:r>
            <a:r>
              <a:rPr lang="cs-CZ" sz="1200" dirty="0"/>
              <a:t>. 1. vyd. Praha: IDEA SERVIS, 1997, 209 s. ISBN 80-859-7013-9.</a:t>
            </a:r>
          </a:p>
          <a:p>
            <a:pPr marL="0" indent="0"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dirty="0"/>
              <a:t>BERNHARD, </a:t>
            </a:r>
            <a:r>
              <a:rPr lang="cs-CZ" sz="1200" dirty="0" err="1"/>
              <a:t>Marianne</a:t>
            </a:r>
            <a:r>
              <a:rPr lang="cs-CZ" sz="1200" dirty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200" dirty="0" err="1"/>
              <a:t>Grafoprint</a:t>
            </a:r>
            <a:r>
              <a:rPr lang="cs-CZ" sz="1200" dirty="0"/>
              <a:t>-Neubert, 1996, 491 s. ISBN 80-717-6393-4.</a:t>
            </a:r>
          </a:p>
          <a:p>
            <a:pPr marL="0" indent="0"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dirty="0"/>
              <a:t>BECKETT, </a:t>
            </a:r>
            <a:r>
              <a:rPr lang="cs-CZ" sz="1200" dirty="0" err="1"/>
              <a:t>Wendy</a:t>
            </a:r>
            <a:r>
              <a:rPr lang="cs-CZ" sz="1200" dirty="0"/>
              <a:t>. 1000 nejkrásnějších obrazů historie. Vyd. 1. Překlad Jan Slíva, Eva Klimentová, Milan Jára. V Praze: Knižní klub, c2001, 512 s. ISBN 80-242-0667-6. </a:t>
            </a:r>
          </a:p>
          <a:p>
            <a:pPr marL="0" indent="0"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dirty="0"/>
              <a:t>DVOŘÁČEK, Petr. To nejzajímavější z české architektury. 1. vyd. Olomouc: </a:t>
            </a:r>
            <a:r>
              <a:rPr lang="cs-CZ" sz="1200" dirty="0" err="1"/>
              <a:t>Rubico</a:t>
            </a:r>
            <a:r>
              <a:rPr lang="cs-CZ" sz="1200" dirty="0"/>
              <a:t>, 2005, 203 s. ISBN 80-734-6056-4. </a:t>
            </a:r>
          </a:p>
          <a:p>
            <a:pPr marL="0" indent="0"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dirty="0"/>
              <a:t>RAEBURN, Michael. Dějiny architektury. 1. vyd. Překlad Jan Slíva, Eva Klimentová, Milan Jára. Praha: Odeon, 1993, 317 s. ISBN 80-207-0185-0 </a:t>
            </a:r>
          </a:p>
          <a:p>
            <a:pPr marL="0" indent="0"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dirty="0"/>
              <a:t>STADLER, Wolfgang. Dějiny sochařství. </a:t>
            </a:r>
            <a:r>
              <a:rPr lang="cs-CZ" sz="1200" dirty="0" err="1"/>
              <a:t>Rebo</a:t>
            </a:r>
            <a:r>
              <a:rPr lang="cs-CZ" sz="1200" dirty="0"/>
              <a:t> </a:t>
            </a:r>
            <a:r>
              <a:rPr lang="cs-CZ" sz="1200" dirty="0" err="1"/>
              <a:t>Productions</a:t>
            </a:r>
            <a:r>
              <a:rPr lang="cs-CZ" sz="1200" dirty="0"/>
              <a:t>, 198 s. ISBN 80-858-1567-2. </a:t>
            </a:r>
          </a:p>
          <a:p>
            <a:pPr marL="0" indent="0"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dirty="0"/>
              <a:t>Periodikum</a:t>
            </a:r>
          </a:p>
          <a:p>
            <a:pPr marL="0" indent="0"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dirty="0"/>
              <a:t>Největší malíři: život, inspirace a dílo. č. 17. ISSN 1212-8872.</a:t>
            </a:r>
          </a:p>
          <a:p>
            <a:pPr marL="0" indent="0"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dirty="0"/>
              <a:t>Největší malíři: život, inspirace a dílo. č. 19. ISSN 1212-8872.</a:t>
            </a:r>
          </a:p>
          <a:p>
            <a:pPr marL="0" indent="0"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dirty="0"/>
              <a:t>Největší malíři: život, inspirace a dílo. č. 22. ISSN 1212-8872.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347663"/>
            <a:ext cx="7931224" cy="99310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chemeClr val="accent2"/>
                </a:solidFill>
              </a:rPr>
              <a:t>Citace – obrazový materiál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592" y="1412776"/>
            <a:ext cx="7560840" cy="4896544"/>
          </a:xfrm>
          <a:ln/>
        </p:spPr>
        <p:txBody>
          <a:bodyPr lIns="0" tIns="0" rIns="0" bIns="0" anchor="ctr">
            <a:noAutofit/>
          </a:bodyPr>
          <a:lstStyle/>
          <a:p>
            <a:pPr marL="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dirty="0"/>
              <a:t>Zdroj: [online]. [cit. </a:t>
            </a:r>
            <a:r>
              <a:rPr lang="pl-PL" sz="1200" dirty="0" smtClean="0"/>
              <a:t>2012-10-20]. </a:t>
            </a:r>
            <a:r>
              <a:rPr lang="pl-PL" sz="1200" dirty="0"/>
              <a:t>Dostupný pod licencí Public </a:t>
            </a:r>
            <a:r>
              <a:rPr lang="pl-PL" sz="1200" dirty="0" smtClean="0"/>
              <a:t>Domain na </a:t>
            </a:r>
            <a:r>
              <a:rPr lang="pl-PL" sz="1200" dirty="0"/>
              <a:t>WWW</a:t>
            </a:r>
            <a:r>
              <a:rPr lang="pl-PL" sz="1200" dirty="0" smtClean="0"/>
              <a:t>:</a:t>
            </a:r>
          </a:p>
          <a:p>
            <a:pPr marL="388620" indent="-342900"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3"/>
              </a:rPr>
              <a:t>http</a:t>
            </a:r>
            <a:r>
              <a:rPr lang="cs-CZ" sz="1200" u="sng" dirty="0">
                <a:hlinkClick r:id="rId3"/>
              </a:rPr>
              <a:t>://commons.wikimedia.org/wiki/File:Caspar_David_Friedrich_032_%</a:t>
            </a:r>
            <a:r>
              <a:rPr lang="cs-CZ" sz="1200" u="sng" dirty="0" smtClean="0">
                <a:hlinkClick r:id="rId3"/>
              </a:rPr>
              <a:t>28The_wanderer_above_the_sea_of_fog%29.jpg</a:t>
            </a:r>
            <a:r>
              <a:rPr lang="cs-CZ" sz="1200" dirty="0"/>
              <a:t>&gt;</a:t>
            </a:r>
            <a:endParaRPr lang="cs-CZ" sz="1200" u="sng" dirty="0" smtClean="0"/>
          </a:p>
          <a:p>
            <a:pPr marL="45720" indent="0">
              <a:buNone/>
            </a:pPr>
            <a:r>
              <a:rPr lang="pl-PL" sz="1200" dirty="0"/>
              <a:t>Zdroj: [online]. [cit. 2012-10-20]. Dostupný pod licencí  Creative Commons na WWW</a:t>
            </a:r>
            <a:r>
              <a:rPr lang="pl-PL" sz="1200" dirty="0" smtClean="0"/>
              <a:t>:</a:t>
            </a:r>
            <a:endParaRPr lang="cs-CZ" sz="1200" dirty="0"/>
          </a:p>
          <a:p>
            <a:pPr marL="388620" indent="-342900">
              <a:buFont typeface="+mj-lt"/>
              <a:buAutoNum type="arabicPeriod" startAt="2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4"/>
              </a:rPr>
              <a:t>http</a:t>
            </a:r>
            <a:r>
              <a:rPr lang="cs-CZ" sz="1200" u="sng" dirty="0">
                <a:hlinkClick r:id="rId4"/>
              </a:rPr>
              <a:t>://</a:t>
            </a:r>
            <a:r>
              <a:rPr lang="cs-CZ" sz="1200" u="sng" dirty="0" smtClean="0">
                <a:hlinkClick r:id="rId4"/>
              </a:rPr>
              <a:t>commons.wikimedia.org/wiki/File:Lednice_zamek3.JPG</a:t>
            </a:r>
            <a:r>
              <a:rPr lang="cs-CZ" sz="1200" dirty="0"/>
              <a:t>&gt;</a:t>
            </a:r>
          </a:p>
          <a:p>
            <a:pPr marL="388620" indent="-342900">
              <a:buFont typeface="+mj-lt"/>
              <a:buAutoNum type="arabicPeriod" startAt="2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5"/>
              </a:rPr>
              <a:t>http</a:t>
            </a:r>
            <a:r>
              <a:rPr lang="cs-CZ" sz="1200" u="sng" dirty="0">
                <a:hlinkClick r:id="rId5"/>
              </a:rPr>
              <a:t>://</a:t>
            </a:r>
            <a:r>
              <a:rPr lang="cs-CZ" sz="1200" u="sng" dirty="0" smtClean="0">
                <a:hlinkClick r:id="rId5"/>
              </a:rPr>
              <a:t>commons.wikimedia.org/wiki/File:London_Parliament_2007-1.jpg</a:t>
            </a:r>
            <a:r>
              <a:rPr lang="cs-CZ" sz="1200" dirty="0"/>
              <a:t>&gt;</a:t>
            </a:r>
          </a:p>
          <a:p>
            <a:pPr marL="388620" indent="-342900">
              <a:buFont typeface="+mj-lt"/>
              <a:buAutoNum type="arabicPeriod" startAt="2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6"/>
              </a:rPr>
              <a:t>http</a:t>
            </a:r>
            <a:r>
              <a:rPr lang="cs-CZ" sz="1200" u="sng" dirty="0">
                <a:hlinkClick r:id="rId6"/>
              </a:rPr>
              <a:t>://</a:t>
            </a:r>
            <a:r>
              <a:rPr lang="cs-CZ" sz="1200" u="sng" dirty="0" smtClean="0">
                <a:hlinkClick r:id="rId6"/>
              </a:rPr>
              <a:t>commons.wikimedia.org/wiki/</a:t>
            </a:r>
            <a:r>
              <a:rPr lang="cs-CZ" sz="1200" u="sng" dirty="0" err="1" smtClean="0">
                <a:hlinkClick r:id="rId6"/>
              </a:rPr>
              <a:t>File:Neuschwanstein_Castle.jpg</a:t>
            </a:r>
            <a:r>
              <a:rPr lang="cs-CZ" sz="1200" dirty="0"/>
              <a:t>&gt;</a:t>
            </a:r>
          </a:p>
          <a:p>
            <a:pPr marL="388620" indent="-342900">
              <a:buFont typeface="+mj-lt"/>
              <a:buAutoNum type="arabicPeriod" startAt="2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7"/>
              </a:rPr>
              <a:t>http</a:t>
            </a:r>
            <a:r>
              <a:rPr lang="cs-CZ" sz="1200" u="sng" dirty="0">
                <a:hlinkClick r:id="rId7"/>
              </a:rPr>
              <a:t>://commons.wikimedia.org/wiki/File:Hlubok%C3%A1_nad_Vltavou,_</a:t>
            </a:r>
            <a:r>
              <a:rPr lang="cs-CZ" sz="1200" u="sng" dirty="0" smtClean="0">
                <a:hlinkClick r:id="rId7"/>
              </a:rPr>
              <a:t>z%C3%A1mek.jpg?uselang=</a:t>
            </a:r>
            <a:r>
              <a:rPr lang="cs-CZ" sz="1200" u="sng" dirty="0" err="1" smtClean="0">
                <a:hlinkClick r:id="rId7"/>
              </a:rPr>
              <a:t>cs</a:t>
            </a:r>
            <a:r>
              <a:rPr lang="cs-CZ" sz="1200" dirty="0"/>
              <a:t>&gt;</a:t>
            </a:r>
            <a:endParaRPr lang="cs-CZ" sz="1200" dirty="0" smtClean="0"/>
          </a:p>
          <a:p>
            <a:pPr marL="388620" indent="-342900">
              <a:buFont typeface="+mj-lt"/>
              <a:buAutoNum type="arabicPeriod" startAt="2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8"/>
              </a:rPr>
              <a:t>http</a:t>
            </a:r>
            <a:r>
              <a:rPr lang="cs-CZ" sz="1200" u="sng" dirty="0">
                <a:hlinkClick r:id="rId8"/>
              </a:rPr>
              <a:t>://commons.wikimedia.org/wiki/File:Z%C3%A1mek_%</a:t>
            </a:r>
            <a:r>
              <a:rPr lang="cs-CZ" sz="1200" u="sng" dirty="0" smtClean="0">
                <a:hlinkClick r:id="rId8"/>
              </a:rPr>
              <a:t>28Lednice%29_2.JPG?uselang=</a:t>
            </a:r>
            <a:r>
              <a:rPr lang="cs-CZ" sz="1200" u="sng" dirty="0" err="1" smtClean="0">
                <a:hlinkClick r:id="rId8"/>
              </a:rPr>
              <a:t>cs</a:t>
            </a:r>
            <a:r>
              <a:rPr lang="cs-CZ" sz="1200" dirty="0"/>
              <a:t>&gt;</a:t>
            </a:r>
          </a:p>
          <a:p>
            <a:pPr marL="4572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2012-10-20]. </a:t>
            </a:r>
            <a:r>
              <a:rPr lang="pl-PL" sz="1200" dirty="0"/>
              <a:t>Dostupný pod licencí Public Domain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9"/>
            </a:endParaRPr>
          </a:p>
          <a:p>
            <a:pPr marL="388620" indent="-342900">
              <a:buFont typeface="+mj-lt"/>
              <a:buAutoNum type="arabicPeriod" startAt="7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9"/>
              </a:rPr>
              <a:t>http</a:t>
            </a:r>
            <a:r>
              <a:rPr lang="cs-CZ" sz="1200" u="sng" dirty="0">
                <a:hlinkClick r:id="rId9"/>
              </a:rPr>
              <a:t>://</a:t>
            </a:r>
            <a:r>
              <a:rPr lang="cs-CZ" sz="1200" u="sng" dirty="0" smtClean="0">
                <a:hlinkClick r:id="rId9"/>
              </a:rPr>
              <a:t>commons.wikimedia.org/wiki/File:Orl%C3%ADk_7.jpg</a:t>
            </a:r>
            <a:r>
              <a:rPr lang="cs-CZ" sz="1200" dirty="0"/>
              <a:t>&gt;</a:t>
            </a:r>
          </a:p>
          <a:p>
            <a:pPr marL="45720" indent="0">
              <a:buNone/>
            </a:pPr>
            <a:r>
              <a:rPr lang="pl-PL" sz="1200" dirty="0"/>
              <a:t>Zdroj: [online]. [cit. 2012-10-20]. Dostupný pod licencí  Creative Commons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10"/>
            </a:endParaRPr>
          </a:p>
          <a:p>
            <a:pPr marL="388620" indent="-342900">
              <a:buFont typeface="+mj-lt"/>
              <a:buAutoNum type="arabicPeriod" startAt="8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0"/>
              </a:rPr>
              <a:t>http</a:t>
            </a:r>
            <a:r>
              <a:rPr lang="cs-CZ" sz="1200" u="sng" dirty="0">
                <a:hlinkClick r:id="rId10"/>
              </a:rPr>
              <a:t>://</a:t>
            </a:r>
            <a:r>
              <a:rPr lang="cs-CZ" sz="1200" u="sng" dirty="0" smtClean="0">
                <a:hlinkClick r:id="rId10"/>
              </a:rPr>
              <a:t>commons.wikimedia.org/wiki/File:Hr%C3%A1dek_u_Nechanic_castle_whole.jpg</a:t>
            </a:r>
            <a:r>
              <a:rPr lang="cs-CZ" sz="1200" dirty="0"/>
              <a:t>&gt;</a:t>
            </a:r>
          </a:p>
          <a:p>
            <a:pPr marL="388620" indent="-342900">
              <a:buFont typeface="+mj-lt"/>
              <a:buAutoNum type="arabicPeriod" startAt="8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1"/>
              </a:rPr>
              <a:t>http</a:t>
            </a:r>
            <a:r>
              <a:rPr lang="cs-CZ" sz="1200" u="sng" dirty="0">
                <a:hlinkClick r:id="rId11"/>
              </a:rPr>
              <a:t>://commons.wikimedia.org/wiki/File:Hrad_Karl%C5%A1tejn_%28Karl%C5%A1tejn%29,_</a:t>
            </a:r>
            <a:r>
              <a:rPr lang="cs-CZ" sz="1200" u="sng" dirty="0" smtClean="0">
                <a:hlinkClick r:id="rId11"/>
              </a:rPr>
              <a:t>Karl%C5%A1tejn_172.JPG</a:t>
            </a:r>
            <a:r>
              <a:rPr lang="cs-CZ" sz="1200" dirty="0"/>
              <a:t>&gt;</a:t>
            </a:r>
          </a:p>
          <a:p>
            <a:pPr marL="388620" indent="-342900">
              <a:buFont typeface="+mj-lt"/>
              <a:buAutoNum type="arabicPeriod" startAt="8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2"/>
              </a:rPr>
              <a:t>http</a:t>
            </a:r>
            <a:r>
              <a:rPr lang="cs-CZ" sz="1200" u="sng" dirty="0">
                <a:hlinkClick r:id="rId12"/>
              </a:rPr>
              <a:t>://commons.wikimedia.org/wiki/File:Hrad_Bouzov_%28Bouzov%29,_</a:t>
            </a:r>
            <a:r>
              <a:rPr lang="cs-CZ" sz="1200" u="sng" dirty="0" smtClean="0">
                <a:hlinkClick r:id="rId12"/>
              </a:rPr>
              <a:t>Bouzov.JPG</a:t>
            </a:r>
            <a:r>
              <a:rPr lang="cs-CZ" sz="1200" dirty="0"/>
              <a:t>&gt;</a:t>
            </a:r>
          </a:p>
          <a:p>
            <a:pPr marL="388620" indent="-342900">
              <a:buFont typeface="+mj-lt"/>
              <a:buAutoNum type="arabicPeriod" startAt="8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3"/>
              </a:rPr>
              <a:t>http</a:t>
            </a:r>
            <a:r>
              <a:rPr lang="cs-CZ" sz="1200" u="sng" dirty="0">
                <a:hlinkClick r:id="rId13"/>
              </a:rPr>
              <a:t>://</a:t>
            </a:r>
            <a:r>
              <a:rPr lang="cs-CZ" sz="1200" u="sng" dirty="0" smtClean="0">
                <a:hlinkClick r:id="rId13"/>
              </a:rPr>
              <a:t>commons.wikimedia.org/wiki/File:Paris_July_2011-16a.jpg?uselang=</a:t>
            </a:r>
            <a:r>
              <a:rPr lang="cs-CZ" sz="1200" u="sng" dirty="0" err="1" smtClean="0">
                <a:hlinkClick r:id="rId13"/>
              </a:rPr>
              <a:t>cs</a:t>
            </a:r>
            <a:r>
              <a:rPr lang="cs-CZ" sz="1200" dirty="0"/>
              <a:t>&gt;</a:t>
            </a:r>
          </a:p>
          <a:p>
            <a:pPr marL="4572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2012-10-20]. </a:t>
            </a:r>
            <a:r>
              <a:rPr lang="pl-PL" sz="1200" dirty="0"/>
              <a:t>Dostupný pod licencí Public Domain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14"/>
            </a:endParaRPr>
          </a:p>
          <a:p>
            <a:pPr marL="388620" indent="-342900">
              <a:buFont typeface="+mj-lt"/>
              <a:buAutoNum type="arabicPeriod" startAt="12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4"/>
              </a:rPr>
              <a:t>http</a:t>
            </a:r>
            <a:r>
              <a:rPr lang="cs-CZ" sz="1200" u="sng" dirty="0">
                <a:hlinkClick r:id="rId14"/>
              </a:rPr>
              <a:t>://</a:t>
            </a:r>
            <a:r>
              <a:rPr lang="cs-CZ" sz="1200" u="sng" dirty="0" smtClean="0">
                <a:hlinkClick r:id="rId14"/>
              </a:rPr>
              <a:t>commons.wikimedia.org/wiki/</a:t>
            </a:r>
            <a:r>
              <a:rPr lang="cs-CZ" sz="1200" u="sng" dirty="0" err="1" smtClean="0">
                <a:hlinkClick r:id="rId14"/>
              </a:rPr>
              <a:t>File:Floss_der_medusa.jpg</a:t>
            </a:r>
            <a:r>
              <a:rPr lang="cs-CZ" sz="1200" dirty="0"/>
              <a:t>&gt;</a:t>
            </a:r>
          </a:p>
          <a:p>
            <a:pPr marL="388620" indent="-342900">
              <a:buFont typeface="+mj-lt"/>
              <a:buAutoNum type="arabicPeriod" startAt="12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5"/>
              </a:rPr>
              <a:t>http</a:t>
            </a:r>
            <a:r>
              <a:rPr lang="cs-CZ" sz="1200" u="sng" dirty="0">
                <a:hlinkClick r:id="rId15"/>
              </a:rPr>
              <a:t>://</a:t>
            </a:r>
            <a:r>
              <a:rPr lang="cs-CZ" sz="1200" u="sng" dirty="0" smtClean="0">
                <a:hlinkClick r:id="rId15"/>
              </a:rPr>
              <a:t>commons.wikimedia.org/wiki/File:Jean_Louis_Th%C3%A9odore_G%C3%A9ricault_001.jpg</a:t>
            </a:r>
            <a:r>
              <a:rPr lang="cs-CZ" sz="1200" dirty="0"/>
              <a:t>&gt;</a:t>
            </a:r>
          </a:p>
          <a:p>
            <a:pPr marL="388620" indent="-342900">
              <a:buFont typeface="+mj-lt"/>
              <a:buAutoNum type="arabicPeriod" startAt="12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6"/>
              </a:rPr>
              <a:t>http</a:t>
            </a:r>
            <a:r>
              <a:rPr lang="cs-CZ" sz="1200" u="sng" dirty="0">
                <a:hlinkClick r:id="rId16"/>
              </a:rPr>
              <a:t>://</a:t>
            </a:r>
            <a:r>
              <a:rPr lang="cs-CZ" sz="1200" u="sng" dirty="0" smtClean="0">
                <a:hlinkClick r:id="rId16"/>
              </a:rPr>
              <a:t>commons.wikimedia.org/wiki/</a:t>
            </a:r>
            <a:r>
              <a:rPr lang="cs-CZ" sz="1200" u="sng" dirty="0" err="1" smtClean="0">
                <a:hlinkClick r:id="rId16"/>
              </a:rPr>
              <a:t>File:GericaultHorseman.jpg</a:t>
            </a:r>
            <a:r>
              <a:rPr lang="cs-CZ" sz="1200" dirty="0"/>
              <a:t>&gt;</a:t>
            </a:r>
          </a:p>
          <a:p>
            <a:pPr marL="45720" indent="0">
              <a:buNone/>
            </a:pPr>
            <a:endParaRPr lang="cs-CZ" sz="1200" dirty="0"/>
          </a:p>
          <a:p>
            <a:pPr marL="0" indent="0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200" dirty="0">
              <a:hlinkClick r:id="rId1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984824" y="6237312"/>
            <a:ext cx="777280" cy="3600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1</a:t>
            </a:r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-34458"/>
            <a:ext cx="5357813" cy="6858000"/>
          </a:xfrm>
          <a:prstGeom prst="rect">
            <a:avLst/>
          </a:prstGeom>
        </p:spPr>
      </p:pic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11560" y="2276872"/>
            <a:ext cx="4032448" cy="2880320"/>
          </a:xfrm>
          <a:prstGeom prst="wedgeRoundRectCallout">
            <a:avLst>
              <a:gd name="adj1" fmla="val -48562"/>
              <a:gd name="adj2" fmla="val -12751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 dirty="0" smtClean="0">
              <a:solidFill>
                <a:schemeClr val="bg2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 smtClean="0">
                <a:solidFill>
                  <a:schemeClr val="bg2"/>
                </a:solidFill>
              </a:rPr>
              <a:t>Pozorně </a:t>
            </a:r>
            <a:r>
              <a:rPr lang="cs-CZ" sz="2400" dirty="0">
                <a:solidFill>
                  <a:schemeClr val="bg2"/>
                </a:solidFill>
              </a:rPr>
              <a:t>si prohlédněte tento obraz a pokuste popsat atmosféru, krajinu a zkuste vymyslet příběh.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400" dirty="0">
              <a:solidFill>
                <a:schemeClr val="bg2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dirty="0" err="1">
                <a:solidFill>
                  <a:schemeClr val="bg2"/>
                </a:solidFill>
              </a:rPr>
              <a:t>Caspar</a:t>
            </a:r>
            <a:r>
              <a:rPr lang="cs-CZ" sz="1400" dirty="0">
                <a:solidFill>
                  <a:schemeClr val="bg2"/>
                </a:solidFill>
              </a:rPr>
              <a:t> David Friedrich – Výstup nad mraky, 1818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359900" y="1260475"/>
            <a:ext cx="179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71600" y="0"/>
            <a:ext cx="7315200" cy="1154097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99592" y="1268760"/>
            <a:ext cx="7315200" cy="5112568"/>
          </a:xfrm>
        </p:spPr>
        <p:txBody>
          <a:bodyPr/>
          <a:lstStyle/>
          <a:p>
            <a:pPr marL="4572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2012-10-20]. </a:t>
            </a:r>
            <a:r>
              <a:rPr lang="pl-PL" sz="1200" dirty="0"/>
              <a:t>Dostupný pod licencí Public Domain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2"/>
            </a:endParaRPr>
          </a:p>
          <a:p>
            <a:pPr marL="388620" indent="-342900">
              <a:buFont typeface="+mj-lt"/>
              <a:buAutoNum type="arabicPeriod" startAt="15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2"/>
              </a:rPr>
              <a:t>http</a:t>
            </a:r>
            <a:r>
              <a:rPr lang="cs-CZ" sz="1200" u="sng" dirty="0">
                <a:hlinkClick r:id="rId2"/>
              </a:rPr>
              <a:t>://commons.wikimedia.org/wiki/File:Th%C3%A9odore_G%C3%A9ricault_-_Portrait_of_an_Artist_in_His_Studio_-_</a:t>
            </a:r>
            <a:r>
              <a:rPr lang="cs-CZ" sz="1200" u="sng" dirty="0" smtClean="0">
                <a:hlinkClick r:id="rId2"/>
              </a:rPr>
              <a:t>WGA08634.jpg</a:t>
            </a:r>
            <a:r>
              <a:rPr lang="cs-CZ" sz="1200" dirty="0"/>
              <a:t>&gt;</a:t>
            </a:r>
          </a:p>
          <a:p>
            <a:pPr marL="388620" indent="-342900">
              <a:buFont typeface="+mj-lt"/>
              <a:buAutoNum type="arabicPeriod" startAt="15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3"/>
              </a:rPr>
              <a:t>http</a:t>
            </a:r>
            <a:r>
              <a:rPr lang="cs-CZ" sz="1200" u="sng" dirty="0">
                <a:hlinkClick r:id="rId3"/>
              </a:rPr>
              <a:t>://commons.wikimedia.org/wiki/File:Eug%C3%A8ne_Delacroix_-_</a:t>
            </a:r>
            <a:r>
              <a:rPr lang="cs-CZ" sz="1200" u="sng" dirty="0" smtClean="0">
                <a:hlinkClick r:id="rId3"/>
              </a:rPr>
              <a:t>La_libert%C3%A9_guidant_le_peuple.jpg</a:t>
            </a:r>
            <a:r>
              <a:rPr lang="cs-CZ" sz="1200" dirty="0"/>
              <a:t>&gt;</a:t>
            </a:r>
          </a:p>
          <a:p>
            <a:pPr marL="388620" indent="-342900">
              <a:buFont typeface="+mj-lt"/>
              <a:buAutoNum type="arabicPeriod" startAt="15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4"/>
              </a:rPr>
              <a:t>http</a:t>
            </a:r>
            <a:r>
              <a:rPr lang="cs-CZ" sz="1200" u="sng" dirty="0">
                <a:hlinkClick r:id="rId4"/>
              </a:rPr>
              <a:t>://</a:t>
            </a:r>
            <a:r>
              <a:rPr lang="cs-CZ" sz="1200" u="sng" dirty="0" smtClean="0">
                <a:hlinkClick r:id="rId4"/>
              </a:rPr>
              <a:t>commons.wikimedia.org/wiki/</a:t>
            </a:r>
            <a:r>
              <a:rPr lang="cs-CZ" sz="1200" u="sng" dirty="0" err="1" smtClean="0">
                <a:hlinkClick r:id="rId4"/>
              </a:rPr>
              <a:t>File:Reddragon.jpg?uselang</a:t>
            </a:r>
            <a:r>
              <a:rPr lang="cs-CZ" sz="1200" u="sng" dirty="0" smtClean="0">
                <a:hlinkClick r:id="rId4"/>
              </a:rPr>
              <a:t>=</a:t>
            </a:r>
            <a:r>
              <a:rPr lang="cs-CZ" sz="1200" u="sng" dirty="0" err="1" smtClean="0">
                <a:hlinkClick r:id="rId4"/>
              </a:rPr>
              <a:t>cs</a:t>
            </a:r>
            <a:r>
              <a:rPr lang="cs-CZ" sz="1200" dirty="0"/>
              <a:t>&gt;</a:t>
            </a:r>
          </a:p>
          <a:p>
            <a:pPr marL="388620" indent="-342900">
              <a:buFont typeface="+mj-lt"/>
              <a:buAutoNum type="arabicPeriod" startAt="15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5"/>
              </a:rPr>
              <a:t>http</a:t>
            </a:r>
            <a:r>
              <a:rPr lang="cs-CZ" sz="1200" u="sng" dirty="0">
                <a:hlinkClick r:id="rId5"/>
              </a:rPr>
              <a:t>://commons.wikimedia.org/wiki/File:Caspar_David_Friedrich_032_%</a:t>
            </a:r>
            <a:r>
              <a:rPr lang="cs-CZ" sz="1200" u="sng" dirty="0" smtClean="0">
                <a:hlinkClick r:id="rId5"/>
              </a:rPr>
              <a:t>28The_wanderer_above_the_sea_of_fog%29.jpg</a:t>
            </a:r>
            <a:r>
              <a:rPr lang="cs-CZ" sz="1200" dirty="0"/>
              <a:t>&gt;</a:t>
            </a:r>
            <a:endParaRPr lang="cs-CZ" sz="1200" u="sng" dirty="0"/>
          </a:p>
          <a:p>
            <a:pPr marL="388620" indent="-342900">
              <a:buFont typeface="+mj-lt"/>
              <a:buAutoNum type="arabicPeriod" startAt="15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6"/>
              </a:rPr>
              <a:t>http</a:t>
            </a:r>
            <a:r>
              <a:rPr lang="cs-CZ" sz="1200" u="sng" dirty="0">
                <a:hlinkClick r:id="rId6"/>
              </a:rPr>
              <a:t>://</a:t>
            </a:r>
            <a:r>
              <a:rPr lang="cs-CZ" sz="1200" u="sng" dirty="0" smtClean="0">
                <a:hlinkClick r:id="rId6"/>
              </a:rPr>
              <a:t>commons.wikimedia.org/wiki/File:Caspar_David_Friedrich_055.jpg?uselang=en</a:t>
            </a:r>
            <a:r>
              <a:rPr lang="cs-CZ" sz="1200" dirty="0"/>
              <a:t>&gt;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0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24744"/>
            <a:ext cx="7315200" cy="1154097"/>
          </a:xfrm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Charakteristika romantismu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>
          <a:xfrm>
            <a:off x="971600" y="2420888"/>
            <a:ext cx="7315200" cy="3539527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Myšlenkové a umělecké hnutí</a:t>
            </a:r>
          </a:p>
          <a:p>
            <a:r>
              <a:rPr lang="cs-CZ" sz="2800" dirty="0" smtClean="0"/>
              <a:t> Cit, víra, osobnost, osobní svoboda</a:t>
            </a:r>
          </a:p>
          <a:p>
            <a:r>
              <a:rPr lang="cs-CZ" sz="2800" dirty="0" smtClean="0"/>
              <a:t> Nespokojenost se společností</a:t>
            </a:r>
          </a:p>
          <a:p>
            <a:r>
              <a:rPr lang="cs-CZ" sz="2800" dirty="0" smtClean="0"/>
              <a:t> Samota, příroda, venkovský lid</a:t>
            </a:r>
          </a:p>
          <a:p>
            <a:r>
              <a:rPr lang="cs-CZ" sz="2800" dirty="0" smtClean="0"/>
              <a:t> Zájem o lidovou kulturu</a:t>
            </a:r>
          </a:p>
          <a:p>
            <a:r>
              <a:rPr lang="cs-CZ" sz="2800" dirty="0" smtClean="0"/>
              <a:t> Svět snů, fantazie, exotické země</a:t>
            </a:r>
          </a:p>
          <a:p>
            <a:r>
              <a:rPr lang="cs-CZ" sz="2800" dirty="0" smtClean="0"/>
              <a:t> Obroda náboženství</a:t>
            </a:r>
          </a:p>
          <a:p>
            <a:r>
              <a:rPr lang="cs-CZ" sz="2800" dirty="0" smtClean="0"/>
              <a:t> Rozpor skutečnost x ideál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7211144" cy="6048077"/>
          </a:xfrm>
          <a:ln/>
        </p:spPr>
        <p:txBody>
          <a:bodyPr/>
          <a:lstStyle/>
          <a:p>
            <a:pPr marL="341313" indent="-341313">
              <a:buClr>
                <a:srgbClr val="BA7C3E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dirty="0"/>
              <a:t>Zájem o historii, </a:t>
            </a:r>
            <a:r>
              <a:rPr lang="cs-CZ" sz="2400" dirty="0">
                <a:solidFill>
                  <a:schemeClr val="accent2"/>
                </a:solidFill>
              </a:rPr>
              <a:t>středověk</a:t>
            </a:r>
            <a:r>
              <a:rPr lang="cs-CZ" sz="2400" dirty="0"/>
              <a:t> (víra, legendy)</a:t>
            </a:r>
          </a:p>
          <a:p>
            <a:pPr marL="341313" indent="-341313">
              <a:buClr>
                <a:srgbClr val="BA7C3E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/>
          </a:p>
          <a:p>
            <a:pPr marL="341313" indent="-341313">
              <a:buClr>
                <a:srgbClr val="BA7C3E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/>
          </a:p>
          <a:p>
            <a:pPr marL="341313" indent="-341313">
              <a:buClr>
                <a:srgbClr val="BA7C3E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/>
          </a:p>
          <a:p>
            <a:pPr marL="341313" indent="-341313">
              <a:buClr>
                <a:srgbClr val="BA7C3E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/>
          </a:p>
          <a:p>
            <a:pPr marL="341313" indent="-341313">
              <a:buClr>
                <a:srgbClr val="BA7C3E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/>
          </a:p>
          <a:p>
            <a:pPr marL="341313" indent="-341313">
              <a:buClr>
                <a:srgbClr val="BA7C3E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/>
          </a:p>
          <a:p>
            <a:pPr marL="341313" indent="-341313">
              <a:buClr>
                <a:srgbClr val="BA7C3E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 smtClean="0"/>
          </a:p>
          <a:p>
            <a:pPr marL="341313" indent="-341313">
              <a:buClr>
                <a:srgbClr val="BA7C3E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/>
          </a:p>
          <a:p>
            <a:pPr marL="0" indent="0">
              <a:buClr>
                <a:srgbClr val="BA7C3E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800" dirty="0" smtClean="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39552" y="2996952"/>
            <a:ext cx="5760640" cy="2880320"/>
          </a:xfrm>
          <a:prstGeom prst="wedgeRoundRectCallout">
            <a:avLst>
              <a:gd name="adj1" fmla="val 95447"/>
              <a:gd name="adj2" fmla="val -9401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2">
                <a:lumMod val="90000"/>
                <a:lumOff val="10000"/>
              </a:schemeClr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>
                <a:solidFill>
                  <a:schemeClr val="bg2"/>
                </a:solidFill>
              </a:rPr>
              <a:t>Jaký sloh </a:t>
            </a:r>
            <a:r>
              <a:rPr lang="cs-CZ" sz="2800" dirty="0" smtClean="0">
                <a:solidFill>
                  <a:schemeClr val="bg2"/>
                </a:solidFill>
              </a:rPr>
              <a:t>dominoval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dirty="0" smtClean="0">
                <a:solidFill>
                  <a:schemeClr val="bg2"/>
                </a:solidFill>
              </a:rPr>
              <a:t>vrcholnému </a:t>
            </a:r>
            <a:r>
              <a:rPr lang="cs-CZ" sz="2800" dirty="0">
                <a:solidFill>
                  <a:schemeClr val="bg2"/>
                </a:solidFill>
              </a:rPr>
              <a:t>středověku?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solidFill>
                  <a:schemeClr val="bg2"/>
                </a:solidFill>
              </a:rPr>
              <a:t>_____________________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600" dirty="0" smtClean="0">
              <a:solidFill>
                <a:schemeClr val="bg2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>
                <a:solidFill>
                  <a:schemeClr val="bg2"/>
                </a:solidFill>
              </a:rPr>
              <a:t>Malá </a:t>
            </a:r>
            <a:r>
              <a:rPr lang="cs-CZ" sz="2000" dirty="0">
                <a:solidFill>
                  <a:schemeClr val="bg2"/>
                </a:solidFill>
              </a:rPr>
              <a:t>nápověda: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>
                <a:solidFill>
                  <a:schemeClr val="bg2"/>
                </a:solidFill>
              </a:rPr>
              <a:t> lomený oblouk, opěrný </a:t>
            </a:r>
            <a:r>
              <a:rPr lang="cs-CZ" sz="2000" dirty="0" smtClean="0">
                <a:solidFill>
                  <a:schemeClr val="bg2"/>
                </a:solidFill>
              </a:rPr>
              <a:t>systém,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>
                <a:solidFill>
                  <a:schemeClr val="bg2"/>
                </a:solidFill>
              </a:rPr>
              <a:t>klenba </a:t>
            </a:r>
            <a:r>
              <a:rPr lang="cs-CZ" sz="2000" dirty="0">
                <a:solidFill>
                  <a:schemeClr val="bg2"/>
                </a:solidFill>
              </a:rPr>
              <a:t>křížová žebrová, fiály,....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95536" y="2312875"/>
            <a:ext cx="3384376" cy="2412269"/>
          </a:xfrm>
          <a:prstGeom prst="wedgeRoundRectCallout">
            <a:avLst>
              <a:gd name="adj1" fmla="val -52699"/>
              <a:gd name="adj2" fmla="val -10956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chemeClr val="bg2"/>
                </a:solidFill>
              </a:rPr>
              <a:t>Romantická architektura se inspirovala </a:t>
            </a:r>
            <a:r>
              <a:rPr lang="cs-CZ" dirty="0" smtClean="0">
                <a:solidFill>
                  <a:schemeClr val="bg2"/>
                </a:solidFill>
              </a:rPr>
              <a:t>středověkem, používáme pro odlišení název s předponou </a:t>
            </a:r>
            <a:r>
              <a:rPr lang="cs-CZ" b="1" dirty="0" smtClean="0">
                <a:solidFill>
                  <a:schemeClr val="bg2"/>
                </a:solidFill>
              </a:rPr>
              <a:t>PSEUDO</a:t>
            </a:r>
            <a:r>
              <a:rPr lang="cs-CZ" b="1" dirty="0">
                <a:solidFill>
                  <a:schemeClr val="bg2"/>
                </a:solidFill>
              </a:rPr>
              <a:t>________</a:t>
            </a:r>
            <a:r>
              <a:rPr lang="cs-CZ" dirty="0">
                <a:solidFill>
                  <a:schemeClr val="bg2"/>
                </a:solidFill>
              </a:rPr>
              <a:t> nebo </a:t>
            </a:r>
            <a:r>
              <a:rPr lang="cs-CZ" b="1" dirty="0">
                <a:solidFill>
                  <a:schemeClr val="bg2"/>
                </a:solidFill>
              </a:rPr>
              <a:t>NOVO_________</a:t>
            </a:r>
          </a:p>
        </p:txBody>
      </p:sp>
      <p:sp>
        <p:nvSpPr>
          <p:cNvPr id="6" name="Zástupný symbol pro obsah 6"/>
          <p:cNvSpPr txBox="1">
            <a:spLocks/>
          </p:cNvSpPr>
          <p:nvPr/>
        </p:nvSpPr>
        <p:spPr>
          <a:xfrm>
            <a:off x="3203607" y="6328676"/>
            <a:ext cx="77728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2</a:t>
            </a:r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87" y="0"/>
            <a:ext cx="5163113" cy="6884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52475" y="332656"/>
            <a:ext cx="7315200" cy="1154097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 dirty="0">
                <a:solidFill>
                  <a:schemeClr val="accent2"/>
                </a:solidFill>
              </a:rPr>
              <a:t>Architektura / Londýn – parlament</a:t>
            </a:r>
          </a:p>
        </p:txBody>
      </p:sp>
      <p:sp>
        <p:nvSpPr>
          <p:cNvPr id="5" name="Zástupný symbol pro obsah 6"/>
          <p:cNvSpPr txBox="1">
            <a:spLocks/>
          </p:cNvSpPr>
          <p:nvPr/>
        </p:nvSpPr>
        <p:spPr>
          <a:xfrm>
            <a:off x="8340917" y="5928752"/>
            <a:ext cx="777280" cy="4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</a:t>
            </a:r>
            <a:r>
              <a:rPr lang="cs-CZ" sz="1400" dirty="0">
                <a:solidFill>
                  <a:schemeClr val="accent2"/>
                </a:solidFill>
              </a:rPr>
              <a:t>3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8" y="2636912"/>
            <a:ext cx="9144000" cy="32918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121329" y="260648"/>
            <a:ext cx="7149480" cy="1371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chemeClr val="accent2"/>
                </a:solidFill>
              </a:rPr>
              <a:t>Německo </a:t>
            </a:r>
            <a:r>
              <a:rPr lang="cs-CZ" dirty="0" smtClean="0">
                <a:solidFill>
                  <a:schemeClr val="accent2"/>
                </a:solidFill>
              </a:rPr>
              <a:t>/ zámky </a:t>
            </a:r>
            <a:r>
              <a:rPr lang="cs-CZ" dirty="0">
                <a:solidFill>
                  <a:schemeClr val="accent2"/>
                </a:solidFill>
              </a:rPr>
              <a:t>v Bavorsku</a:t>
            </a:r>
            <a:br>
              <a:rPr lang="cs-CZ" dirty="0">
                <a:solidFill>
                  <a:schemeClr val="accent2"/>
                </a:solidFill>
              </a:rPr>
            </a:br>
            <a:r>
              <a:rPr lang="cs-CZ" sz="1800" dirty="0" err="1">
                <a:solidFill>
                  <a:schemeClr val="accent2"/>
                </a:solidFill>
              </a:rPr>
              <a:t>Neuschwanstein</a:t>
            </a:r>
            <a:r>
              <a:rPr lang="cs-CZ" sz="1800" dirty="0">
                <a:solidFill>
                  <a:schemeClr val="accent2"/>
                </a:solidFill>
              </a:rPr>
              <a:t>, zámek Ludvíka II. Bavorského</a:t>
            </a:r>
          </a:p>
        </p:txBody>
      </p:sp>
      <p:sp>
        <p:nvSpPr>
          <p:cNvPr id="4" name="Zástupný symbol pro obsah 6"/>
          <p:cNvSpPr txBox="1">
            <a:spLocks/>
          </p:cNvSpPr>
          <p:nvPr/>
        </p:nvSpPr>
        <p:spPr>
          <a:xfrm>
            <a:off x="8042424" y="6433953"/>
            <a:ext cx="777280" cy="360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</a:t>
            </a:r>
            <a:r>
              <a:rPr lang="cs-CZ" sz="1400" dirty="0">
                <a:solidFill>
                  <a:schemeClr val="accent2"/>
                </a:solidFill>
              </a:rPr>
              <a:t>4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41" y="1797970"/>
            <a:ext cx="6958970" cy="50452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5976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chemeClr val="accent2"/>
                </a:solidFill>
              </a:rPr>
              <a:t>Čechy a Morava / </a:t>
            </a:r>
            <a:r>
              <a:rPr lang="cs-CZ" dirty="0" smtClean="0">
                <a:solidFill>
                  <a:schemeClr val="accent2"/>
                </a:solidFill>
              </a:rPr>
              <a:t>zámek Hluboká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4" name="Zástupný symbol pro obsah 6"/>
          <p:cNvSpPr txBox="1">
            <a:spLocks/>
          </p:cNvSpPr>
          <p:nvPr/>
        </p:nvSpPr>
        <p:spPr>
          <a:xfrm>
            <a:off x="8366720" y="6509645"/>
            <a:ext cx="777280" cy="360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cs-CZ" sz="1400" dirty="0" smtClean="0">
                <a:solidFill>
                  <a:schemeClr val="accent2"/>
                </a:solidFill>
              </a:rPr>
              <a:t>Obr. 5</a:t>
            </a:r>
            <a:endParaRPr lang="cs-CZ" sz="1400" dirty="0">
              <a:solidFill>
                <a:schemeClr val="accent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1" y="1607809"/>
            <a:ext cx="7851514" cy="524088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stor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1023</Words>
  <Application>Microsoft Office PowerPoint</Application>
  <PresentationFormat>Předvádění na obrazovce (4:3)</PresentationFormat>
  <Paragraphs>156</Paragraphs>
  <Slides>30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Prostor</vt:lpstr>
      <vt:lpstr>1_Prostor</vt:lpstr>
      <vt:lpstr>Prezentace aplikace PowerPoint</vt:lpstr>
      <vt:lpstr>Romantismus ve výtvarném umění</vt:lpstr>
      <vt:lpstr>Prezentace aplikace PowerPoint</vt:lpstr>
      <vt:lpstr>Charakteristika romantismu</vt:lpstr>
      <vt:lpstr>Prezentace aplikace PowerPoint</vt:lpstr>
      <vt:lpstr>Prezentace aplikace PowerPoint</vt:lpstr>
      <vt:lpstr>Architektura / Londýn – parlament</vt:lpstr>
      <vt:lpstr>Německo / zámky v Bavorsku Neuschwanstein, zámek Ludvíka II. Bavorského</vt:lpstr>
      <vt:lpstr>Čechy a Morava / zámek Hluboká</vt:lpstr>
      <vt:lpstr>zámek Lednice</vt:lpstr>
      <vt:lpstr>zámek Orlík</vt:lpstr>
      <vt:lpstr>zámek Hrádek u Nechanic</vt:lpstr>
      <vt:lpstr>Prezentace aplikace PowerPoint</vt:lpstr>
      <vt:lpstr>Prezentace aplikace PowerPoint</vt:lpstr>
      <vt:lpstr>Francouzský romantismus  </vt:lpstr>
      <vt:lpstr>Théodore Géricault 1791-1824 Prám Medusy, 1818-1819</vt:lpstr>
      <vt:lpstr>Théodore Géricault 1791-1824 Dostihy v Epsomu, 1821</vt:lpstr>
      <vt:lpstr>Théodore Géricault 1791-1824 Důstojník gardových myslivců při útoku, 1812</vt:lpstr>
      <vt:lpstr>Théodore Géricault 1791-1824 Autoportét, 1820</vt:lpstr>
      <vt:lpstr>Eugéne Delacroix 1798-1863 Svoboda vede svůj lid na barikády, 1830</vt:lpstr>
      <vt:lpstr>William Blake 1757-1827 Ilustrace k Bibli. Velký červený drak</vt:lpstr>
      <vt:lpstr>Caspar David Friedrich 1774-1840 Výstup nad mraky, 1818</vt:lpstr>
      <vt:lpstr>Caspar David Friedrich 1774-1840 Zimní krajina s kostelem, kolem 1811</vt:lpstr>
      <vt:lpstr>Francouzští krajináři</vt:lpstr>
      <vt:lpstr>Čechy a Morava</vt:lpstr>
      <vt:lpstr>Prezentace aplikace PowerPoint</vt:lpstr>
      <vt:lpstr>Prezentace aplikace PowerPoint</vt:lpstr>
      <vt:lpstr>Citace</vt:lpstr>
      <vt:lpstr>Citace – obrazový materiál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Romantismus</dc:title>
  <dc:creator>estet</dc:creator>
  <cp:lastModifiedBy>Ivana Spurná</cp:lastModifiedBy>
  <cp:revision>31</cp:revision>
  <cp:lastPrinted>1601-01-01T00:00:00Z</cp:lastPrinted>
  <dcterms:created xsi:type="dcterms:W3CDTF">2008-10-15T10:38:34Z</dcterms:created>
  <dcterms:modified xsi:type="dcterms:W3CDTF">2013-06-03T17:54:40Z</dcterms:modified>
</cp:coreProperties>
</file>