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handoutMasterIdLst>
    <p:handoutMasterId r:id="rId47"/>
  </p:handoutMasterIdLst>
  <p:sldIdLst>
    <p:sldId id="30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301" r:id="rId37"/>
    <p:sldId id="292" r:id="rId38"/>
    <p:sldId id="293" r:id="rId39"/>
    <p:sldId id="294" r:id="rId40"/>
    <p:sldId id="296" r:id="rId41"/>
    <p:sldId id="297" r:id="rId42"/>
    <p:sldId id="302" r:id="rId43"/>
    <p:sldId id="298" r:id="rId44"/>
    <p:sldId id="299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BA7B9DAC-4D38-4115-8474-BCB0D64759D0}" type="slidenum">
              <a:t>‹#›</a:t>
            </a:fld>
            <a:endParaRPr lang="cs-CZ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2831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cs-CZ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5" name="Zástupný symbol pro obrázek snímku 4"/>
          <p:cNvSpPr>
            <a:spLocks noGrp="1" noRot="1" noChangeAspect="1"/>
          </p:cNvSpPr>
          <p:nvPr>
            <p:ph type="sldImg" idx="2"/>
          </p:nvPr>
        </p:nvSpPr>
        <p:spPr>
          <a:xfrm>
            <a:off x="-11798280" y="-11796840"/>
            <a:ext cx="11795040" cy="124894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Zástupný symbol pro poznámky 5"/>
          <p:cNvSpPr txBox="1">
            <a:spLocks noGrp="1"/>
          </p:cNvSpPr>
          <p:nvPr>
            <p:ph type="body" sz="quarter" idx="3"/>
          </p:nvPr>
        </p:nvSpPr>
        <p:spPr>
          <a:xfrm>
            <a:off x="685440" y="4343040"/>
            <a:ext cx="5481719" cy="41104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75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cs-CZ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1719" cy="411084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25BB849-B098-4DD3-8864-EE5661A779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3F343C-3A1C-4A99-B4CF-F70DAF6C3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7C78D9-5734-4DDB-B21B-56E803240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C3F9C9-735D-4A12-84F0-E3F6E6B412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4BF4D9-4FED-408F-9049-533A64C08F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56C61E-4D6A-41DB-B5B1-F40415F882F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0C32EC-D388-4A26-925B-3B4AF031F07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0AA3C3-7143-4A6D-A3C8-786B07EEB9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E754CE-1084-4474-887A-2CC10E9036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58D417-403B-4DA5-9710-7F06B8B7226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F4339A-C04B-4D37-BB0B-A9A6F5DFD74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lvl="0"/>
            <a:fld id="{1C15CC3A-3C00-41DA-84C8-2FA18047B9FD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horvaldsensJason.jpg" TargetMode="External"/><Relationship Id="rId13" Type="http://schemas.openxmlformats.org/officeDocument/2006/relationships/hyperlink" Target="http://commons.wikimedia.org/wiki/File:Jacques-Louis_David_020.jpg" TargetMode="External"/><Relationship Id="rId18" Type="http://schemas.openxmlformats.org/officeDocument/2006/relationships/hyperlink" Target="http://commons.wikimedia.org/wiki/File:Goya_Maja_naga2.jpg" TargetMode="External"/><Relationship Id="rId3" Type="http://schemas.openxmlformats.org/officeDocument/2006/relationships/hyperlink" Target="http://commons.wikimedia.org/wiki/File:BrandenburgGate_FrontatNight_June_2004.jpg" TargetMode="External"/><Relationship Id="rId21" Type="http://schemas.openxmlformats.org/officeDocument/2006/relationships/hyperlink" Target="http://upload.wikimedia.org/wikipedia/commons/thumb/0/09/Jean_Auguste_Dominique_Ingres_014.jpg/417px-Jean_Auguste_Dominique_Ingres_014.jpg" TargetMode="External"/><Relationship Id="rId7" Type="http://schemas.openxmlformats.org/officeDocument/2006/relationships/hyperlink" Target="http://commons.wikimedia.org/wiki/File:Canova-Three_Graces_0_degree_view.jpg" TargetMode="External"/><Relationship Id="rId12" Type="http://schemas.openxmlformats.org/officeDocument/2006/relationships/hyperlink" Target="http://commons.wikimedia.org/wiki/File:David_napoleon.jpg" TargetMode="External"/><Relationship Id="rId17" Type="http://schemas.openxmlformats.org/officeDocument/2006/relationships/hyperlink" Target="http://commons.wikimedia.org/wiki/File:Francisco_de_Goya_y_Lucientes_054.jpg" TargetMode="External"/><Relationship Id="rId2" Type="http://schemas.openxmlformats.org/officeDocument/2006/relationships/notesSlide" Target="../notesSlides/notesSlide41.xml"/><Relationship Id="rId16" Type="http://schemas.openxmlformats.org/officeDocument/2006/relationships/hyperlink" Target="http://commons.wikimedia.org/wiki/File:IngresOdipusAndSphinx.jpg" TargetMode="External"/><Relationship Id="rId20" Type="http://schemas.openxmlformats.org/officeDocument/2006/relationships/hyperlink" Target="http://commons.wikimedia.org/wiki/File:El_Tres_de_Mayo,_by_Francisco_de_Goya,_from_Prado_in_Google_Eart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Antonio_canova,_amore_e_psiche,_ermitage,_1794-1797_02.JPG" TargetMode="External"/><Relationship Id="rId11" Type="http://schemas.openxmlformats.org/officeDocument/2006/relationships/hyperlink" Target="http://commons.wikimedia.org/wiki/File:Jacques-Louis_David_006.jpg" TargetMode="External"/><Relationship Id="rId5" Type="http://schemas.openxmlformats.org/officeDocument/2006/relationships/hyperlink" Target="http://commons.wikimedia.org/wiki/File:Stavovske_divadlo.jpg" TargetMode="External"/><Relationship Id="rId15" Type="http://schemas.openxmlformats.org/officeDocument/2006/relationships/hyperlink" Target="http://commons.wikimedia.org/wiki/File:Jean_Auguste_Dominique_Ingres_014.jpg" TargetMode="External"/><Relationship Id="rId10" Type="http://schemas.openxmlformats.org/officeDocument/2006/relationships/hyperlink" Target="http://commons.wikimedia.org/wiki/File:Death_of_Marat_by_David.jpg" TargetMode="External"/><Relationship Id="rId19" Type="http://schemas.openxmlformats.org/officeDocument/2006/relationships/hyperlink" Target="http://commons.wikimedia.org/wiki/File:Goya_Maja_ubrana2.jpg" TargetMode="External"/><Relationship Id="rId4" Type="http://schemas.openxmlformats.org/officeDocument/2006/relationships/hyperlink" Target="http://commons.wikimedia.org/wiki/File:Capitol,_Washington,_D.C._USA3.jpg" TargetMode="External"/><Relationship Id="rId9" Type="http://schemas.openxmlformats.org/officeDocument/2006/relationships/hyperlink" Target="http://commons.wikimedia.org/wiki/File:Thorvaldsens_Ganymedes.jpg" TargetMode="External"/><Relationship Id="rId14" Type="http://schemas.openxmlformats.org/officeDocument/2006/relationships/hyperlink" Target="http://commons.wikimedia.org/wiki/File:The_Intervention_of_the_Sabine_Women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78955"/>
              </p:ext>
            </p:extLst>
          </p:nvPr>
        </p:nvGraphicFramePr>
        <p:xfrm>
          <a:off x="485292" y="1541875"/>
          <a:ext cx="8280920" cy="5107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683617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Klasicismus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a obrazovým materiálem k dějinám výtvarné kultury</a:t>
                      </a:r>
                      <a:endParaRPr lang="cs-CZ" sz="16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Architektura, malířství, sochařství, antika, harmonie, kompozice,        J. L. David, A. </a:t>
                      </a:r>
                      <a:r>
                        <a:rPr lang="cs-CZ" sz="1600" dirty="0" err="1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Canova</a:t>
                      </a:r>
                      <a:r>
                        <a:rPr lang="cs-CZ" sz="16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J. A. D. </a:t>
                      </a:r>
                      <a:r>
                        <a:rPr lang="cs-CZ" sz="1600" dirty="0" err="1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Ingres</a:t>
                      </a:r>
                      <a:endParaRPr lang="cs-CZ" sz="160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 </a:t>
                      </a:r>
                      <a:r>
                        <a:rPr lang="cs-CZ" sz="16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10. 2012</a:t>
                      </a:r>
                      <a:endParaRPr lang="cs-CZ" sz="16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6846"/>
          <a:stretch>
            <a:fillRect/>
          </a:stretch>
        </p:blipFill>
        <p:spPr>
          <a:xfrm>
            <a:off x="23727" y="1745536"/>
            <a:ext cx="7788633" cy="50971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11848" y="620688"/>
            <a:ext cx="8229600" cy="646331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3600" dirty="0">
                <a:solidFill>
                  <a:schemeClr val="tx1"/>
                </a:solidFill>
              </a:rPr>
              <a:t>Triumfální oblouk, </a:t>
            </a:r>
            <a:r>
              <a:rPr lang="cs-CZ" sz="3600" dirty="0" err="1" smtClean="0">
                <a:solidFill>
                  <a:schemeClr val="tx1"/>
                </a:solidFill>
              </a:rPr>
              <a:t>Carroussel</a:t>
            </a:r>
            <a:r>
              <a:rPr lang="cs-CZ" sz="3600" dirty="0" smtClean="0">
                <a:solidFill>
                  <a:schemeClr val="tx1"/>
                </a:solidFill>
              </a:rPr>
              <a:t>, Paříž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7812360" y="6476073"/>
            <a:ext cx="13683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24000" y="404664"/>
            <a:ext cx="7904013" cy="107721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dirty="0" err="1">
                <a:solidFill>
                  <a:schemeClr val="tx1"/>
                </a:solidFill>
              </a:rPr>
              <a:t>Vendomský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sloup, Paříž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původně Slavkovský sloup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4000" y="1628800"/>
            <a:ext cx="3622081" cy="52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40610" y="1655732"/>
            <a:ext cx="3920468" cy="5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Volný tvar 6"/>
          <p:cNvSpPr/>
          <p:nvPr/>
        </p:nvSpPr>
        <p:spPr>
          <a:xfrm>
            <a:off x="4157996" y="5373216"/>
            <a:ext cx="4986004" cy="431640"/>
          </a:xfrm>
          <a:custGeom>
            <a:avLst>
              <a:gd name="f0" fmla="val 18500"/>
              <a:gd name="f1" fmla="val 3891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360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2000" b="0" i="0" u="none" strike="noStrike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Víte, který triumfální sloup se stal vzorem?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303721" y="1611271"/>
            <a:ext cx="1250961" cy="2791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  <p:sp>
        <p:nvSpPr>
          <p:cNvPr id="4" name="Volný tvar 3"/>
          <p:cNvSpPr/>
          <p:nvPr/>
        </p:nvSpPr>
        <p:spPr>
          <a:xfrm>
            <a:off x="7864232" y="6605752"/>
            <a:ext cx="1250961" cy="2791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0" y="277920"/>
            <a:ext cx="8229600" cy="113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1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4400" b="0" i="0" u="none" strike="noStrike" baseline="0" dirty="0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Pantheon,</a:t>
            </a:r>
            <a:r>
              <a:rPr lang="cs-CZ" sz="4400" b="0" i="0" u="none" strike="noStrike" dirty="0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cs-CZ" sz="4400" b="0" i="0" u="none" strike="noStrike" baseline="0" dirty="0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Paříž</a:t>
            </a:r>
            <a:endParaRPr lang="cs-CZ" sz="4400" b="0" i="0" u="none" strike="noStrike" baseline="0" dirty="0">
              <a:ln>
                <a:noFill/>
              </a:ln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959" y="1424159"/>
            <a:ext cx="3766914" cy="544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59955" y="1407839"/>
            <a:ext cx="4075642" cy="5433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Volný tvar 7"/>
          <p:cNvSpPr/>
          <p:nvPr/>
        </p:nvSpPr>
        <p:spPr>
          <a:xfrm>
            <a:off x="6557945" y="1164195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  <p:sp>
        <p:nvSpPr>
          <p:cNvPr id="3" name="Volný tvar 2"/>
          <p:cNvSpPr/>
          <p:nvPr/>
        </p:nvSpPr>
        <p:spPr>
          <a:xfrm>
            <a:off x="-6959" y="1141200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19200" y="476672"/>
            <a:ext cx="7618040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dirty="0">
                <a:solidFill>
                  <a:schemeClr val="tx1"/>
                </a:solidFill>
              </a:rPr>
              <a:t>Britské </a:t>
            </a:r>
            <a:r>
              <a:rPr lang="cs-CZ" dirty="0" smtClean="0">
                <a:solidFill>
                  <a:schemeClr val="tx1"/>
                </a:solidFill>
              </a:rPr>
              <a:t>muzeum, </a:t>
            </a:r>
            <a:r>
              <a:rPr lang="cs-CZ" dirty="0">
                <a:solidFill>
                  <a:schemeClr val="tx1"/>
                </a:solidFill>
              </a:rPr>
              <a:t>Londýn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32560" y="1484279"/>
            <a:ext cx="3511440" cy="468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1484279"/>
            <a:ext cx="6227640" cy="4672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Volný tvar 7"/>
          <p:cNvSpPr/>
          <p:nvPr/>
        </p:nvSpPr>
        <p:spPr>
          <a:xfrm>
            <a:off x="5009580" y="6212834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  <p:sp>
        <p:nvSpPr>
          <p:cNvPr id="3" name="Volný tvar 2"/>
          <p:cNvSpPr/>
          <p:nvPr/>
        </p:nvSpPr>
        <p:spPr>
          <a:xfrm>
            <a:off x="7932173" y="6107855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616575" y="1412776"/>
            <a:ext cx="3527425" cy="107721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3200" b="1" dirty="0" err="1">
                <a:solidFill>
                  <a:schemeClr val="tx1"/>
                </a:solidFill>
              </a:rPr>
              <a:t>Covent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smtClean="0">
                <a:solidFill>
                  <a:schemeClr val="tx1"/>
                </a:solidFill>
              </a:rPr>
              <a:t>Garden, </a:t>
            </a:r>
            <a:r>
              <a:rPr lang="cs-CZ" sz="3200" b="1" dirty="0" smtClean="0">
                <a:solidFill>
                  <a:schemeClr val="tx1"/>
                </a:solidFill>
              </a:rPr>
              <a:t>Londýn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280" y="0"/>
            <a:ext cx="5141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olný tvar 2"/>
          <p:cNvSpPr/>
          <p:nvPr/>
        </p:nvSpPr>
        <p:spPr>
          <a:xfrm>
            <a:off x="5321160" y="6502909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23528" y="404664"/>
            <a:ext cx="6429400" cy="703263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chemeClr val="tx1"/>
                </a:solidFill>
              </a:rPr>
              <a:t>Národní </a:t>
            </a:r>
            <a:r>
              <a:rPr lang="cs-CZ" sz="4000" b="1" dirty="0" smtClean="0">
                <a:solidFill>
                  <a:schemeClr val="tx1"/>
                </a:solidFill>
              </a:rPr>
              <a:t>galerie, </a:t>
            </a:r>
            <a:r>
              <a:rPr lang="cs-CZ" sz="4000" b="1" dirty="0">
                <a:solidFill>
                  <a:schemeClr val="tx1"/>
                </a:solidFill>
              </a:rPr>
              <a:t>Londýn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" y="1267481"/>
            <a:ext cx="7452320" cy="55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olný tvar 2"/>
          <p:cNvSpPr/>
          <p:nvPr/>
        </p:nvSpPr>
        <p:spPr>
          <a:xfrm>
            <a:off x="7452321" y="6514053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60" y="562843"/>
            <a:ext cx="7603232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>
                <a:solidFill>
                  <a:schemeClr val="tx1"/>
                </a:solidFill>
              </a:rPr>
              <a:t>Braniborská </a:t>
            </a:r>
            <a:r>
              <a:rPr lang="cs-CZ" b="1" dirty="0" smtClean="0">
                <a:solidFill>
                  <a:schemeClr val="tx1"/>
                </a:solidFill>
              </a:rPr>
              <a:t>brána, </a:t>
            </a:r>
            <a:r>
              <a:rPr lang="cs-CZ" b="1" dirty="0">
                <a:solidFill>
                  <a:schemeClr val="tx1"/>
                </a:solidFill>
              </a:rPr>
              <a:t>Berlín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0055"/>
            <a:ext cx="7632848" cy="5447945"/>
          </a:xfrm>
        </p:spPr>
      </p:pic>
      <p:sp>
        <p:nvSpPr>
          <p:cNvPr id="9" name="Obdélník 8"/>
          <p:cNvSpPr/>
          <p:nvPr/>
        </p:nvSpPr>
        <p:spPr>
          <a:xfrm>
            <a:off x="8244408" y="6389565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Obr. 1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95536" y="620688"/>
            <a:ext cx="7992888" cy="646331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3600" dirty="0" smtClean="0">
                <a:solidFill>
                  <a:schemeClr val="tx1"/>
                </a:solidFill>
              </a:rPr>
              <a:t>Kapitol, Washington, USA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164288" cy="5373216"/>
          </a:xfrm>
        </p:spPr>
      </p:pic>
      <p:sp>
        <p:nvSpPr>
          <p:cNvPr id="9" name="Obdélník 8"/>
          <p:cNvSpPr/>
          <p:nvPr/>
        </p:nvSpPr>
        <p:spPr>
          <a:xfrm>
            <a:off x="7596336" y="6309320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Obr. 2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971600" y="548680"/>
            <a:ext cx="7258000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dirty="0">
                <a:solidFill>
                  <a:schemeClr val="tx1"/>
                </a:solidFill>
              </a:rPr>
              <a:t>Architektura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99592" y="2332037"/>
            <a:ext cx="7618040" cy="4525963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chemeClr val="accent2"/>
              </a:buClr>
              <a:buSzPct val="80000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effectLst/>
              </a:rPr>
              <a:t>Itálie:</a:t>
            </a:r>
          </a:p>
          <a:p>
            <a:pPr marL="457200" lvl="0" indent="-457200">
              <a:lnSpc>
                <a:spcPct val="80000"/>
              </a:lnSpc>
              <a:spcBef>
                <a:spcPts val="697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2800" dirty="0">
                <a:effectLst/>
              </a:rPr>
              <a:t>Královský palác, La </a:t>
            </a:r>
            <a:r>
              <a:rPr lang="cs-CZ" sz="2800" dirty="0" err="1">
                <a:effectLst/>
              </a:rPr>
              <a:t>Scalla</a:t>
            </a:r>
            <a:r>
              <a:rPr lang="cs-CZ" sz="2800" dirty="0">
                <a:effectLst/>
              </a:rPr>
              <a:t> (</a:t>
            </a:r>
            <a:r>
              <a:rPr lang="cs-CZ" sz="2800" dirty="0" err="1">
                <a:effectLst/>
              </a:rPr>
              <a:t>Miláno</a:t>
            </a:r>
            <a:r>
              <a:rPr lang="cs-CZ" sz="2800" dirty="0">
                <a:effectLst/>
              </a:rPr>
              <a:t>)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chemeClr val="accent2"/>
              </a:buClr>
              <a:buSzPct val="80000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effectLst/>
              </a:rPr>
              <a:t>Německo:</a:t>
            </a:r>
          </a:p>
          <a:p>
            <a:pPr marL="457200" lvl="0" indent="-457200">
              <a:lnSpc>
                <a:spcPct val="80000"/>
              </a:lnSpc>
              <a:spcBef>
                <a:spcPts val="697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2800" dirty="0">
                <a:effectLst/>
              </a:rPr>
              <a:t>Braniborská brána (Berlín)</a:t>
            </a:r>
          </a:p>
          <a:p>
            <a:pPr marL="457200" lvl="0" indent="-457200">
              <a:lnSpc>
                <a:spcPct val="80000"/>
              </a:lnSpc>
              <a:spcBef>
                <a:spcPts val="697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2800" dirty="0">
                <a:effectLst/>
              </a:rPr>
              <a:t>Stará pinakotéka, Glyptotéka (Mnichov)</a:t>
            </a:r>
          </a:p>
          <a:p>
            <a:pPr marL="0" lvl="0" indent="0">
              <a:lnSpc>
                <a:spcPct val="80000"/>
              </a:lnSpc>
              <a:spcBef>
                <a:spcPts val="697"/>
              </a:spcBef>
              <a:buClr>
                <a:schemeClr val="accent2"/>
              </a:buClr>
              <a:buSzPct val="80000"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effectLst/>
              </a:rPr>
              <a:t>Rusko:</a:t>
            </a:r>
          </a:p>
          <a:p>
            <a:pPr marL="457200" lvl="0" indent="-457200">
              <a:lnSpc>
                <a:spcPct val="80000"/>
              </a:lnSpc>
              <a:spcBef>
                <a:spcPts val="697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2800" dirty="0">
                <a:effectLst/>
              </a:rPr>
              <a:t>Kazaňská katedrála (Petrohrad)</a:t>
            </a:r>
          </a:p>
          <a:p>
            <a:pPr marL="338040" lvl="0" indent="-338040">
              <a:lnSpc>
                <a:spcPct val="80000"/>
              </a:lnSpc>
              <a:spcBef>
                <a:spcPts val="697"/>
              </a:spcBef>
            </a:pPr>
            <a:endParaRPr lang="cs-CZ" sz="2800" dirty="0"/>
          </a:p>
          <a:p>
            <a:pPr marL="338040" lvl="0" indent="-338040">
              <a:lnSpc>
                <a:spcPct val="80000"/>
              </a:lnSpc>
              <a:spcBef>
                <a:spcPts val="448"/>
              </a:spcBef>
            </a:pPr>
            <a:endParaRPr lang="cs-CZ" sz="1800" dirty="0"/>
          </a:p>
          <a:p>
            <a:pPr marL="338040" lvl="0" indent="-338040">
              <a:lnSpc>
                <a:spcPct val="80000"/>
              </a:lnSpc>
              <a:spcBef>
                <a:spcPts val="448"/>
              </a:spcBef>
            </a:pPr>
            <a:endParaRPr lang="cs-CZ" sz="1800" dirty="0"/>
          </a:p>
          <a:p>
            <a:pPr marL="338040" lvl="0" indent="-338040">
              <a:lnSpc>
                <a:spcPct val="80000"/>
              </a:lnSpc>
              <a:spcBef>
                <a:spcPts val="448"/>
              </a:spcBef>
            </a:pPr>
            <a:endParaRPr lang="cs-CZ" sz="1800" dirty="0"/>
          </a:p>
          <a:p>
            <a:pPr lvl="4" indent="-223920">
              <a:lnSpc>
                <a:spcPct val="80000"/>
              </a:lnSpc>
              <a:spcBef>
                <a:spcPts val="298"/>
              </a:spcBef>
              <a:buNone/>
            </a:pPr>
            <a:r>
              <a:rPr lang="cs-CZ" sz="1200" dirty="0"/>
              <a:t>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7504" y="476672"/>
            <a:ext cx="8228013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>
                <a:solidFill>
                  <a:schemeClr val="tx1"/>
                </a:solidFill>
              </a:rPr>
              <a:t>Čechy a Morava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9277" b="7803"/>
          <a:stretch>
            <a:fillRect/>
          </a:stretch>
        </p:blipFill>
        <p:spPr>
          <a:xfrm>
            <a:off x="24390" y="1268760"/>
            <a:ext cx="9119610" cy="4846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lný tvar 4"/>
          <p:cNvSpPr/>
          <p:nvPr/>
        </p:nvSpPr>
        <p:spPr>
          <a:xfrm>
            <a:off x="7898040" y="6115079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99592" y="3284984"/>
            <a:ext cx="7315200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>
                <a:solidFill>
                  <a:schemeClr val="tx1"/>
                </a:solidFill>
              </a:rPr>
              <a:t>Klasicismus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body" idx="1"/>
          </p:nvPr>
        </p:nvSpPr>
        <p:spPr>
          <a:xfrm>
            <a:off x="971600" y="4194095"/>
            <a:ext cx="7258000" cy="769441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cs-CZ" dirty="0"/>
              <a:t>ve výtvarném </a:t>
            </a:r>
            <a:r>
              <a:rPr lang="cs-CZ" dirty="0" smtClean="0"/>
              <a:t>umění 1770 </a:t>
            </a:r>
            <a:r>
              <a:rPr lang="cs-CZ" dirty="0"/>
              <a:t>– 1830</a:t>
            </a:r>
          </a:p>
          <a:p>
            <a:pPr marL="0" lvl="0" indent="0"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11560" y="610236"/>
            <a:ext cx="7704856" cy="584775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3200" b="1" dirty="0">
                <a:solidFill>
                  <a:schemeClr val="tx1"/>
                </a:solidFill>
              </a:rPr>
              <a:t>Stavovské divadlo </a:t>
            </a:r>
            <a:r>
              <a:rPr lang="cs-CZ" sz="3200" b="1" dirty="0" smtClean="0">
                <a:solidFill>
                  <a:schemeClr val="tx1"/>
                </a:solidFill>
              </a:rPr>
              <a:t>1781-1811, Praha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268760"/>
            <a:ext cx="4639937" cy="5567924"/>
          </a:xfrm>
        </p:spPr>
      </p:pic>
      <p:sp>
        <p:nvSpPr>
          <p:cNvPr id="9" name="Obdélník 8"/>
          <p:cNvSpPr/>
          <p:nvPr/>
        </p:nvSpPr>
        <p:spPr>
          <a:xfrm>
            <a:off x="5364088" y="6381328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3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2292" y="1268760"/>
            <a:ext cx="3707904" cy="107721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3200" b="1" dirty="0">
                <a:solidFill>
                  <a:schemeClr val="tx1"/>
                </a:solidFill>
              </a:rPr>
              <a:t>Dům U </a:t>
            </a:r>
            <a:r>
              <a:rPr lang="cs-CZ" sz="3200" b="1" dirty="0" smtClean="0">
                <a:solidFill>
                  <a:schemeClr val="tx1"/>
                </a:solidFill>
              </a:rPr>
              <a:t>Hybernů,</a:t>
            </a:r>
            <a:r>
              <a:rPr lang="cs-CZ" sz="3200" b="1" dirty="0">
                <a:solidFill>
                  <a:schemeClr val="tx1"/>
                </a:solidFill>
              </a:rPr>
              <a:t/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3200" b="1" dirty="0">
                <a:solidFill>
                  <a:schemeClr val="tx1"/>
                </a:solidFill>
              </a:rPr>
              <a:t>Praha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436096" y="2420888"/>
            <a:ext cx="3456384" cy="810478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lvl="0" indent="-339840"/>
            <a:r>
              <a:rPr lang="cs-CZ" sz="2000" dirty="0"/>
              <a:t>1808-1822</a:t>
            </a:r>
          </a:p>
          <a:p>
            <a:pPr lvl="0" indent="-339840"/>
            <a:r>
              <a:rPr lang="cs-CZ" sz="2000" dirty="0"/>
              <a:t>Klasicistní přestavba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5145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lný tvar 4"/>
          <p:cNvSpPr/>
          <p:nvPr/>
        </p:nvSpPr>
        <p:spPr>
          <a:xfrm>
            <a:off x="5148033" y="6457745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15008" y="548680"/>
            <a:ext cx="7113984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>
                <a:solidFill>
                  <a:schemeClr val="tx1"/>
                </a:solidFill>
              </a:rPr>
              <a:t>zámek </a:t>
            </a:r>
            <a:r>
              <a:rPr lang="cs-CZ" b="1" dirty="0" err="1">
                <a:solidFill>
                  <a:schemeClr val="tx1"/>
                </a:solidFill>
              </a:rPr>
              <a:t>Kačina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204999"/>
            <a:ext cx="9144000" cy="25718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Volný tvar 3"/>
          <p:cNvSpPr/>
          <p:nvPr/>
        </p:nvSpPr>
        <p:spPr>
          <a:xfrm>
            <a:off x="7879668" y="4785467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652008" y="552474"/>
            <a:ext cx="4685232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dirty="0">
                <a:solidFill>
                  <a:schemeClr val="tx1"/>
                </a:solidFill>
              </a:rPr>
              <a:t>zámek </a:t>
            </a:r>
            <a:r>
              <a:rPr lang="cs-CZ" dirty="0" err="1">
                <a:solidFill>
                  <a:schemeClr val="tx1"/>
                </a:solidFill>
              </a:rPr>
              <a:t>Kačina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360" y="1577144"/>
            <a:ext cx="6443640" cy="4861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Volný tvar 5"/>
          <p:cNvSpPr/>
          <p:nvPr/>
        </p:nvSpPr>
        <p:spPr>
          <a:xfrm>
            <a:off x="7898040" y="6446853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" y="1577144"/>
            <a:ext cx="3652009" cy="48697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Volný tvar 8"/>
          <p:cNvSpPr/>
          <p:nvPr/>
        </p:nvSpPr>
        <p:spPr>
          <a:xfrm>
            <a:off x="-1" y="6446853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39552" y="476672"/>
            <a:ext cx="7402016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>
                <a:solidFill>
                  <a:schemeClr val="tx1"/>
                </a:solidFill>
              </a:rPr>
              <a:t>zámek Hradec nad Moravicí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10238"/>
          <a:stretch>
            <a:fillRect/>
          </a:stretch>
        </p:blipFill>
        <p:spPr>
          <a:xfrm>
            <a:off x="-2" y="1925592"/>
            <a:ext cx="7615423" cy="4932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Volný tvar 3"/>
          <p:cNvSpPr/>
          <p:nvPr/>
        </p:nvSpPr>
        <p:spPr>
          <a:xfrm>
            <a:off x="7615421" y="6165304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92279"/>
            <a:ext cx="6408720" cy="48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lný tvar 4"/>
          <p:cNvSpPr/>
          <p:nvPr/>
        </p:nvSpPr>
        <p:spPr>
          <a:xfrm>
            <a:off x="-3511" y="415799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26000" y="692279"/>
            <a:ext cx="3618000" cy="4824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Volný tvar 6"/>
          <p:cNvSpPr/>
          <p:nvPr/>
        </p:nvSpPr>
        <p:spPr>
          <a:xfrm>
            <a:off x="2627784" y="5472359"/>
            <a:ext cx="5400600" cy="981000"/>
          </a:xfrm>
          <a:custGeom>
            <a:avLst>
              <a:gd name="f0" fmla="val 21569"/>
              <a:gd name="f1" fmla="val -32441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360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cs-CZ" sz="2000" b="0" i="0" u="none" strike="noStrike" baseline="0" dirty="0">
              <a:ln>
                <a:noFill/>
              </a:ln>
              <a:solidFill>
                <a:srgbClr val="3333CC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     Určitě </a:t>
            </a:r>
            <a:r>
              <a:rPr lang="cs-CZ" sz="2000" b="0" i="0" u="none" strike="noStrike" baseline="0" dirty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víte, kde se tyto stavby </a:t>
            </a: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nacházejí?</a:t>
            </a:r>
          </a:p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cs-CZ" sz="2000" dirty="0">
              <a:solidFill>
                <a:schemeClr val="accent4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cs-CZ" sz="2000" b="0" i="0" u="none" strike="noStrike" baseline="0" dirty="0" smtClean="0">
              <a:ln>
                <a:noFill/>
              </a:ln>
              <a:solidFill>
                <a:schemeClr val="accent4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cs-CZ" sz="2000" b="0" i="0" u="none" strike="noStrike" baseline="0" dirty="0">
              <a:ln>
                <a:noFill/>
              </a:ln>
              <a:solidFill>
                <a:schemeClr val="accent4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7894529" y="443671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7600"/>
            <a:ext cx="9144000" cy="6330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lný tvar 4"/>
          <p:cNvSpPr/>
          <p:nvPr/>
        </p:nvSpPr>
        <p:spPr>
          <a:xfrm>
            <a:off x="-12901" y="6478559"/>
            <a:ext cx="124596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  <p:sp>
        <p:nvSpPr>
          <p:cNvPr id="6" name="Volný tvar 5"/>
          <p:cNvSpPr/>
          <p:nvPr/>
        </p:nvSpPr>
        <p:spPr>
          <a:xfrm>
            <a:off x="5076056" y="4941169"/>
            <a:ext cx="2914683" cy="1537390"/>
          </a:xfrm>
          <a:custGeom>
            <a:avLst>
              <a:gd name="f0" fmla="val 3633"/>
              <a:gd name="f1" fmla="val -933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360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3984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</a:p>
          <a:p>
            <a:pPr marL="342720" marR="0" lvl="0" indent="-33984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	a</a:t>
            </a:r>
            <a:r>
              <a:rPr lang="cs-CZ" sz="2000" b="0" i="0" u="none" strike="noStrike" baseline="0" dirty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/ Náměšť na Hané</a:t>
            </a:r>
          </a:p>
          <a:p>
            <a:pPr marL="342720" marR="0" lvl="0" indent="-33984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	b</a:t>
            </a:r>
            <a:r>
              <a:rPr lang="cs-CZ" sz="2000" b="0" i="0" u="none" strike="noStrike" baseline="0" dirty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/ Nové Zámky</a:t>
            </a:r>
          </a:p>
          <a:p>
            <a:pPr marL="342720" marR="0" lvl="0" indent="-33984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	c</a:t>
            </a:r>
            <a:r>
              <a:rPr lang="cs-CZ" sz="2000" b="0" i="0" u="none" strike="noStrike" baseline="0" dirty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/ Lednice</a:t>
            </a:r>
          </a:p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cs-CZ" sz="2000" b="0" i="0" u="none" strike="noStrike" baseline="0" dirty="0">
              <a:ln>
                <a:noFill/>
              </a:ln>
              <a:solidFill>
                <a:srgbClr val="3333CC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55576" y="548680"/>
            <a:ext cx="7315200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>
                <a:solidFill>
                  <a:schemeClr val="tx1"/>
                </a:solidFill>
              </a:rPr>
              <a:t>Čechy a Morava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755576" y="1284679"/>
            <a:ext cx="7315200" cy="5573321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0" lvl="0" indent="0">
              <a:spcBef>
                <a:spcPts val="697"/>
              </a:spcBef>
              <a:buClr>
                <a:schemeClr val="accent2"/>
              </a:buClr>
              <a:buSzPct val="80000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Praha</a:t>
            </a:r>
          </a:p>
          <a:p>
            <a:pPr marL="457200" lvl="0" indent="-457200">
              <a:spcBef>
                <a:spcPts val="697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400" dirty="0" smtClean="0">
                <a:effectLst/>
              </a:rPr>
              <a:t>Stavovské divadlo</a:t>
            </a:r>
          </a:p>
          <a:p>
            <a:pPr marL="457200" lvl="0" indent="-457200">
              <a:spcBef>
                <a:spcPts val="697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400" dirty="0" smtClean="0">
                <a:effectLst/>
              </a:rPr>
              <a:t>Dům </a:t>
            </a:r>
            <a:r>
              <a:rPr lang="cs-CZ" sz="2400" dirty="0">
                <a:effectLst/>
              </a:rPr>
              <a:t>U </a:t>
            </a:r>
            <a:r>
              <a:rPr lang="cs-CZ" sz="2400" dirty="0" smtClean="0">
                <a:effectLst/>
              </a:rPr>
              <a:t>Hybernů</a:t>
            </a:r>
          </a:p>
          <a:p>
            <a:pPr marL="457200" lvl="0" indent="-457200">
              <a:spcBef>
                <a:spcPts val="697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400" dirty="0" smtClean="0">
                <a:effectLst/>
              </a:rPr>
              <a:t>Činžovní </a:t>
            </a:r>
            <a:r>
              <a:rPr lang="cs-CZ" sz="2400" dirty="0">
                <a:effectLst/>
              </a:rPr>
              <a:t>dům </a:t>
            </a:r>
            <a:r>
              <a:rPr lang="cs-CZ" sz="2400" dirty="0" err="1" smtClean="0">
                <a:effectLst/>
              </a:rPr>
              <a:t>Platýz</a:t>
            </a:r>
            <a:endParaRPr lang="cs-CZ" sz="2400" dirty="0">
              <a:effectLst/>
            </a:endParaRPr>
          </a:p>
          <a:p>
            <a:pPr marL="0" lvl="0" indent="0">
              <a:spcBef>
                <a:spcPts val="697"/>
              </a:spcBef>
              <a:buClr>
                <a:schemeClr val="accent2"/>
              </a:buClr>
              <a:buSzPct val="80000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effectLst/>
              </a:rPr>
              <a:t>Zámek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Kačina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lvl="0" indent="0">
              <a:spcBef>
                <a:spcPts val="697"/>
              </a:spcBef>
              <a:buClr>
                <a:schemeClr val="accent2"/>
              </a:buClr>
              <a:buSzPct val="80000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Zámecké parky </a:t>
            </a:r>
            <a:r>
              <a:rPr lang="cs-CZ" sz="2400" dirty="0">
                <a:effectLst/>
              </a:rPr>
              <a:t>se </a:t>
            </a:r>
            <a:r>
              <a:rPr lang="cs-CZ" sz="2400" dirty="0" smtClean="0">
                <a:effectLst/>
              </a:rPr>
              <a:t>zahradami:</a:t>
            </a:r>
          </a:p>
          <a:p>
            <a:pPr marL="342900" lvl="0" indent="-342900">
              <a:spcBef>
                <a:spcPts val="697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r>
              <a:rPr lang="cs-CZ" sz="2400" dirty="0" smtClean="0">
                <a:effectLst/>
              </a:rPr>
              <a:t>Veltrusy</a:t>
            </a:r>
            <a:r>
              <a:rPr lang="cs-CZ" sz="2400" dirty="0">
                <a:effectLst/>
              </a:rPr>
              <a:t>, Lednice, Valtice, </a:t>
            </a:r>
            <a:r>
              <a:rPr lang="cs-CZ" sz="2400" dirty="0" smtClean="0">
                <a:effectLst/>
              </a:rPr>
              <a:t>Boskovice</a:t>
            </a:r>
          </a:p>
          <a:p>
            <a:pPr marL="0" lvl="0" indent="0">
              <a:spcBef>
                <a:spcPts val="697"/>
              </a:spcBef>
              <a:buClr>
                <a:schemeClr val="accent2"/>
              </a:buClr>
              <a:buSzPct val="80000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Olomouc</a:t>
            </a:r>
            <a:endParaRPr lang="cs-CZ" sz="240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457200" lvl="0" indent="-457200">
              <a:spcBef>
                <a:spcPts val="697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400" dirty="0">
                <a:effectLst/>
              </a:rPr>
              <a:t>Moravské </a:t>
            </a:r>
            <a:r>
              <a:rPr lang="cs-CZ" sz="2400" dirty="0" smtClean="0">
                <a:effectLst/>
              </a:rPr>
              <a:t>divadlo</a:t>
            </a:r>
          </a:p>
          <a:p>
            <a:pPr marL="457200" lvl="0" indent="-457200">
              <a:spcBef>
                <a:spcPts val="697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400" dirty="0" smtClean="0">
                <a:effectLst/>
              </a:rPr>
              <a:t>Krajinská </a:t>
            </a:r>
            <a:r>
              <a:rPr lang="cs-CZ" sz="2400" dirty="0">
                <a:effectLst/>
              </a:rPr>
              <a:t>lékárna </a:t>
            </a:r>
            <a:endParaRPr lang="cs-CZ" sz="2400" dirty="0" smtClean="0">
              <a:effectLst/>
            </a:endParaRPr>
          </a:p>
          <a:p>
            <a:pPr marL="457200" lvl="0" indent="-457200">
              <a:spcBef>
                <a:spcPts val="697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400" dirty="0" smtClean="0">
                <a:effectLst/>
              </a:rPr>
              <a:t>Nové </a:t>
            </a:r>
            <a:r>
              <a:rPr lang="cs-CZ" sz="2400" dirty="0">
                <a:effectLst/>
              </a:rPr>
              <a:t>Zámky u Litovle</a:t>
            </a:r>
          </a:p>
          <a:p>
            <a:pPr marL="338040" lvl="0" indent="-338040">
              <a:spcBef>
                <a:spcPts val="697"/>
              </a:spcBef>
            </a:pP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55576" y="562843"/>
            <a:ext cx="7603232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Sochařství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755576" y="1700808"/>
            <a:ext cx="8208912" cy="4750018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Náměty: antická mytologie</a:t>
            </a:r>
          </a:p>
          <a:p>
            <a:pPr marL="0" lvl="0" indent="0">
              <a:buClr>
                <a:schemeClr val="accent2"/>
              </a:buClr>
            </a:pPr>
            <a:endParaRPr lang="cs-CZ" dirty="0"/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Antonio </a:t>
            </a:r>
            <a:r>
              <a:rPr lang="cs-CZ" dirty="0" err="1" smtClean="0">
                <a:effectLst/>
              </a:rPr>
              <a:t>Canova</a:t>
            </a:r>
            <a:r>
              <a:rPr lang="cs-CZ" dirty="0" smtClean="0">
                <a:effectLst/>
              </a:rPr>
              <a:t>, italský sochař</a:t>
            </a:r>
          </a:p>
          <a:p>
            <a:pPr marL="0" lvl="0" indent="0">
              <a:buClr>
                <a:schemeClr val="accent2"/>
              </a:buClr>
              <a:buSzPct val="80000"/>
            </a:pPr>
            <a:r>
              <a:rPr lang="cs-CZ" dirty="0">
                <a:effectLst/>
              </a:rPr>
              <a:t>	</a:t>
            </a: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(ve službách Napoleona)</a:t>
            </a: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 err="1">
                <a:effectLst/>
              </a:rPr>
              <a:t>Bertel</a:t>
            </a:r>
            <a:r>
              <a:rPr lang="cs-CZ" dirty="0">
                <a:effectLst/>
              </a:rPr>
              <a:t> </a:t>
            </a:r>
            <a:r>
              <a:rPr lang="cs-CZ" dirty="0" err="1" smtClean="0">
                <a:effectLst/>
              </a:rPr>
              <a:t>Thorvaldsen</a:t>
            </a:r>
            <a:r>
              <a:rPr lang="cs-CZ" dirty="0" smtClean="0">
                <a:effectLst/>
              </a:rPr>
              <a:t>, dánský sochař</a:t>
            </a:r>
            <a:endParaRPr lang="cs-CZ" dirty="0">
              <a:effectLst/>
            </a:endParaRPr>
          </a:p>
          <a:p>
            <a:pPr marL="0" lvl="0" indent="0">
              <a:buClr>
                <a:schemeClr val="accent2"/>
              </a:buClr>
            </a:pPr>
            <a:endParaRPr lang="cs-CZ" dirty="0">
              <a:effectLst/>
            </a:endParaRP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Václav </a:t>
            </a:r>
            <a:r>
              <a:rPr lang="cs-CZ" dirty="0" err="1">
                <a:effectLst/>
              </a:rPr>
              <a:t>Prachner</a:t>
            </a:r>
            <a:r>
              <a:rPr lang="cs-CZ" dirty="0">
                <a:effectLst/>
              </a:rPr>
              <a:t> </a:t>
            </a:r>
            <a:r>
              <a:rPr lang="cs-CZ" dirty="0" smtClean="0">
                <a:effectLst/>
              </a:rPr>
              <a:t>(Alegorie </a:t>
            </a:r>
            <a:r>
              <a:rPr lang="cs-CZ" dirty="0">
                <a:effectLst/>
              </a:rPr>
              <a:t>Vltavy)</a:t>
            </a:r>
          </a:p>
          <a:p>
            <a:pPr marL="0" lvl="0" indent="0">
              <a:buClr>
                <a:srgbClr val="99CCFF"/>
              </a:buClr>
              <a:buSzPct val="80000"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259632" y="476672"/>
            <a:ext cx="7128096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chemeClr val="tx1"/>
                </a:solidFill>
              </a:rPr>
              <a:t>Antonio </a:t>
            </a:r>
            <a:r>
              <a:rPr lang="cs-CZ" sz="4000" b="1" dirty="0" err="1">
                <a:solidFill>
                  <a:schemeClr val="tx1"/>
                </a:solidFill>
              </a:rPr>
              <a:t>Canova</a:t>
            </a:r>
            <a:r>
              <a:rPr lang="cs-CZ" sz="4000" b="1" dirty="0">
                <a:solidFill>
                  <a:schemeClr val="tx1"/>
                </a:solidFill>
              </a:rPr>
              <a:t>, 1757-1822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244949" y="1342354"/>
            <a:ext cx="3295650" cy="369332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lvl="0" indent="-339840"/>
            <a:r>
              <a:rPr lang="cs-CZ" sz="1800" dirty="0">
                <a:solidFill>
                  <a:schemeClr val="tx2">
                    <a:lumMod val="75000"/>
                  </a:schemeClr>
                </a:solidFill>
                <a:effectLst/>
              </a:rPr>
              <a:t>Tři Grácie, 1812-1816</a:t>
            </a:r>
          </a:p>
        </p:txBody>
      </p:sp>
      <p:sp>
        <p:nvSpPr>
          <p:cNvPr id="6" name="Volný tvar 5"/>
          <p:cNvSpPr/>
          <p:nvPr/>
        </p:nvSpPr>
        <p:spPr>
          <a:xfrm>
            <a:off x="4517" y="2282813"/>
            <a:ext cx="3295440" cy="30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3984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b="0" i="0" u="none" strike="noStrike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Amor a Psyché, 1793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4612394" cy="41490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6" y="1700808"/>
            <a:ext cx="3867894" cy="515719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96178" y="6550223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4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466629" y="1403909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5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4161" y="1376108"/>
            <a:ext cx="7672505" cy="54791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lný tvar 4"/>
          <p:cNvSpPr/>
          <p:nvPr/>
        </p:nvSpPr>
        <p:spPr>
          <a:xfrm>
            <a:off x="250919" y="189000"/>
            <a:ext cx="6121281" cy="1223775"/>
          </a:xfrm>
          <a:custGeom>
            <a:avLst>
              <a:gd name="f0" fmla="val -840"/>
              <a:gd name="f1" fmla="val 4987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9360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cs-CZ" sz="2000" b="0" i="0" u="none" strike="noStrike" baseline="0" dirty="0">
              <a:ln>
                <a:noFill/>
              </a:ln>
              <a:solidFill>
                <a:srgbClr val="3333CC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2000" b="0" i="0" u="none" strike="noStrike" baseline="0" dirty="0">
                <a:ln>
                  <a:noFill/>
                </a:ln>
                <a:solidFill>
                  <a:srgbClr val="3333CC"/>
                </a:solidFill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Obd</a:t>
            </a: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obné stavby již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 existovaly v minulosti</a:t>
            </a: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.</a:t>
            </a:r>
            <a:endParaRPr lang="cs-CZ" sz="2000" b="0" i="0" u="none" strike="noStrike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Kde a </a:t>
            </a:r>
            <a:r>
              <a:rPr lang="cs-CZ" sz="2000" b="0" i="0" u="none" strike="noStrike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v jaké </a:t>
            </a: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době se stavěly chrámy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 tohoto typu</a:t>
            </a: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?</a:t>
            </a:r>
            <a:endParaRPr lang="cs-CZ" sz="2000" b="0" i="0" u="none" strike="noStrike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33383" y="6547516"/>
            <a:ext cx="1431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683568" y="476672"/>
            <a:ext cx="8613775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 err="1">
                <a:solidFill>
                  <a:schemeClr val="tx1"/>
                </a:solidFill>
              </a:rPr>
              <a:t>Bertel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Thorvaldsen</a:t>
            </a:r>
            <a:r>
              <a:rPr lang="cs-CZ" b="1" dirty="0">
                <a:solidFill>
                  <a:schemeClr val="tx1"/>
                </a:solidFill>
              </a:rPr>
              <a:t>, 1770-1844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658448" y="1411157"/>
            <a:ext cx="3467100" cy="341632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lvl="0" indent="-338040">
              <a:lnSpc>
                <a:spcPct val="90000"/>
              </a:lnSpc>
              <a:spcBef>
                <a:spcPts val="499"/>
              </a:spcBef>
            </a:pPr>
            <a:r>
              <a:rPr lang="cs-CZ" sz="1800" dirty="0" err="1">
                <a:solidFill>
                  <a:schemeClr val="tx2">
                    <a:lumMod val="75000"/>
                  </a:schemeClr>
                </a:solidFill>
                <a:effectLst/>
              </a:rPr>
              <a:t>Jáson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effectLst/>
              </a:rPr>
              <a:t>, 1802-1803</a:t>
            </a:r>
          </a:p>
        </p:txBody>
      </p:sp>
      <p:sp>
        <p:nvSpPr>
          <p:cNvPr id="4" name="Volný tvar 3"/>
          <p:cNvSpPr/>
          <p:nvPr/>
        </p:nvSpPr>
        <p:spPr>
          <a:xfrm>
            <a:off x="5987069" y="6162141"/>
            <a:ext cx="3156931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b="0" i="0" u="none" strike="noStrike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Jupiter and Ganymede, 1817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" y="1412776"/>
            <a:ext cx="3608878" cy="544522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653333" y="6533654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6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34" y="1988840"/>
            <a:ext cx="5512790" cy="4185248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8442190" y="1681063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7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187624" y="620688"/>
            <a:ext cx="7315200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chemeClr val="tx2">
                    <a:lumMod val="75000"/>
                  </a:schemeClr>
                </a:solidFill>
              </a:rPr>
              <a:t>Malířství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1115616" y="2636912"/>
            <a:ext cx="7315200" cy="2964914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4680" lvl="0" indent="0">
              <a:buClr>
                <a:schemeClr val="accent2"/>
              </a:buClr>
            </a:pPr>
            <a:r>
              <a:rPr lang="cs-CZ" b="1" dirty="0">
                <a:solidFill>
                  <a:schemeClr val="tx1"/>
                </a:solidFill>
                <a:effectLst/>
              </a:rPr>
              <a:t>Náměty:</a:t>
            </a: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Řecká mytologie</a:t>
            </a: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Řecké a římské dějiny</a:t>
            </a: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Podobizny</a:t>
            </a: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Historické události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51520" y="548680"/>
            <a:ext cx="8229600" cy="1261884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chemeClr val="tx1"/>
                </a:solidFill>
              </a:rPr>
              <a:t>Jacques-Louis David, 1748-1825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1800" dirty="0"/>
              <a:t/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4" name="Volný tvar 3"/>
          <p:cNvSpPr/>
          <p:nvPr/>
        </p:nvSpPr>
        <p:spPr>
          <a:xfrm>
            <a:off x="4675992" y="1300126"/>
            <a:ext cx="2988544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1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b="0" i="0" u="none" strike="noStrike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Zavražděný Marat, 1793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4421"/>
            <a:ext cx="4320480" cy="555357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44008" y="6309320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8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51520" y="548680"/>
            <a:ext cx="8229600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>
                <a:solidFill>
                  <a:schemeClr val="tx1"/>
                </a:solidFill>
              </a:rPr>
              <a:t>J. L. </a:t>
            </a:r>
            <a:r>
              <a:rPr lang="cs-CZ" b="1" dirty="0" smtClean="0">
                <a:solidFill>
                  <a:schemeClr val="tx1"/>
                </a:solidFill>
              </a:rPr>
              <a:t>David,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Korunovace Napoleona, 1806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" y="1487876"/>
            <a:ext cx="8491868" cy="534987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499539" y="6237312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9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51520" y="548680"/>
            <a:ext cx="3114972" cy="132343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400" b="1" dirty="0">
                <a:solidFill>
                  <a:schemeClr val="tx1"/>
                </a:solidFill>
              </a:rPr>
              <a:t>J. L. David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Napoleon překračuje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Alpy,</a:t>
            </a:r>
            <a:b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</a:rPr>
              <a:t>1801</a:t>
            </a:r>
            <a:endParaRPr lang="cs-CZ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95383" y="6391200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10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92" y="0"/>
            <a:ext cx="57775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27584" y="476672"/>
            <a:ext cx="7474024" cy="1015663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chemeClr val="tx1"/>
                </a:solidFill>
              </a:rPr>
              <a:t>J. L. David,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Přísaha Horatiů, 1784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9415"/>
            <a:ext cx="7164288" cy="564858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919864" y="6237312"/>
            <a:ext cx="757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11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47667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J. L. David</a:t>
            </a:r>
            <a:r>
              <a:rPr lang="cs-CZ" sz="3600" b="1" dirty="0" smtClean="0"/>
              <a:t>,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Únos Sabinek, 1799</a:t>
            </a:r>
            <a:endParaRPr lang="cs-CZ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4559"/>
            <a:ext cx="7921036" cy="567344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19846" y="6165304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12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192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945141" y="451346"/>
            <a:ext cx="7315200" cy="132343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chemeClr val="tx1"/>
                </a:solidFill>
              </a:rPr>
              <a:t>J</a:t>
            </a:r>
            <a:r>
              <a:rPr lang="cs-CZ" sz="4000" b="1" dirty="0" smtClean="0">
                <a:solidFill>
                  <a:schemeClr val="tx1"/>
                </a:solidFill>
              </a:rPr>
              <a:t>. A. D. </a:t>
            </a:r>
            <a:r>
              <a:rPr lang="cs-CZ" sz="4000" b="1" dirty="0" err="1" smtClean="0">
                <a:solidFill>
                  <a:schemeClr val="tx1"/>
                </a:solidFill>
              </a:rPr>
              <a:t>Ingres</a:t>
            </a:r>
            <a:r>
              <a:rPr lang="cs-CZ" sz="4000" b="1" dirty="0" smtClean="0">
                <a:solidFill>
                  <a:schemeClr val="tx1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</a:rPr>
              <a:t>1780--1867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5" name="Zástupný symbol pro text 4"/>
          <p:cNvSpPr txBox="1">
            <a:spLocks noGrp="1"/>
          </p:cNvSpPr>
          <p:nvPr>
            <p:ph sz="quarter" idx="13"/>
          </p:nvPr>
        </p:nvSpPr>
        <p:spPr>
          <a:xfrm>
            <a:off x="323528" y="1666785"/>
            <a:ext cx="3566160" cy="338554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lvl="0" indent="-339840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Slečna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Rivierová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1805</a:t>
            </a:r>
            <a:endParaRPr lang="cs-CZ" sz="16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Zástupný symbol pro text 5"/>
          <p:cNvSpPr txBox="1">
            <a:spLocks noGrp="1"/>
          </p:cNvSpPr>
          <p:nvPr>
            <p:ph sz="quarter" idx="14"/>
          </p:nvPr>
        </p:nvSpPr>
        <p:spPr>
          <a:xfrm>
            <a:off x="4498560" y="1572802"/>
            <a:ext cx="3566160" cy="338554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lvl="0" indent="-339840"/>
            <a:r>
              <a:rPr lang="cs-CZ" sz="1600" dirty="0">
                <a:solidFill>
                  <a:schemeClr val="tx2">
                    <a:lumMod val="75000"/>
                  </a:schemeClr>
                </a:solidFill>
                <a:effectLst/>
              </a:rPr>
              <a:t>Oidipus a Sfinx, 1808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965"/>
            <a:ext cx="3384376" cy="486232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60" y="1920128"/>
            <a:ext cx="3744416" cy="493260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661983" y="6550221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13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60341" y="6396333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14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915731" y="445894"/>
            <a:ext cx="8226425" cy="1015663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>
                <a:solidFill>
                  <a:schemeClr val="tx1"/>
                </a:solidFill>
              </a:rPr>
              <a:t>Francisco de </a:t>
            </a:r>
            <a:r>
              <a:rPr lang="cs-CZ" sz="4000" b="1" dirty="0" err="1">
                <a:solidFill>
                  <a:schemeClr val="tx1"/>
                </a:solidFill>
              </a:rPr>
              <a:t>Goya</a:t>
            </a:r>
            <a:r>
              <a:rPr lang="cs-CZ" sz="4000" b="1" dirty="0">
                <a:solidFill>
                  <a:schemeClr val="tx1"/>
                </a:solidFill>
              </a:rPr>
              <a:t>, 1746-1828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Rodina Karla V., 1800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484785"/>
            <a:ext cx="6546463" cy="534405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518062" y="6165304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15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43608" y="517902"/>
            <a:ext cx="7258000" cy="1015663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b="1" dirty="0" smtClean="0">
                <a:solidFill>
                  <a:schemeClr val="tx1"/>
                </a:solidFill>
              </a:rPr>
              <a:t>Francisco de </a:t>
            </a:r>
            <a:r>
              <a:rPr lang="cs-CZ" sz="4000" b="1" dirty="0" err="1" smtClean="0">
                <a:solidFill>
                  <a:schemeClr val="tx1"/>
                </a:solidFill>
              </a:rPr>
              <a:t>Goya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705619"/>
            <a:ext cx="4981632" cy="252973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954189" y="3927578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16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1" y="4340339"/>
            <a:ext cx="5004049" cy="251766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974049" y="6550223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17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100265" y="1074677"/>
            <a:ext cx="40096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Nahá Maja, 1790-1800</a:t>
            </a:r>
          </a:p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Oblečená Maja 1800-1805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 2"/>
          <p:cNvSpPr/>
          <p:nvPr/>
        </p:nvSpPr>
        <p:spPr>
          <a:xfrm>
            <a:off x="323528" y="2852640"/>
            <a:ext cx="7344816" cy="3168720"/>
          </a:xfrm>
          <a:custGeom>
            <a:avLst>
              <a:gd name="f0" fmla="val 18577"/>
              <a:gd name="f1" fmla="val -1139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360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6800" rIns="90000" bIns="46800" anchor="t" anchorCtr="0" compatLnSpc="1"/>
          <a:lstStyle/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cs-CZ" sz="3200" b="1" i="0" u="none" strike="noStrike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3200" b="1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	Zopakujeme si</a:t>
            </a:r>
          </a:p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r>
              <a:rPr lang="cs-CZ" sz="28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1</a:t>
            </a:r>
            <a:r>
              <a:rPr lang="cs-CZ" sz="2800" b="0" i="0" u="none" strike="noStrike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. Jaké </a:t>
            </a:r>
            <a:r>
              <a:rPr lang="cs-CZ" sz="28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rozlišujeme </a:t>
            </a:r>
            <a:r>
              <a:rPr lang="cs-CZ" sz="2800" b="0" i="0" u="none" strike="noStrike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antické stavební </a:t>
            </a:r>
            <a:r>
              <a:rPr lang="cs-CZ" sz="28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řády?</a:t>
            </a:r>
            <a:endParaRPr lang="cs-CZ" sz="2800" b="0" i="0" u="none" strike="noStrike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r>
              <a:rPr lang="cs-CZ" sz="28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2</a:t>
            </a:r>
            <a:r>
              <a:rPr lang="cs-CZ" sz="2800" b="0" i="0" u="none" strike="noStrike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. Co je to </a:t>
            </a:r>
            <a:r>
              <a:rPr lang="cs-CZ" sz="28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tympanon?</a:t>
            </a:r>
            <a:endParaRPr lang="cs-CZ" sz="2800" b="0" i="0" u="none" strike="noStrike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marL="342720" marR="0" lvl="0" indent="-3398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cs-CZ" sz="28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3</a:t>
            </a:r>
            <a:r>
              <a:rPr lang="cs-CZ" sz="2800" b="0" i="0" u="none" strike="noStrike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. Jaké stavby řadíme mezi </a:t>
            </a:r>
            <a:r>
              <a:rPr lang="cs-CZ" sz="28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triumfální?</a:t>
            </a:r>
            <a:endParaRPr lang="cs-CZ" sz="2800" b="0" i="0" u="none" strike="noStrike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67544" y="476672"/>
            <a:ext cx="8228013" cy="1015663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>
                <a:solidFill>
                  <a:schemeClr val="tx1"/>
                </a:solidFill>
              </a:rPr>
              <a:t>Francisco de </a:t>
            </a:r>
            <a:r>
              <a:rPr lang="cs-CZ" b="1" dirty="0" err="1" smtClean="0">
                <a:solidFill>
                  <a:schemeClr val="tx1"/>
                </a:solidFill>
              </a:rPr>
              <a:t>Goya</a:t>
            </a:r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Poprava povstalců 3. května, 1808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7572"/>
            <a:ext cx="6764362" cy="521170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220965" y="6309320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400" b="0" i="0" u="none" strike="noStrik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Obr. </a:t>
            </a:r>
            <a:r>
              <a:rPr lang="cs-CZ" sz="1400" dirty="0" smtClean="0">
                <a:solidFill>
                  <a:srgbClr val="FFFFFF"/>
                </a:solidFill>
                <a:latin typeface="Arial" pitchFamily="34"/>
                <a:ea typeface="SimSun" pitchFamily="2"/>
                <a:cs typeface="SimSun" pitchFamily="2"/>
              </a:rPr>
              <a:t>18</a:t>
            </a:r>
            <a:endParaRPr lang="cs-CZ" sz="14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83568" y="2060848"/>
            <a:ext cx="8229600" cy="4154984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0" lvl="0" indent="0">
              <a:buClr>
                <a:schemeClr val="accent2"/>
              </a:buClr>
              <a:buSzPct val="80000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</a:rPr>
              <a:t>Angl. krajináři </a:t>
            </a:r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 smtClean="0">
                <a:effectLst/>
              </a:rPr>
              <a:t>J</a:t>
            </a:r>
            <a:r>
              <a:rPr lang="cs-CZ" dirty="0">
                <a:effectLst/>
              </a:rPr>
              <a:t>. </a:t>
            </a:r>
            <a:r>
              <a:rPr lang="cs-CZ" dirty="0" err="1">
                <a:effectLst/>
              </a:rPr>
              <a:t>Constable</a:t>
            </a:r>
            <a:r>
              <a:rPr lang="cs-CZ" dirty="0">
                <a:effectLst/>
              </a:rPr>
              <a:t>, W. </a:t>
            </a:r>
            <a:r>
              <a:rPr lang="cs-CZ" dirty="0" smtClean="0">
                <a:effectLst/>
              </a:rPr>
              <a:t>Turner</a:t>
            </a:r>
            <a:endParaRPr lang="cs-CZ" dirty="0">
              <a:effectLst/>
            </a:endParaRPr>
          </a:p>
          <a:p>
            <a:pPr marL="0" lvl="0" indent="0">
              <a:buClr>
                <a:schemeClr val="accent2"/>
              </a:buClr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effectLst/>
              </a:rPr>
              <a:t>Čeští krajináři</a:t>
            </a:r>
            <a:endParaRPr lang="cs-CZ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Antonín Machek</a:t>
            </a: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František </a:t>
            </a:r>
            <a:r>
              <a:rPr lang="cs-CZ" dirty="0" err="1">
                <a:effectLst/>
              </a:rPr>
              <a:t>Tkadlík</a:t>
            </a:r>
            <a:endParaRPr lang="cs-CZ" dirty="0">
              <a:effectLst/>
            </a:endParaRPr>
          </a:p>
          <a:p>
            <a:pPr marL="457200" lvl="0" indent="-4572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dirty="0">
                <a:effectLst/>
              </a:rPr>
              <a:t>Antonín Mánes</a:t>
            </a:r>
          </a:p>
          <a:p>
            <a:pPr marL="338040" lvl="0" indent="-33804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ový popisek 1"/>
          <p:cNvSpPr/>
          <p:nvPr/>
        </p:nvSpPr>
        <p:spPr>
          <a:xfrm>
            <a:off x="1202013" y="908720"/>
            <a:ext cx="6552728" cy="4142362"/>
          </a:xfrm>
          <a:prstGeom prst="wedgeRectCallout">
            <a:avLst>
              <a:gd name="adj1" fmla="val 69871"/>
              <a:gd name="adj2" fmla="val 92267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3600" b="0" i="0" u="none" strike="noStrike" baseline="0" dirty="0" smtClean="0">
                <a:ln>
                  <a:noFill/>
                </a:ln>
                <a:solidFill>
                  <a:schemeClr val="accent2"/>
                </a:solidFill>
                <a:latin typeface="Arial" pitchFamily="34"/>
                <a:ea typeface="SimSun" pitchFamily="2"/>
                <a:cs typeface="SimSun" pitchFamily="2"/>
              </a:rPr>
              <a:t>		</a:t>
            </a:r>
            <a:r>
              <a:rPr lang="cs-CZ" sz="44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Zopakujeme</a:t>
            </a:r>
            <a:r>
              <a:rPr lang="cs-CZ" sz="44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 si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cs-CZ" baseline="0" dirty="0" smtClean="0">
              <a:solidFill>
                <a:schemeClr val="tx2">
                  <a:lumMod val="75000"/>
                </a:schemeClr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	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Vyjmenujte </a:t>
            </a:r>
            <a:r>
              <a:rPr lang="cs-CZ" sz="2000" b="1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3 světové 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klasicistní stavby.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r>
              <a:rPr lang="cs-CZ" sz="2000" baseline="0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Vyjmenujte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3 stavby na našem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území.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2000" b="0" i="0" u="none" strike="noStrike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	Kteří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 umělci pracovali </a:t>
            </a:r>
            <a:r>
              <a:rPr lang="cs-CZ" sz="2000" b="1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pro Napoleona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?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Jaké památky se nacházejí v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našem okolí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?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2000" b="0" i="0" u="none" strike="noStrik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Kdo je autorem obrazu </a:t>
            </a:r>
            <a:r>
              <a:rPr lang="cs-CZ" sz="2000" b="1" i="1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Zavražděný Marat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?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Znáte nějaké dílo, které namaloval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F. de </a:t>
            </a:r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Goya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?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2000" b="0" i="0" u="none" strike="noStrike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	Jaké </a:t>
            </a:r>
            <a:r>
              <a:rPr lang="cs-CZ" sz="2000" b="1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tematice</a:t>
            </a:r>
            <a:r>
              <a:rPr lang="cs-CZ" sz="2000" b="0" i="0" u="none" strike="noStrike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/>
                <a:ea typeface="SimSun" pitchFamily="2"/>
                <a:cs typeface="SimSun" pitchFamily="2"/>
              </a:rPr>
              <a:t> se věnovali malíři a sochaři?</a:t>
            </a: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dirty="0">
                <a:solidFill>
                  <a:schemeClr val="accent2"/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r>
              <a:rPr lang="cs-CZ" dirty="0" smtClean="0">
                <a:solidFill>
                  <a:schemeClr val="accent2"/>
                </a:solidFill>
                <a:latin typeface="Arial" pitchFamily="34"/>
                <a:ea typeface="SimSun" pitchFamily="2"/>
                <a:cs typeface="SimSun" pitchFamily="2"/>
              </a:rPr>
              <a:t>	</a:t>
            </a:r>
            <a:endParaRPr lang="cs-CZ" b="0" i="0" u="none" strike="noStrike" dirty="0" smtClean="0">
              <a:ln>
                <a:noFill/>
              </a:ln>
              <a:solidFill>
                <a:schemeClr val="accent2"/>
              </a:solidFill>
              <a:latin typeface="Arial" pitchFamily="34"/>
              <a:ea typeface="SimSun" pitchFamily="2"/>
              <a:cs typeface="SimSun" pitchFamily="2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cs-CZ" b="0" i="0" u="none" strike="noStrike" dirty="0" smtClean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SimSu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63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043608" y="562843"/>
            <a:ext cx="7315200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Citace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971600" y="1916832"/>
            <a:ext cx="7315200" cy="3026470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lvl="0" indent="-339840"/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MRÁZ, Bohumír. Dějiny výtvarné kultury. 1. 2. uprav. vyd. Praha: IDEA SERVIS, 1995, 183 s. ISBN 80-85970-01-5.</a:t>
            </a:r>
          </a:p>
          <a:p>
            <a:pPr lvl="0" indent="-339840"/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MRÁZ, Bohumír. Dějiny výtvarné kultury. </a:t>
            </a:r>
            <a:r>
              <a:rPr lang="cs-CZ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1. vyd. Praha: IDEA SERVIS, 1997, 209 s. ISBN 80-859-7013-9.</a:t>
            </a:r>
          </a:p>
          <a:p>
            <a:pPr lvl="0" indent="-339840"/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BERNHARD,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Marianne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Grafoprint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-Neubert, 1996, 491 s. ISBN 80-717-6393-4.</a:t>
            </a:r>
          </a:p>
          <a:p>
            <a:pPr lvl="0" indent="-339840"/>
            <a:endParaRPr lang="cs-CZ" sz="1200" dirty="0"/>
          </a:p>
          <a:p>
            <a:pPr lvl="0" indent="-339840"/>
            <a:endParaRPr lang="cs-CZ" sz="1200" dirty="0"/>
          </a:p>
          <a:p>
            <a:pPr lvl="0" indent="-339840"/>
            <a:endParaRPr lang="cs-CZ" sz="1200" dirty="0"/>
          </a:p>
          <a:p>
            <a:pPr lvl="0" indent="-339840"/>
            <a:endParaRPr lang="cs-CZ" sz="1200" dirty="0"/>
          </a:p>
          <a:p>
            <a:pPr lvl="0" indent="-339840"/>
            <a:endParaRPr lang="cs-CZ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70485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4000" dirty="0" smtClean="0">
                <a:solidFill>
                  <a:schemeClr val="tx2">
                    <a:lumMod val="75000"/>
                  </a:schemeClr>
                </a:solidFill>
              </a:rPr>
              <a:t>Citace. Obrazový </a:t>
            </a:r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materiál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39552" y="1196752"/>
            <a:ext cx="8229600" cy="6542817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0" indent="0">
              <a:spcBef>
                <a:spcPts val="298"/>
              </a:spcBef>
              <a:buClr>
                <a:srgbClr val="99CCFF"/>
              </a:buClr>
              <a:buSzPct val="80000"/>
            </a:pPr>
            <a:r>
              <a:rPr lang="pl-PL" sz="1200" dirty="0">
                <a:effectLst/>
              </a:rPr>
              <a:t>Zdroj: [online]. [cit. </a:t>
            </a:r>
            <a:r>
              <a:rPr lang="pl-PL" sz="1200" dirty="0" smtClean="0">
                <a:effectLst/>
              </a:rPr>
              <a:t>2012-10-12]. </a:t>
            </a:r>
            <a:r>
              <a:rPr lang="pl-PL" sz="1200" dirty="0">
                <a:effectLst/>
              </a:rPr>
              <a:t>Dostupný pod licencí  Creative Commons na WWW:</a:t>
            </a:r>
            <a:endParaRPr lang="cs-CZ" sz="12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cs-CZ" sz="1100" u="sng" dirty="0">
                <a:effectLst/>
                <a:hlinkClick r:id="rId3"/>
              </a:rPr>
              <a:t>http://</a:t>
            </a:r>
            <a:r>
              <a:rPr lang="cs-CZ" sz="1100" u="sng" dirty="0" smtClean="0">
                <a:effectLst/>
                <a:hlinkClick r:id="rId3"/>
              </a:rPr>
              <a:t>commons.wikimedia.org/wiki/File:BrandenburgGate_FrontatNight_June_2004.jpg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cs-CZ" sz="1100" u="sng" dirty="0">
                <a:effectLst/>
                <a:hlinkClick r:id="rId4"/>
              </a:rPr>
              <a:t>http://commons.wikimedia.org/wiki/File:Capitol,_Washington,_D.C._</a:t>
            </a:r>
            <a:r>
              <a:rPr lang="cs-CZ" sz="1100" u="sng" dirty="0" smtClean="0">
                <a:effectLst/>
                <a:hlinkClick r:id="rId4"/>
              </a:rPr>
              <a:t>USA3.jpg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cs-CZ" sz="1100" u="sng" dirty="0">
                <a:effectLst/>
                <a:hlinkClick r:id="rId5"/>
              </a:rPr>
              <a:t>http://</a:t>
            </a:r>
            <a:r>
              <a:rPr lang="cs-CZ" sz="1100" u="sng" dirty="0" smtClean="0">
                <a:effectLst/>
                <a:hlinkClick r:id="rId5"/>
              </a:rPr>
              <a:t>commons.wikimedia.org/wiki/File:Stavovske_divadlo.jpg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cs-CZ" sz="1100" u="sng" dirty="0">
                <a:effectLst/>
                <a:hlinkClick r:id="rId6"/>
              </a:rPr>
              <a:t>http://commons.wikimedia.org/wiki/File:Antonio_canova,_amore_e_psiche,_ermitage,_</a:t>
            </a:r>
            <a:r>
              <a:rPr lang="cs-CZ" sz="1100" u="sng" dirty="0" smtClean="0">
                <a:effectLst/>
                <a:hlinkClick r:id="rId6"/>
              </a:rPr>
              <a:t>1794-1797_02.JPG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cs-CZ" sz="1100" u="sng" dirty="0">
                <a:effectLst/>
                <a:hlinkClick r:id="rId7"/>
              </a:rPr>
              <a:t>http://</a:t>
            </a:r>
            <a:r>
              <a:rPr lang="cs-CZ" sz="1100" u="sng" dirty="0" smtClean="0">
                <a:effectLst/>
                <a:hlinkClick r:id="rId7"/>
              </a:rPr>
              <a:t>commons.wikimedia.org/wiki/File:Canova-Three_Graces_0_degree_view.jpg</a:t>
            </a:r>
            <a:endParaRPr lang="cs-CZ" sz="1100" dirty="0">
              <a:effectLst/>
            </a:endParaRPr>
          </a:p>
          <a:p>
            <a:pPr marL="0" indent="0"/>
            <a:r>
              <a:rPr lang="pl-PL" sz="1200" dirty="0">
                <a:effectLst/>
              </a:rPr>
              <a:t>Zdroj: [online]. [cit. 2012-10-12]. Dostupný pod licencí  </a:t>
            </a:r>
            <a:r>
              <a:rPr lang="pl-PL" sz="1200" dirty="0" smtClean="0">
                <a:effectLst/>
              </a:rPr>
              <a:t>Public Domain na </a:t>
            </a:r>
            <a:r>
              <a:rPr lang="pl-PL" sz="1200" dirty="0">
                <a:effectLst/>
              </a:rPr>
              <a:t>WWW</a:t>
            </a:r>
            <a:r>
              <a:rPr lang="pl-PL" sz="1200" dirty="0" smtClean="0">
                <a:effectLst/>
              </a:rPr>
              <a:t>:</a:t>
            </a:r>
            <a:endParaRPr lang="cs-CZ" sz="1200" u="sng" dirty="0" smtClean="0">
              <a:effectLst/>
              <a:hlinkClick r:id="rId8"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 smtClean="0">
                <a:effectLst/>
                <a:hlinkClick r:id="rId8"/>
              </a:rPr>
              <a:t>http</a:t>
            </a:r>
            <a:r>
              <a:rPr lang="cs-CZ" sz="1100" u="sng" dirty="0">
                <a:effectLst/>
                <a:hlinkClick r:id="rId8"/>
              </a:rPr>
              <a:t>://</a:t>
            </a:r>
            <a:r>
              <a:rPr lang="cs-CZ" sz="1100" u="sng" dirty="0" smtClean="0">
                <a:effectLst/>
                <a:hlinkClick r:id="rId8"/>
              </a:rPr>
              <a:t>commons.wikimedia.org/wiki/File:ThorvaldsensJason.jpg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9"/>
              </a:rPr>
              <a:t>http://</a:t>
            </a:r>
            <a:r>
              <a:rPr lang="cs-CZ" sz="1100" u="sng" dirty="0" smtClean="0">
                <a:effectLst/>
                <a:hlinkClick r:id="rId9"/>
              </a:rPr>
              <a:t>commons.wikimedia.org/wiki/File:Thorvaldsens_Ganymedes.jpg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0"/>
              </a:rPr>
              <a:t>http://</a:t>
            </a:r>
            <a:r>
              <a:rPr lang="cs-CZ" sz="1100" u="sng" dirty="0" smtClean="0">
                <a:effectLst/>
                <a:hlinkClick r:id="rId10"/>
              </a:rPr>
              <a:t>commons.wikimedia.org/wiki/File:Death_of_Marat_by_David.jpg</a:t>
            </a:r>
            <a:endParaRPr lang="cs-CZ" sz="1100" u="sng" dirty="0" smtClean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1"/>
              </a:rPr>
              <a:t>http://</a:t>
            </a:r>
            <a:r>
              <a:rPr lang="cs-CZ" sz="1100" u="sng" dirty="0" smtClean="0">
                <a:effectLst/>
                <a:hlinkClick r:id="rId11"/>
              </a:rPr>
              <a:t>commons.wikimedia.org/wiki/File:Jacques-Louis_David_006.jpg</a:t>
            </a:r>
            <a:endParaRPr lang="cs-CZ" sz="1100" u="sng" dirty="0" smtClean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2"/>
              </a:rPr>
              <a:t>http://</a:t>
            </a:r>
            <a:r>
              <a:rPr lang="cs-CZ" sz="1100" u="sng" dirty="0" smtClean="0">
                <a:effectLst/>
                <a:hlinkClick r:id="rId12"/>
              </a:rPr>
              <a:t>commons.wikimedia.org/wiki/File:David_napoleon.jpg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3"/>
              </a:rPr>
              <a:t>http://commons.wikimedia.org/wiki/File:Jacques-Louis_David_020.jpg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4"/>
              </a:rPr>
              <a:t>http://commons.wikimedia.org/wiki/File:The_Intervention_of_the_Sabine_Women.jpg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5"/>
              </a:rPr>
              <a:t>http://commons.wikimedia.org/wiki/File:Jean_Auguste_Dominique_Ingres_014.jpg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6"/>
              </a:rPr>
              <a:t>http://commons.wikimedia.org/wiki/File:IngresOdipusAndSphinx.jpg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7"/>
              </a:rPr>
              <a:t>http://</a:t>
            </a:r>
            <a:r>
              <a:rPr lang="cs-CZ" sz="1100" u="sng" dirty="0" smtClean="0">
                <a:effectLst/>
                <a:hlinkClick r:id="rId17"/>
              </a:rPr>
              <a:t>commons.wikimedia.org/wiki/File:Francisco_de_Goya_y_Lucientes_054.jpg</a:t>
            </a:r>
            <a:endParaRPr lang="cs-CZ" sz="1100" u="sng" dirty="0" smtClean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8"/>
              </a:rPr>
              <a:t>http://commons.wikimedia.org/wiki/File:Goya_Maja_naga2.jpg</a:t>
            </a:r>
            <a:endParaRPr lang="cs-CZ" sz="1100" dirty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19"/>
              </a:rPr>
              <a:t>http://</a:t>
            </a:r>
            <a:r>
              <a:rPr lang="cs-CZ" sz="1100" u="sng" dirty="0" smtClean="0">
                <a:effectLst/>
                <a:hlinkClick r:id="rId19"/>
              </a:rPr>
              <a:t>commons.wikimedia.org/wiki/File:Goya_Maja_ubrana2.jpg</a:t>
            </a:r>
            <a:endParaRPr lang="cs-CZ" sz="1100" u="sng" dirty="0" smtClean="0">
              <a:effectLst/>
            </a:endParaRPr>
          </a:p>
          <a:p>
            <a:pPr>
              <a:buFont typeface="+mj-lt"/>
              <a:buAutoNum type="arabicPeriod" startAt="6"/>
            </a:pPr>
            <a:r>
              <a:rPr lang="cs-CZ" sz="1100" u="sng" dirty="0">
                <a:effectLst/>
                <a:hlinkClick r:id="rId20"/>
              </a:rPr>
              <a:t>http://commons.wikimedia.org/wiki/File:El_Tres_de_Mayo,_by_Francisco_de_Goya,_from_Prado_in_Google_Earth.jpg</a:t>
            </a:r>
            <a:endParaRPr lang="cs-CZ" sz="1100" dirty="0">
              <a:effectLst/>
            </a:endParaRPr>
          </a:p>
          <a:p>
            <a:endParaRPr lang="cs-CZ" sz="1200" dirty="0">
              <a:effectLst/>
            </a:endParaRPr>
          </a:p>
          <a:p>
            <a:endParaRPr lang="cs-CZ" sz="1200" dirty="0">
              <a:effectLst/>
            </a:endParaRPr>
          </a:p>
          <a:p>
            <a:endParaRPr lang="cs-CZ" sz="1200" dirty="0">
              <a:effectLst/>
            </a:endParaRPr>
          </a:p>
          <a:p>
            <a:pPr marL="0" lvl="0" indent="0">
              <a:spcBef>
                <a:spcPts val="298"/>
              </a:spcBef>
              <a:buClr>
                <a:srgbClr val="99CCFF"/>
              </a:buClr>
              <a:buSzPct val="80000"/>
              <a:buFont typeface="Wingdings" pitchFamily="2"/>
              <a:buChar char=""/>
            </a:pPr>
            <a:endParaRPr lang="cs-CZ" sz="1200" dirty="0">
              <a:solidFill>
                <a:srgbClr val="CCCCFF"/>
              </a:solidFill>
              <a:hlinkClick r:id="rId2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5560" y="526876"/>
            <a:ext cx="8229600" cy="1261884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cs-CZ" sz="3600" b="1" dirty="0" smtClean="0">
                <a:solidFill>
                  <a:schemeClr val="tx1"/>
                </a:solidFill>
              </a:rPr>
              <a:t>Francie, </a:t>
            </a:r>
            <a:r>
              <a:rPr lang="cs-CZ" sz="3600" b="1" dirty="0">
                <a:solidFill>
                  <a:schemeClr val="tx1"/>
                </a:solidFill>
              </a:rPr>
              <a:t>Paříž, chrám La Madeleine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27345"/>
            <a:ext cx="7200900" cy="5400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lný tvar 4"/>
          <p:cNvSpPr/>
          <p:nvPr/>
        </p:nvSpPr>
        <p:spPr>
          <a:xfrm>
            <a:off x="5758920" y="4437112"/>
            <a:ext cx="338472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360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800" b="0" i="0" u="none" strike="noStrike" baseline="0" dirty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Symetrie, pravoúhlé tvary</a:t>
            </a:r>
          </a:p>
        </p:txBody>
      </p:sp>
      <p:sp>
        <p:nvSpPr>
          <p:cNvPr id="6" name="Volný tvar 5"/>
          <p:cNvSpPr/>
          <p:nvPr/>
        </p:nvSpPr>
        <p:spPr>
          <a:xfrm>
            <a:off x="5760000" y="1792843"/>
            <a:ext cx="338436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360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800" b="0" i="0" u="none" strike="noStrike" baseline="0" dirty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Snaha o obnovu antiky</a:t>
            </a:r>
          </a:p>
        </p:txBody>
      </p:sp>
      <p:sp>
        <p:nvSpPr>
          <p:cNvPr id="7" name="Volný tvar 6"/>
          <p:cNvSpPr/>
          <p:nvPr/>
        </p:nvSpPr>
        <p:spPr>
          <a:xfrm>
            <a:off x="5759640" y="3768720"/>
            <a:ext cx="338436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360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800" b="0" i="0" u="none" strike="noStrike" baseline="0" dirty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Jasný, jednoduchý tvar</a:t>
            </a:r>
          </a:p>
        </p:txBody>
      </p:sp>
      <p:sp>
        <p:nvSpPr>
          <p:cNvPr id="8" name="Volný tvar 7"/>
          <p:cNvSpPr/>
          <p:nvPr/>
        </p:nvSpPr>
        <p:spPr>
          <a:xfrm>
            <a:off x="5759640" y="3140968"/>
            <a:ext cx="3384720" cy="358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360">
            <a:noFill/>
            <a:prstDash val="solid"/>
            <a:miter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800" b="0" i="0" u="none" strike="noStrike" baseline="0" dirty="0">
                <a:ln>
                  <a:noFill/>
                </a:ln>
                <a:solidFill>
                  <a:schemeClr val="accent4"/>
                </a:solidFill>
                <a:latin typeface="Arial" pitchFamily="34"/>
                <a:ea typeface="SimSun" pitchFamily="2"/>
                <a:cs typeface="SimSun" pitchFamily="2"/>
              </a:rPr>
              <a:t>Harmonická kompozice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169367" y="6587869"/>
            <a:ext cx="1974273" cy="240066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349"/>
              </a:spcBef>
              <a:buClr>
                <a:srgbClr val="99CCFF"/>
              </a:buClr>
              <a:buSzPct val="80000"/>
            </a:pPr>
            <a:r>
              <a:rPr lang="cs-CZ" sz="1200" dirty="0" smtClean="0"/>
              <a:t>© </a:t>
            </a:r>
            <a:r>
              <a:rPr lang="cs-CZ" sz="1200" dirty="0"/>
              <a:t>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55576" y="562843"/>
            <a:ext cx="7315200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Znaky klasicismu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683568" y="1700808"/>
            <a:ext cx="8460432" cy="3662541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342900" lvl="0" indent="-3429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  <a:effectLst/>
              </a:rPr>
              <a:t>Reakce na baroko a rokoko</a:t>
            </a:r>
          </a:p>
          <a:p>
            <a:pPr marL="342900" lvl="0" indent="-3429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400" dirty="0">
                <a:effectLst/>
              </a:rPr>
              <a:t>Jasný, jednoduchý, plastický a pevně ohraničený tvar</a:t>
            </a:r>
          </a:p>
          <a:p>
            <a:pPr marL="342900" lvl="0" indent="-3429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800" dirty="0">
                <a:effectLst/>
              </a:rPr>
              <a:t>Harmonická kompozice, symetrie</a:t>
            </a:r>
          </a:p>
          <a:p>
            <a:pPr marL="342900" lvl="0" indent="-3429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800" dirty="0" smtClean="0">
                <a:effectLst/>
              </a:rPr>
              <a:t>Racionálnost (rozum, vše promyšleno)</a:t>
            </a:r>
            <a:endParaRPr lang="cs-CZ" sz="2800" dirty="0">
              <a:effectLst/>
            </a:endParaRPr>
          </a:p>
          <a:p>
            <a:pPr marL="342900" lvl="0" indent="-3429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  <a:effectLst/>
              </a:rPr>
              <a:t>Snaha o obnovu antiky</a:t>
            </a:r>
          </a:p>
          <a:p>
            <a:pPr marL="342900" lvl="0" indent="-342900">
              <a:buClr>
                <a:schemeClr val="accent2"/>
              </a:buClr>
              <a:buFont typeface="Wingdings" pitchFamily="2" charset="2"/>
              <a:buChar char="§"/>
              <a:tabLst>
                <a:tab pos="338040" algn="l"/>
                <a:tab pos="442800" algn="l"/>
                <a:tab pos="891720" algn="l"/>
                <a:tab pos="1341000" algn="l"/>
                <a:tab pos="1790280" algn="l"/>
                <a:tab pos="2239560" algn="l"/>
                <a:tab pos="2688840" algn="l"/>
                <a:tab pos="3138120" algn="l"/>
                <a:tab pos="3587400" algn="l"/>
                <a:tab pos="4036679" algn="l"/>
                <a:tab pos="4485960" algn="l"/>
                <a:tab pos="4935240" algn="l"/>
                <a:tab pos="5384520" algn="l"/>
                <a:tab pos="5833800" algn="l"/>
                <a:tab pos="6283080" algn="l"/>
                <a:tab pos="6732359" algn="l"/>
                <a:tab pos="7181640" algn="l"/>
                <a:tab pos="7630920" algn="l"/>
                <a:tab pos="8080200" algn="l"/>
                <a:tab pos="8529480" algn="l"/>
                <a:tab pos="8978760" algn="l"/>
                <a:tab pos="898488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cs-CZ" sz="2800" dirty="0">
                <a:effectLst/>
              </a:rPr>
              <a:t>	</a:t>
            </a:r>
            <a:r>
              <a:rPr lang="cs-CZ" sz="2400" dirty="0" smtClean="0">
                <a:effectLst/>
              </a:rPr>
              <a:t>Vliv: vykopávky – Pompeje</a:t>
            </a:r>
            <a:r>
              <a:rPr lang="cs-CZ" sz="2400" dirty="0">
                <a:effectLst/>
              </a:rPr>
              <a:t>, </a:t>
            </a:r>
            <a:r>
              <a:rPr lang="cs-CZ" sz="2400" dirty="0" err="1">
                <a:effectLst/>
              </a:rPr>
              <a:t>Herculaneum</a:t>
            </a:r>
            <a:r>
              <a:rPr lang="cs-CZ" sz="2400" dirty="0">
                <a:effectLst/>
              </a:rPr>
              <a:t> </a:t>
            </a:r>
            <a:r>
              <a:rPr lang="cs-CZ" sz="2400" dirty="0" smtClean="0">
                <a:effectLst/>
              </a:rPr>
              <a:t>/ </a:t>
            </a:r>
            <a:r>
              <a:rPr lang="cs-CZ" sz="2400" dirty="0" err="1" smtClean="0">
                <a:effectLst/>
              </a:rPr>
              <a:t>Winckelmann</a:t>
            </a:r>
            <a:endParaRPr lang="cs-CZ" sz="2400" dirty="0">
              <a:effectLst/>
            </a:endParaRPr>
          </a:p>
          <a:p>
            <a:pPr marL="342900" lvl="0" indent="-342900"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cs-CZ" sz="2800" dirty="0">
                <a:effectLst/>
              </a:rPr>
              <a:t>Všechny druhy umění, ovládl životní styl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55576" y="562843"/>
            <a:ext cx="7315200" cy="707886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Francie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611560" y="1484784"/>
            <a:ext cx="8352928" cy="5345053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457200" lvl="0" indent="-457200"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tx1"/>
                </a:solidFill>
              </a:rPr>
              <a:t>Doba vlády francouzského krále Ludvíka </a:t>
            </a:r>
            <a:r>
              <a:rPr lang="cs-CZ" sz="2800" dirty="0">
                <a:solidFill>
                  <a:schemeClr val="tx1"/>
                </a:solidFill>
              </a:rPr>
              <a:t>XVI., Velké fr. revoluce, Napoleonovy vlády (empír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dirty="0">
              <a:solidFill>
                <a:schemeClr val="tx1"/>
              </a:solidFill>
            </a:endParaRPr>
          </a:p>
          <a:p>
            <a:pPr marL="457200" lvl="0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800" dirty="0"/>
              <a:t>Architektura:</a:t>
            </a:r>
          </a:p>
          <a:p>
            <a:pPr marL="457200" lvl="0" indent="-457200"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cs-CZ" sz="2800" dirty="0"/>
              <a:t>Chrám La Madeleine </a:t>
            </a:r>
            <a:endParaRPr lang="cs-CZ" sz="2800" dirty="0" smtClean="0"/>
          </a:p>
          <a:p>
            <a:pPr marL="0" lvl="0" indent="0">
              <a:buClr>
                <a:schemeClr val="accent2">
                  <a:lumMod val="75000"/>
                </a:schemeClr>
              </a:buClr>
              <a:buSzPct val="80000"/>
            </a:pPr>
            <a:r>
              <a:rPr lang="cs-CZ" sz="2800" dirty="0"/>
              <a:t>	</a:t>
            </a:r>
            <a:r>
              <a:rPr lang="cs-CZ" sz="2800" dirty="0" smtClean="0"/>
              <a:t>(</a:t>
            </a:r>
            <a:r>
              <a:rPr lang="cs-CZ" sz="2800" dirty="0"/>
              <a:t>Památník Velké armády)</a:t>
            </a:r>
          </a:p>
          <a:p>
            <a:pPr marL="457200" lvl="0" indent="-457200"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cs-CZ" sz="2800" dirty="0" err="1"/>
              <a:t>Vendomský</a:t>
            </a:r>
            <a:r>
              <a:rPr lang="cs-CZ" sz="2800" dirty="0"/>
              <a:t> sloup </a:t>
            </a:r>
            <a:endParaRPr lang="cs-CZ" sz="2800" dirty="0" smtClean="0"/>
          </a:p>
          <a:p>
            <a:pPr marL="0" lvl="0" indent="0">
              <a:buClr>
                <a:schemeClr val="accent2">
                  <a:lumMod val="75000"/>
                </a:schemeClr>
              </a:buClr>
              <a:buSzPct val="80000"/>
            </a:pPr>
            <a:r>
              <a:rPr lang="cs-CZ" sz="2800" dirty="0"/>
              <a:t>	</a:t>
            </a:r>
            <a:r>
              <a:rPr lang="cs-CZ" sz="2800" dirty="0" smtClean="0"/>
              <a:t>(</a:t>
            </a:r>
            <a:r>
              <a:rPr lang="cs-CZ" sz="2800" dirty="0"/>
              <a:t>inspirace: </a:t>
            </a:r>
            <a:r>
              <a:rPr lang="cs-CZ" sz="2800" dirty="0" err="1"/>
              <a:t>Trajánův</a:t>
            </a:r>
            <a:r>
              <a:rPr lang="cs-CZ" sz="2800" dirty="0"/>
              <a:t> sloup)</a:t>
            </a:r>
          </a:p>
          <a:p>
            <a:pPr marL="457200" lvl="0" indent="-457200"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cs-CZ" sz="2800" dirty="0"/>
              <a:t>Triumfální oblouky</a:t>
            </a:r>
          </a:p>
          <a:p>
            <a:pPr marL="338040" lvl="0" indent="-338040"/>
            <a:endParaRPr lang="cs-CZ" dirty="0"/>
          </a:p>
          <a:p>
            <a:pPr marL="338040" lvl="0" indent="-33804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58760" y="621949"/>
            <a:ext cx="8229600" cy="646331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3600" dirty="0">
                <a:solidFill>
                  <a:schemeClr val="tx1"/>
                </a:solidFill>
              </a:rPr>
              <a:t>La Madeleine, </a:t>
            </a:r>
            <a:r>
              <a:rPr lang="cs-CZ" sz="3600" dirty="0" smtClean="0">
                <a:solidFill>
                  <a:schemeClr val="tx1"/>
                </a:solidFill>
              </a:rPr>
              <a:t>1763-1842, Paříž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84784"/>
            <a:ext cx="7757914" cy="5373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757914" y="6443528"/>
            <a:ext cx="1367199" cy="414472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400"/>
              </a:spcBef>
              <a:buClr>
                <a:srgbClr val="99CCFF"/>
              </a:buClr>
              <a:buSzPct val="80000"/>
            </a:pPr>
            <a:r>
              <a:rPr lang="cs-CZ" sz="1200" dirty="0" smtClean="0"/>
              <a:t>© </a:t>
            </a:r>
            <a:r>
              <a:rPr lang="cs-CZ" sz="1200" dirty="0"/>
              <a:t>Ivana Spurná</a:t>
            </a:r>
          </a:p>
          <a:p>
            <a:pPr marL="338040" lvl="0" indent="-338040">
              <a:lnSpc>
                <a:spcPct val="80000"/>
              </a:lnSpc>
              <a:spcBef>
                <a:spcPts val="400"/>
              </a:spcBef>
            </a:pPr>
            <a:endParaRPr lang="cs-CZ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297748" y="1119411"/>
            <a:ext cx="3779837" cy="384720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 sz="3200" dirty="0">
                <a:solidFill>
                  <a:schemeClr val="tx1"/>
                </a:solidFill>
              </a:rPr>
              <a:t>Vítězný oblouk,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 smtClean="0">
                <a:solidFill>
                  <a:schemeClr val="tx1"/>
                </a:solidFill>
              </a:rPr>
              <a:t>1806-1836, Paříž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plastiky s námětem: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Marseillaisa</a:t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Bitva u 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Slavkova</a:t>
            </a:r>
            <a:b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</a:rPr>
              <a:t>vytvtořeny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později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9910" y="1"/>
            <a:ext cx="514378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olný tvar 2"/>
          <p:cNvSpPr/>
          <p:nvPr/>
        </p:nvSpPr>
        <p:spPr>
          <a:xfrm>
            <a:off x="5105844" y="6522194"/>
            <a:ext cx="205272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cs-CZ" sz="1200" b="0" i="0" u="none" strike="noStrike" baseline="0" dirty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© Ivana Spurná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_01">
  <a:themeElements>
    <a:clrScheme name="Vlastní 7">
      <a:dk1>
        <a:sysClr val="windowText" lastClr="000000"/>
      </a:dk1>
      <a:lt1>
        <a:sysClr val="window" lastClr="FFFFFF"/>
      </a:lt1>
      <a:dk2>
        <a:srgbClr val="666666"/>
      </a:dk2>
      <a:lt2>
        <a:srgbClr val="72002C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Sp_01</Template>
  <TotalTime>38</TotalTime>
  <Words>818</Words>
  <Application>Microsoft Office PowerPoint</Application>
  <PresentationFormat>Předvádění na obrazovce (4:3)</PresentationFormat>
  <Paragraphs>220</Paragraphs>
  <Slides>44</Slides>
  <Notes>41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Sp_01</vt:lpstr>
      <vt:lpstr>Prezentace aplikace PowerPoint</vt:lpstr>
      <vt:lpstr>Klasicismus</vt:lpstr>
      <vt:lpstr>Prezentace aplikace PowerPoint</vt:lpstr>
      <vt:lpstr>Prezentace aplikace PowerPoint</vt:lpstr>
      <vt:lpstr>Francie, Paříž, chrám La Madeleine </vt:lpstr>
      <vt:lpstr>Znaky klasicismu:</vt:lpstr>
      <vt:lpstr>Francie</vt:lpstr>
      <vt:lpstr>La Madeleine, 1763-1842, Paříž</vt:lpstr>
      <vt:lpstr>Vítězný oblouk, 1806-1836, Paříž  plastiky s námětem: Marseillaisa Bitva u Slavkova vytvtořeny později </vt:lpstr>
      <vt:lpstr>Triumfální oblouk, Carroussel, Paříž</vt:lpstr>
      <vt:lpstr>Vendomský sloup, Paříž původně Slavkovský sloup</vt:lpstr>
      <vt:lpstr>Prezentace aplikace PowerPoint</vt:lpstr>
      <vt:lpstr>Britské muzeum, Londýn</vt:lpstr>
      <vt:lpstr>Covent Garden, Londýn</vt:lpstr>
      <vt:lpstr>Národní galerie, Londýn</vt:lpstr>
      <vt:lpstr>Braniborská brána, Berlín</vt:lpstr>
      <vt:lpstr>Kapitol, Washington, USA</vt:lpstr>
      <vt:lpstr>Architektura</vt:lpstr>
      <vt:lpstr>Čechy a Morava</vt:lpstr>
      <vt:lpstr>Stavovské divadlo 1781-1811, Praha</vt:lpstr>
      <vt:lpstr>Dům U Hybernů, Praha</vt:lpstr>
      <vt:lpstr>zámek Kačina</vt:lpstr>
      <vt:lpstr>zámek Kačina</vt:lpstr>
      <vt:lpstr>zámek Hradec nad Moravicí</vt:lpstr>
      <vt:lpstr>Prezentace aplikace PowerPoint</vt:lpstr>
      <vt:lpstr>Prezentace aplikace PowerPoint</vt:lpstr>
      <vt:lpstr>Čechy a Morava</vt:lpstr>
      <vt:lpstr>Sochařství</vt:lpstr>
      <vt:lpstr>Antonio Canova, 1757-1822</vt:lpstr>
      <vt:lpstr>Bertel Thorvaldsen, 1770-1844</vt:lpstr>
      <vt:lpstr>Malířství</vt:lpstr>
      <vt:lpstr>Jacques-Louis David, 1748-1825  </vt:lpstr>
      <vt:lpstr>J. L. David, Korunovace Napoleona, 1806</vt:lpstr>
      <vt:lpstr>J. L. David Napoleon překračuje Alpy, 1801</vt:lpstr>
      <vt:lpstr>J. L. David, Přísaha Horatiů, 1784 </vt:lpstr>
      <vt:lpstr>Prezentace aplikace PowerPoint</vt:lpstr>
      <vt:lpstr>J. A. D. Ingres 1780--1867 </vt:lpstr>
      <vt:lpstr>Francisco de Goya, 1746-1828 Rodina Karla V., 1800</vt:lpstr>
      <vt:lpstr>Francisco de Goya </vt:lpstr>
      <vt:lpstr>Francisco de Goya Poprava povstalců 3. května, 1808</vt:lpstr>
      <vt:lpstr>Prezentace aplikace PowerPoint</vt:lpstr>
      <vt:lpstr>Prezentace aplikace PowerPoint</vt:lpstr>
      <vt:lpstr>Citace</vt:lpstr>
      <vt:lpstr>Citace. Obrazový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Spurná</dc:creator>
  <cp:lastModifiedBy>Ivana Spurná</cp:lastModifiedBy>
  <cp:revision>5</cp:revision>
  <dcterms:created xsi:type="dcterms:W3CDTF">2013-05-27T22:12:52Z</dcterms:created>
  <dcterms:modified xsi:type="dcterms:W3CDTF">2013-06-02T15:44:20Z</dcterms:modified>
</cp:coreProperties>
</file>