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E69B-D50A-4912-8F83-16EA50A2DA02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0E6C-FAC0-439F-82C9-80FA879105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774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E69B-D50A-4912-8F83-16EA50A2DA02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0E6C-FAC0-439F-82C9-80FA879105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027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E69B-D50A-4912-8F83-16EA50A2DA02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0E6C-FAC0-439F-82C9-80FA879105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68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E69B-D50A-4912-8F83-16EA50A2DA02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0E6C-FAC0-439F-82C9-80FA879105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61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E69B-D50A-4912-8F83-16EA50A2DA02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0E6C-FAC0-439F-82C9-80FA879105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49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E69B-D50A-4912-8F83-16EA50A2DA02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0E6C-FAC0-439F-82C9-80FA879105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073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E69B-D50A-4912-8F83-16EA50A2DA02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0E6C-FAC0-439F-82C9-80FA879105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575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E69B-D50A-4912-8F83-16EA50A2DA02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0E6C-FAC0-439F-82C9-80FA879105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39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E69B-D50A-4912-8F83-16EA50A2DA02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0E6C-FAC0-439F-82C9-80FA879105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340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E69B-D50A-4912-8F83-16EA50A2DA02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0E6C-FAC0-439F-82C9-80FA879105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837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E69B-D50A-4912-8F83-16EA50A2DA02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0E6C-FAC0-439F-82C9-80FA879105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243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2E69B-D50A-4912-8F83-16EA50A2DA02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40E6C-FAC0-439F-82C9-80FA879105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59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177860"/>
              </p:ext>
            </p:extLst>
          </p:nvPr>
        </p:nvGraphicFramePr>
        <p:xfrm>
          <a:off x="467544" y="1700808"/>
          <a:ext cx="8136904" cy="47110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1249"/>
                <a:gridCol w="6465655"/>
              </a:tblGrid>
              <a:tr h="488562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Zájmenná příslovce</a:t>
                      </a:r>
                    </a:p>
                  </a:txBody>
                  <a:tcPr anchor="ctr"/>
                </a:tc>
              </a:tr>
              <a:tr h="556762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jazyk, sexta</a:t>
                      </a:r>
                    </a:p>
                  </a:txBody>
                  <a:tcPr anchor="ctr"/>
                </a:tc>
              </a:tr>
              <a:tr h="556762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 – gramatické jevy</a:t>
                      </a:r>
                    </a:p>
                  </a:txBody>
                  <a:tcPr anchor="ctr"/>
                </a:tc>
              </a:tr>
              <a:tr h="47874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Materiál slouží k prezentaci a procvičení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dané gramatické oblasti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7874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zájmenné příslovce tázací a oznamovací, předložka, zájmeno</a:t>
                      </a:r>
                    </a:p>
                  </a:txBody>
                  <a:tcPr anchor="ctr"/>
                </a:tc>
              </a:tr>
              <a:tr h="47874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PhDr.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Eva Sklenářová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7874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23. 5. 2014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7874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56762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16632"/>
            <a:ext cx="7956376" cy="140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8234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26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 Zdroje</a:t>
            </a:r>
          </a:p>
          <a:p>
            <a:endParaRPr lang="cs-CZ" sz="2400" dirty="0"/>
          </a:p>
          <a:p>
            <a:pPr lvl="0"/>
            <a:r>
              <a:rPr lang="cs-CZ" sz="2400" dirty="0"/>
              <a:t>BAUMBACH, R., VÁCLAVKOVÁ, G. Mluvnice němčiny. 1. vydání. FIN PUBLISHING Olomouc, 1997. ISBN 80-86002-13-6.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DUSILOVÁ, D., EBEL, M., GOEDERT, R., KOLOCOVÁ, V., VACHALOVSKÁ, L. Nová cvičebnice německé gramatiky. Nakladatelství POLYGLOT, Praha. Třetí vydání, dotisk 2002. ISBN 80-86-195-10-4.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HELBIG, G., BUSCHA, J. </a:t>
            </a:r>
            <a:r>
              <a:rPr lang="cs-CZ" sz="2400" dirty="0" err="1"/>
              <a:t>Deutsche</a:t>
            </a:r>
            <a:r>
              <a:rPr lang="cs-CZ" sz="2400" dirty="0"/>
              <a:t> </a:t>
            </a:r>
            <a:r>
              <a:rPr lang="cs-CZ" sz="2400" dirty="0" err="1"/>
              <a:t>Grammatik</a:t>
            </a:r>
            <a:r>
              <a:rPr lang="cs-CZ" sz="2400" dirty="0"/>
              <a:t>. </a:t>
            </a:r>
            <a:r>
              <a:rPr lang="cs-CZ" sz="2400" dirty="0" err="1"/>
              <a:t>Ein</a:t>
            </a:r>
            <a:r>
              <a:rPr lang="cs-CZ" sz="2400" dirty="0"/>
              <a:t> </a:t>
            </a:r>
            <a:r>
              <a:rPr lang="cs-CZ" sz="2400" dirty="0" err="1"/>
              <a:t>Handbuchbuch</a:t>
            </a:r>
            <a:r>
              <a:rPr lang="cs-CZ" sz="2400" dirty="0"/>
              <a:t> </a:t>
            </a:r>
            <a:r>
              <a:rPr lang="cs-CZ" sz="2400" dirty="0" err="1"/>
              <a:t>für</a:t>
            </a:r>
            <a:r>
              <a:rPr lang="cs-CZ" sz="2400" dirty="0"/>
              <a:t> den </a:t>
            </a:r>
            <a:r>
              <a:rPr lang="cs-CZ" sz="2400" dirty="0" err="1"/>
              <a:t>Ausländerunterricht</a:t>
            </a:r>
            <a:r>
              <a:rPr lang="cs-CZ" sz="2400" dirty="0"/>
              <a:t>. 15., </a:t>
            </a:r>
            <a:r>
              <a:rPr lang="cs-CZ" sz="2400" dirty="0" err="1"/>
              <a:t>durchgesehene</a:t>
            </a:r>
            <a:r>
              <a:rPr lang="cs-CZ" sz="2400" dirty="0"/>
              <a:t> </a:t>
            </a:r>
            <a:r>
              <a:rPr lang="cs-CZ" sz="2400" dirty="0" err="1"/>
              <a:t>Auflage</a:t>
            </a:r>
            <a:r>
              <a:rPr lang="cs-CZ" sz="2400" dirty="0"/>
              <a:t> 1993. </a:t>
            </a:r>
            <a:r>
              <a:rPr lang="cs-CZ" sz="2400" dirty="0" err="1"/>
              <a:t>Langenscheidt</a:t>
            </a:r>
            <a:r>
              <a:rPr lang="cs-CZ" sz="2400" dirty="0"/>
              <a:t> </a:t>
            </a:r>
            <a:r>
              <a:rPr lang="cs-CZ" sz="2400" dirty="0" err="1"/>
              <a:t>Verlag</a:t>
            </a:r>
            <a:r>
              <a:rPr lang="cs-CZ" sz="2400" dirty="0"/>
              <a:t>. </a:t>
            </a:r>
            <a:r>
              <a:rPr lang="cs-CZ" sz="2400" dirty="0" err="1"/>
              <a:t>Germany</a:t>
            </a:r>
            <a:r>
              <a:rPr lang="cs-CZ" sz="2400" dirty="0"/>
              <a:t>. ISBN 3-324-00118-8.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MOTTA, G., CVIKOWSKA, B., VOMÁČKOVÁ, O., ČERNÝ, T. Direkt 2 </a:t>
            </a:r>
            <a:r>
              <a:rPr lang="cs-CZ" sz="2400" dirty="0" err="1"/>
              <a:t>neu</a:t>
            </a:r>
            <a:r>
              <a:rPr lang="cs-CZ" sz="2400" dirty="0"/>
              <a:t>. Němčina pro střední školy. Učebnice a pracovní sešit. Nové přepracované vydání: Tomáš Černý,  </a:t>
            </a:r>
            <a:r>
              <a:rPr lang="cs-CZ" sz="2400" dirty="0" err="1"/>
              <a:t>Klett</a:t>
            </a:r>
            <a:r>
              <a:rPr lang="cs-CZ" sz="2400" dirty="0"/>
              <a:t> nakladatelství s. r. o., Praha 2012. </a:t>
            </a:r>
            <a:r>
              <a:rPr lang="cs-CZ" sz="2400"/>
              <a:t>ISBN 978-80-7397-101-4.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875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Zájmenná příslovce</a:t>
            </a:r>
            <a:endParaRPr lang="cs-CZ" sz="40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544616"/>
          </a:xfrm>
        </p:spPr>
        <p:txBody>
          <a:bodyPr>
            <a:normAutofit fontScale="92500" lnSpcReduction="20000"/>
          </a:bodyPr>
          <a:lstStyle/>
          <a:p>
            <a:r>
              <a:rPr lang="cs-CZ" sz="3000" dirty="0" smtClean="0"/>
              <a:t>Používají se, mluvíme-li se o </a:t>
            </a:r>
            <a:r>
              <a:rPr lang="cs-CZ" sz="3000" b="1" dirty="0" smtClean="0"/>
              <a:t>věcech neživých</a:t>
            </a:r>
            <a:r>
              <a:rPr lang="cs-CZ" sz="3000" dirty="0" smtClean="0"/>
              <a:t>.</a:t>
            </a:r>
          </a:p>
          <a:p>
            <a:r>
              <a:rPr lang="cs-CZ" sz="3000" dirty="0" smtClean="0"/>
              <a:t>Nahrazují spojení </a:t>
            </a:r>
            <a:r>
              <a:rPr lang="cs-CZ" sz="3000" b="1" dirty="0" smtClean="0"/>
              <a:t>předložky</a:t>
            </a:r>
            <a:r>
              <a:rPr lang="cs-CZ" sz="3000" dirty="0" smtClean="0"/>
              <a:t> a </a:t>
            </a:r>
            <a:r>
              <a:rPr lang="cs-CZ" sz="3000" b="1" dirty="0" smtClean="0"/>
              <a:t>zájmena</a:t>
            </a:r>
            <a:r>
              <a:rPr lang="cs-CZ" sz="3000" dirty="0" smtClean="0"/>
              <a:t>.</a:t>
            </a:r>
          </a:p>
          <a:p>
            <a:endParaRPr lang="cs-CZ" sz="3000" dirty="0" smtClean="0"/>
          </a:p>
          <a:p>
            <a:pPr marL="0" indent="0">
              <a:buNone/>
            </a:pPr>
            <a:r>
              <a:rPr lang="cs-CZ" b="1" u="sng" dirty="0" smtClean="0">
                <a:solidFill>
                  <a:srgbClr val="FF0000"/>
                </a:solidFill>
              </a:rPr>
              <a:t>Zájmenná příslovce tázací</a:t>
            </a:r>
          </a:p>
          <a:p>
            <a:pPr marL="0" indent="0">
              <a:buNone/>
            </a:pPr>
            <a:r>
              <a:rPr lang="cs-CZ" sz="3000" dirty="0" smtClean="0"/>
              <a:t>Tvoří se spojením </a:t>
            </a:r>
            <a:r>
              <a:rPr lang="cs-CZ" sz="3000" b="1" dirty="0" err="1" smtClean="0">
                <a:solidFill>
                  <a:srgbClr val="0070C0"/>
                </a:solidFill>
              </a:rPr>
              <a:t>wo</a:t>
            </a:r>
            <a:r>
              <a:rPr lang="cs-CZ" sz="3000" b="1" dirty="0" smtClean="0">
                <a:solidFill>
                  <a:srgbClr val="0070C0"/>
                </a:solidFill>
              </a:rPr>
              <a:t>(r) </a:t>
            </a:r>
            <a:r>
              <a:rPr lang="cs-CZ" sz="3000" dirty="0" smtClean="0"/>
              <a:t>a</a:t>
            </a:r>
            <a:r>
              <a:rPr lang="cs-CZ" sz="3000" b="1" dirty="0" smtClean="0">
                <a:solidFill>
                  <a:srgbClr val="00B050"/>
                </a:solidFill>
              </a:rPr>
              <a:t> předložky</a:t>
            </a:r>
            <a:r>
              <a:rPr lang="cs-CZ" sz="3000" b="1" dirty="0" smtClean="0"/>
              <a:t>. </a:t>
            </a:r>
            <a:r>
              <a:rPr lang="cs-CZ" sz="3000" dirty="0" smtClean="0"/>
              <a:t>Hláska </a:t>
            </a:r>
            <a:r>
              <a:rPr lang="cs-CZ" sz="3000" dirty="0" smtClean="0">
                <a:solidFill>
                  <a:srgbClr val="0070C0"/>
                </a:solidFill>
              </a:rPr>
              <a:t>-</a:t>
            </a:r>
            <a:r>
              <a:rPr lang="cs-CZ" sz="3000" b="1" dirty="0" smtClean="0">
                <a:solidFill>
                  <a:srgbClr val="0070C0"/>
                </a:solidFill>
              </a:rPr>
              <a:t>r</a:t>
            </a:r>
            <a:r>
              <a:rPr lang="cs-CZ" sz="3000" dirty="0" smtClean="0">
                <a:solidFill>
                  <a:srgbClr val="0070C0"/>
                </a:solidFill>
              </a:rPr>
              <a:t>- </a:t>
            </a:r>
            <a:r>
              <a:rPr lang="cs-CZ" sz="3000" dirty="0" smtClean="0"/>
              <a:t>se vyskytuje u předložek začínajících samohláskou.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800" b="1" dirty="0" err="1" smtClean="0">
                <a:solidFill>
                  <a:srgbClr val="0070C0"/>
                </a:solidFill>
              </a:rPr>
              <a:t>wo</a:t>
            </a:r>
            <a:r>
              <a:rPr lang="cs-CZ" sz="2800" b="1" dirty="0" err="1" smtClean="0">
                <a:solidFill>
                  <a:srgbClr val="00B050"/>
                </a:solidFill>
              </a:rPr>
              <a:t>von</a:t>
            </a:r>
            <a:r>
              <a:rPr lang="cs-CZ" sz="2800" b="1" dirty="0" smtClean="0">
                <a:solidFill>
                  <a:srgbClr val="00B050"/>
                </a:solidFill>
              </a:rPr>
              <a:t>?</a:t>
            </a:r>
            <a:r>
              <a:rPr lang="cs-CZ" sz="2800" dirty="0" smtClean="0"/>
              <a:t>= z čeho? </a:t>
            </a:r>
            <a:r>
              <a:rPr lang="cs-CZ" sz="2800" b="1" dirty="0" err="1" smtClean="0">
                <a:solidFill>
                  <a:srgbClr val="0070C0"/>
                </a:solidFill>
              </a:rPr>
              <a:t>wo</a:t>
            </a:r>
            <a:r>
              <a:rPr lang="cs-CZ" sz="2800" b="1" dirty="0" err="1" smtClean="0">
                <a:solidFill>
                  <a:srgbClr val="00B050"/>
                </a:solidFill>
              </a:rPr>
              <a:t>für</a:t>
            </a:r>
            <a:r>
              <a:rPr lang="cs-CZ" sz="2800" b="1" dirty="0" smtClean="0">
                <a:solidFill>
                  <a:srgbClr val="00B050"/>
                </a:solidFill>
              </a:rPr>
              <a:t>? </a:t>
            </a:r>
            <a:r>
              <a:rPr lang="cs-CZ" sz="2800" dirty="0" smtClean="0"/>
              <a:t>= pro co? 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70C0"/>
                </a:solidFill>
              </a:rPr>
              <a:t> 	</a:t>
            </a:r>
            <a:r>
              <a:rPr lang="cs-CZ" sz="2800" b="1" dirty="0" err="1" smtClean="0">
                <a:solidFill>
                  <a:srgbClr val="0070C0"/>
                </a:solidFill>
              </a:rPr>
              <a:t>wor</a:t>
            </a:r>
            <a:r>
              <a:rPr lang="cs-CZ" sz="2800" b="1" dirty="0" err="1" smtClean="0">
                <a:solidFill>
                  <a:srgbClr val="00B050"/>
                </a:solidFill>
              </a:rPr>
              <a:t>auf</a:t>
            </a:r>
            <a:r>
              <a:rPr lang="cs-CZ" sz="2800" b="1" dirty="0" smtClean="0">
                <a:solidFill>
                  <a:srgbClr val="00B050"/>
                </a:solidFill>
              </a:rPr>
              <a:t>? </a:t>
            </a:r>
            <a:r>
              <a:rPr lang="cs-CZ" sz="2800" dirty="0" smtClean="0"/>
              <a:t>= na co? </a:t>
            </a:r>
            <a:r>
              <a:rPr lang="cs-CZ" sz="2800" b="1" dirty="0" err="1" smtClean="0">
                <a:solidFill>
                  <a:srgbClr val="0070C0"/>
                </a:solidFill>
              </a:rPr>
              <a:t>wor</a:t>
            </a:r>
            <a:r>
              <a:rPr lang="cs-CZ" sz="2800" b="1" dirty="0" err="1" smtClean="0">
                <a:solidFill>
                  <a:srgbClr val="00B050"/>
                </a:solidFill>
              </a:rPr>
              <a:t>über</a:t>
            </a:r>
            <a:r>
              <a:rPr lang="cs-CZ" sz="2800" b="1" dirty="0" smtClean="0">
                <a:solidFill>
                  <a:srgbClr val="00B050"/>
                </a:solidFill>
              </a:rPr>
              <a:t>? </a:t>
            </a:r>
            <a:r>
              <a:rPr lang="cs-CZ" sz="2800" dirty="0" smtClean="0"/>
              <a:t>= o čem?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Ptáme-li se na </a:t>
            </a:r>
            <a:r>
              <a:rPr lang="cs-CZ" sz="2800" b="1" dirty="0" smtClean="0"/>
              <a:t>osoby</a:t>
            </a:r>
            <a:r>
              <a:rPr lang="cs-CZ" sz="2800" dirty="0" smtClean="0"/>
              <a:t>, užíváme stejně jako v češtině </a:t>
            </a:r>
            <a:r>
              <a:rPr lang="cs-CZ" sz="2800" b="1" dirty="0" smtClean="0"/>
              <a:t>předložku</a:t>
            </a:r>
            <a:r>
              <a:rPr lang="cs-CZ" sz="2800" dirty="0" smtClean="0"/>
              <a:t> a </a:t>
            </a:r>
            <a:r>
              <a:rPr lang="cs-CZ" sz="2800" b="1" dirty="0" smtClean="0"/>
              <a:t>tázací zájmeno </a:t>
            </a:r>
            <a:r>
              <a:rPr lang="cs-CZ" sz="2800" dirty="0" smtClean="0"/>
              <a:t>(</a:t>
            </a:r>
            <a:r>
              <a:rPr lang="cs-CZ" sz="2800" dirty="0" err="1" smtClean="0"/>
              <a:t>wem</a:t>
            </a:r>
            <a:r>
              <a:rPr lang="cs-CZ" sz="2800" dirty="0" smtClean="0"/>
              <a:t>, </a:t>
            </a:r>
            <a:r>
              <a:rPr lang="cs-CZ" sz="2800" dirty="0" err="1" smtClean="0"/>
              <a:t>wen</a:t>
            </a:r>
            <a:r>
              <a:rPr lang="cs-CZ" sz="2800" dirty="0" smtClean="0"/>
              <a:t>).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v</a:t>
            </a:r>
            <a:r>
              <a:rPr lang="cs-CZ" sz="2800" b="1" dirty="0" smtClean="0">
                <a:solidFill>
                  <a:srgbClr val="00B050"/>
                </a:solidFill>
              </a:rPr>
              <a:t>on</a:t>
            </a:r>
            <a:r>
              <a:rPr lang="cs-CZ" sz="2800" dirty="0" smtClean="0"/>
              <a:t> </a:t>
            </a:r>
            <a:r>
              <a:rPr lang="cs-CZ" sz="2800" dirty="0" err="1" smtClean="0"/>
              <a:t>wem</a:t>
            </a:r>
            <a:r>
              <a:rPr lang="cs-CZ" sz="2800" dirty="0" smtClean="0"/>
              <a:t>? = od koho?</a:t>
            </a:r>
          </a:p>
          <a:p>
            <a:pPr marL="0" indent="0">
              <a:buNone/>
            </a:pPr>
            <a:r>
              <a:rPr lang="cs-CZ" sz="2800" b="1" dirty="0" err="1">
                <a:solidFill>
                  <a:srgbClr val="00B050"/>
                </a:solidFill>
              </a:rPr>
              <a:t>f</a:t>
            </a:r>
            <a:r>
              <a:rPr lang="cs-CZ" sz="2800" b="1" dirty="0" err="1" smtClean="0">
                <a:solidFill>
                  <a:srgbClr val="00B050"/>
                </a:solidFill>
              </a:rPr>
              <a:t>ür</a:t>
            </a:r>
            <a:r>
              <a:rPr lang="cs-CZ" sz="2800" dirty="0" smtClean="0"/>
              <a:t> </a:t>
            </a:r>
            <a:r>
              <a:rPr lang="cs-CZ" sz="2800" dirty="0" err="1" smtClean="0"/>
              <a:t>wen</a:t>
            </a:r>
            <a:r>
              <a:rPr lang="cs-CZ" sz="2800" dirty="0" smtClean="0"/>
              <a:t>? = pro koho?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0693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I. Cvičení – doplň zájmenné příslovce tázací: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3285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dirty="0" smtClean="0"/>
              <a:t>Př. : </a:t>
            </a:r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 smtClean="0"/>
              <a:t>trinken</a:t>
            </a:r>
            <a:r>
              <a:rPr lang="cs-CZ" sz="2800" dirty="0" smtClean="0"/>
              <a:t> </a:t>
            </a:r>
            <a:r>
              <a:rPr lang="cs-CZ" sz="2800" b="1" dirty="0" err="1" smtClean="0"/>
              <a:t>aus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diesen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Gläsern</a:t>
            </a:r>
            <a:r>
              <a:rPr lang="cs-CZ" sz="2800" dirty="0" smtClean="0"/>
              <a:t>. – </a:t>
            </a:r>
            <a:r>
              <a:rPr lang="cs-CZ" sz="2800" b="1" dirty="0" err="1" smtClean="0"/>
              <a:t>Woraus</a:t>
            </a:r>
            <a:r>
              <a:rPr lang="cs-CZ" sz="2800" dirty="0" smtClean="0"/>
              <a:t>?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Er </a:t>
            </a:r>
            <a:r>
              <a:rPr lang="cs-CZ" sz="2800" dirty="0" err="1" smtClean="0"/>
              <a:t>läuft</a:t>
            </a:r>
            <a:r>
              <a:rPr lang="cs-CZ" sz="2800" dirty="0" smtClean="0"/>
              <a:t> in </a:t>
            </a:r>
            <a:r>
              <a:rPr lang="cs-CZ" sz="2800" dirty="0" err="1" smtClean="0"/>
              <a:t>diesen</a:t>
            </a:r>
            <a:r>
              <a:rPr lang="cs-CZ" sz="2800" dirty="0" smtClean="0"/>
              <a:t> </a:t>
            </a:r>
            <a:r>
              <a:rPr lang="cs-CZ" sz="2800" dirty="0" err="1" smtClean="0"/>
              <a:t>Schuhen</a:t>
            </a:r>
            <a:r>
              <a:rPr lang="cs-CZ" sz="2800" dirty="0" smtClean="0"/>
              <a:t>. – ………. ?</a:t>
            </a:r>
          </a:p>
          <a:p>
            <a:pPr marL="0" indent="0">
              <a:buNone/>
            </a:pPr>
            <a:r>
              <a:rPr lang="cs-CZ" sz="2800" dirty="0" err="1" smtClean="0"/>
              <a:t>Das</a:t>
            </a:r>
            <a:r>
              <a:rPr lang="cs-CZ" sz="2800" dirty="0" smtClean="0"/>
              <a:t> </a:t>
            </a:r>
            <a:r>
              <a:rPr lang="cs-CZ" sz="2800" dirty="0" err="1" smtClean="0"/>
              <a:t>schneide</a:t>
            </a:r>
            <a:r>
              <a:rPr lang="cs-CZ" sz="2800" dirty="0" smtClean="0"/>
              <a:t>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mit</a:t>
            </a:r>
            <a:r>
              <a:rPr lang="cs-CZ" sz="2800" dirty="0" smtClean="0"/>
              <a:t> </a:t>
            </a:r>
            <a:r>
              <a:rPr lang="cs-CZ" sz="2800" dirty="0" err="1" smtClean="0"/>
              <a:t>dieser</a:t>
            </a:r>
            <a:r>
              <a:rPr lang="cs-CZ" sz="2800" dirty="0" smtClean="0"/>
              <a:t> </a:t>
            </a:r>
            <a:r>
              <a:rPr lang="cs-CZ" sz="2800" dirty="0" err="1" smtClean="0"/>
              <a:t>Schere</a:t>
            </a:r>
            <a:r>
              <a:rPr lang="cs-CZ" sz="2800" dirty="0" smtClean="0"/>
              <a:t>. </a:t>
            </a:r>
            <a:r>
              <a:rPr lang="cs-CZ" sz="2800" dirty="0"/>
              <a:t>– ………. </a:t>
            </a:r>
            <a:r>
              <a:rPr lang="cs-CZ" sz="2800" dirty="0" smtClean="0"/>
              <a:t>?</a:t>
            </a:r>
          </a:p>
          <a:p>
            <a:pPr marL="0" indent="0">
              <a:buNone/>
            </a:pP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bezahlt</a:t>
            </a:r>
            <a:r>
              <a:rPr lang="cs-CZ" sz="2800" dirty="0" smtClean="0"/>
              <a:t> </a:t>
            </a:r>
            <a:r>
              <a:rPr lang="cs-CZ" sz="2800" dirty="0" err="1" smtClean="0"/>
              <a:t>für</a:t>
            </a:r>
            <a:r>
              <a:rPr lang="cs-CZ" sz="2800" dirty="0" smtClean="0"/>
              <a:t> </a:t>
            </a:r>
            <a:r>
              <a:rPr lang="cs-CZ" sz="2800" dirty="0" err="1" smtClean="0"/>
              <a:t>diese</a:t>
            </a:r>
            <a:r>
              <a:rPr lang="cs-CZ" sz="2800" dirty="0" smtClean="0"/>
              <a:t> </a:t>
            </a:r>
            <a:r>
              <a:rPr lang="cs-CZ" sz="2800" dirty="0" err="1" smtClean="0"/>
              <a:t>Getränke</a:t>
            </a:r>
            <a:r>
              <a:rPr lang="cs-CZ" sz="2800" dirty="0" smtClean="0"/>
              <a:t>. </a:t>
            </a:r>
            <a:r>
              <a:rPr lang="cs-CZ" sz="2800" dirty="0"/>
              <a:t>– ………. ?</a:t>
            </a:r>
          </a:p>
          <a:p>
            <a:pPr marL="0" indent="0">
              <a:buNone/>
            </a:pPr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 smtClean="0"/>
              <a:t>fahren</a:t>
            </a:r>
            <a:r>
              <a:rPr lang="cs-CZ" sz="2800" dirty="0" smtClean="0"/>
              <a:t> </a:t>
            </a:r>
            <a:r>
              <a:rPr lang="cs-CZ" sz="2800" dirty="0" err="1" smtClean="0"/>
              <a:t>mit</a:t>
            </a:r>
            <a:r>
              <a:rPr lang="cs-CZ" sz="2800" dirty="0" smtClean="0"/>
              <a:t> </a:t>
            </a:r>
            <a:r>
              <a:rPr lang="cs-CZ" sz="2800" dirty="0" err="1" smtClean="0"/>
              <a:t>diesem</a:t>
            </a:r>
            <a:r>
              <a:rPr lang="cs-CZ" sz="2800" dirty="0" smtClean="0"/>
              <a:t> </a:t>
            </a:r>
            <a:r>
              <a:rPr lang="cs-CZ" sz="2800" dirty="0" err="1" smtClean="0"/>
              <a:t>Zug</a:t>
            </a:r>
            <a:r>
              <a:rPr lang="cs-CZ" sz="2800" dirty="0" smtClean="0"/>
              <a:t>. </a:t>
            </a:r>
            <a:r>
              <a:rPr lang="cs-CZ" sz="2800" dirty="0"/>
              <a:t>– ………. ?</a:t>
            </a:r>
          </a:p>
          <a:p>
            <a:pPr marL="0" indent="0">
              <a:buNone/>
            </a:pP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sitze</a:t>
            </a:r>
            <a:r>
              <a:rPr lang="cs-CZ" sz="2800" dirty="0" smtClean="0"/>
              <a:t> </a:t>
            </a:r>
            <a:r>
              <a:rPr lang="cs-CZ" sz="2800" dirty="0" err="1" smtClean="0"/>
              <a:t>auf</a:t>
            </a:r>
            <a:r>
              <a:rPr lang="cs-CZ" sz="2800" dirty="0" smtClean="0"/>
              <a:t> </a:t>
            </a:r>
            <a:r>
              <a:rPr lang="cs-CZ" sz="2800" dirty="0" err="1" smtClean="0"/>
              <a:t>diesem</a:t>
            </a:r>
            <a:r>
              <a:rPr lang="cs-CZ" sz="2800" dirty="0" smtClean="0"/>
              <a:t> </a:t>
            </a:r>
            <a:r>
              <a:rPr lang="cs-CZ" sz="2800" dirty="0" err="1" smtClean="0"/>
              <a:t>Stuhl</a:t>
            </a:r>
            <a:r>
              <a:rPr lang="cs-CZ" sz="2800" dirty="0" smtClean="0"/>
              <a:t>. </a:t>
            </a:r>
            <a:r>
              <a:rPr lang="cs-CZ" sz="2800" dirty="0"/>
              <a:t>– ………. ?</a:t>
            </a:r>
          </a:p>
          <a:p>
            <a:pPr marL="0" indent="0">
              <a:buNone/>
            </a:pPr>
            <a:r>
              <a:rPr lang="cs-CZ" sz="2800" dirty="0" smtClean="0"/>
              <a:t>Die </a:t>
            </a:r>
            <a:r>
              <a:rPr lang="cs-CZ" sz="2800" dirty="0" err="1" smtClean="0"/>
              <a:t>Kinder</a:t>
            </a:r>
            <a:r>
              <a:rPr lang="cs-CZ" sz="2800" dirty="0" smtClean="0"/>
              <a:t> </a:t>
            </a:r>
            <a:r>
              <a:rPr lang="cs-CZ" sz="2800" dirty="0" err="1" smtClean="0"/>
              <a:t>schlafen</a:t>
            </a:r>
            <a:r>
              <a:rPr lang="cs-CZ" sz="2800" dirty="0" smtClean="0"/>
              <a:t> in </a:t>
            </a:r>
            <a:r>
              <a:rPr lang="cs-CZ" sz="2800" dirty="0" err="1" smtClean="0"/>
              <a:t>diesem</a:t>
            </a:r>
            <a:r>
              <a:rPr lang="cs-CZ" sz="2800" dirty="0" smtClean="0"/>
              <a:t> </a:t>
            </a:r>
            <a:r>
              <a:rPr lang="cs-CZ" sz="2800" dirty="0" err="1" smtClean="0"/>
              <a:t>Bett</a:t>
            </a:r>
            <a:r>
              <a:rPr lang="cs-CZ" sz="2800" dirty="0" smtClean="0"/>
              <a:t>. </a:t>
            </a:r>
            <a:r>
              <a:rPr lang="cs-CZ" sz="2800" dirty="0"/>
              <a:t>– ………. ?</a:t>
            </a:r>
          </a:p>
          <a:p>
            <a:pPr marL="0" indent="0">
              <a:buNone/>
            </a:pP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freue</a:t>
            </a:r>
            <a:r>
              <a:rPr lang="cs-CZ" sz="2800" dirty="0" smtClean="0"/>
              <a:t> </a:t>
            </a:r>
            <a:r>
              <a:rPr lang="cs-CZ" sz="2800" dirty="0" err="1" smtClean="0"/>
              <a:t>mich</a:t>
            </a:r>
            <a:r>
              <a:rPr lang="cs-CZ" sz="2800" dirty="0" smtClean="0"/>
              <a:t> </a:t>
            </a:r>
            <a:r>
              <a:rPr lang="cs-CZ" sz="2800" dirty="0" err="1" smtClean="0"/>
              <a:t>sehr</a:t>
            </a:r>
            <a:r>
              <a:rPr lang="cs-CZ" sz="2800" dirty="0" smtClean="0"/>
              <a:t> </a:t>
            </a:r>
            <a:r>
              <a:rPr lang="cs-CZ" sz="2800" dirty="0" err="1" smtClean="0"/>
              <a:t>über</a:t>
            </a:r>
            <a:r>
              <a:rPr lang="cs-CZ" sz="2800" dirty="0" smtClean="0"/>
              <a:t> </a:t>
            </a:r>
            <a:r>
              <a:rPr lang="cs-CZ" sz="2800" dirty="0" err="1" smtClean="0"/>
              <a:t>das</a:t>
            </a:r>
            <a:r>
              <a:rPr lang="cs-CZ" sz="2800" dirty="0" smtClean="0"/>
              <a:t> </a:t>
            </a:r>
            <a:r>
              <a:rPr lang="cs-CZ" sz="2800" dirty="0" err="1" smtClean="0"/>
              <a:t>Geschenk</a:t>
            </a:r>
            <a:r>
              <a:rPr lang="cs-CZ" sz="2800" dirty="0" smtClean="0"/>
              <a:t>. </a:t>
            </a:r>
            <a:r>
              <a:rPr lang="cs-CZ" sz="2800" dirty="0"/>
              <a:t>– ………. </a:t>
            </a:r>
            <a:r>
              <a:rPr lang="cs-CZ" sz="2800" dirty="0" smtClean="0"/>
              <a:t>?</a:t>
            </a:r>
          </a:p>
          <a:p>
            <a:pPr marL="0" indent="0">
              <a:buNone/>
            </a:pP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interessieren</a:t>
            </a:r>
            <a:r>
              <a:rPr lang="cs-CZ" sz="2800" dirty="0" smtClean="0"/>
              <a:t> </a:t>
            </a:r>
            <a:r>
              <a:rPr lang="cs-CZ" sz="2800" dirty="0" err="1" smtClean="0"/>
              <a:t>sich</a:t>
            </a:r>
            <a:r>
              <a:rPr lang="cs-CZ" sz="2800" dirty="0" smtClean="0"/>
              <a:t> </a:t>
            </a:r>
            <a:r>
              <a:rPr lang="cs-CZ" sz="2800" dirty="0" err="1" smtClean="0"/>
              <a:t>für</a:t>
            </a:r>
            <a:r>
              <a:rPr lang="cs-CZ" sz="2800" dirty="0" smtClean="0"/>
              <a:t> </a:t>
            </a:r>
            <a:r>
              <a:rPr lang="cs-CZ" sz="2800" dirty="0" err="1" smtClean="0"/>
              <a:t>diese</a:t>
            </a:r>
            <a:r>
              <a:rPr lang="cs-CZ" sz="2800" dirty="0" smtClean="0"/>
              <a:t> </a:t>
            </a:r>
            <a:r>
              <a:rPr lang="cs-CZ" sz="2800" dirty="0" err="1" smtClean="0"/>
              <a:t>Musik</a:t>
            </a:r>
            <a:r>
              <a:rPr lang="cs-CZ" sz="2800" dirty="0" smtClean="0"/>
              <a:t>. </a:t>
            </a:r>
            <a:r>
              <a:rPr lang="cs-CZ" sz="2800" dirty="0"/>
              <a:t>– ………. ?</a:t>
            </a:r>
          </a:p>
          <a:p>
            <a:pPr marL="0" indent="0">
              <a:buNone/>
            </a:pPr>
            <a:r>
              <a:rPr lang="cs-CZ" sz="2800" dirty="0" err="1" smtClean="0"/>
              <a:t>Gehen</a:t>
            </a:r>
            <a:r>
              <a:rPr lang="cs-CZ" sz="2800" dirty="0" smtClean="0"/>
              <a:t> </a:t>
            </a:r>
            <a:r>
              <a:rPr lang="cs-CZ" sz="2800" dirty="0" err="1" smtClean="0"/>
              <a:t>Sie</a:t>
            </a:r>
            <a:r>
              <a:rPr lang="cs-CZ" sz="2800" dirty="0" smtClean="0"/>
              <a:t> durch </a:t>
            </a:r>
            <a:r>
              <a:rPr lang="cs-CZ" sz="2800" dirty="0" err="1" smtClean="0"/>
              <a:t>diesen</a:t>
            </a:r>
            <a:r>
              <a:rPr lang="cs-CZ" sz="2800" dirty="0" smtClean="0"/>
              <a:t> </a:t>
            </a:r>
            <a:r>
              <a:rPr lang="cs-CZ" sz="2800" dirty="0" err="1" smtClean="0"/>
              <a:t>Tunnel</a:t>
            </a:r>
            <a:r>
              <a:rPr lang="cs-CZ" sz="2800" dirty="0" smtClean="0"/>
              <a:t>. </a:t>
            </a:r>
            <a:r>
              <a:rPr lang="cs-CZ" sz="2800" dirty="0"/>
              <a:t>– ………. ?</a:t>
            </a:r>
          </a:p>
          <a:p>
            <a:pPr marL="0" indent="0">
              <a:buNone/>
            </a:pPr>
            <a:r>
              <a:rPr lang="cs-CZ" sz="3000" dirty="0" smtClean="0"/>
              <a:t>Es </a:t>
            </a:r>
            <a:r>
              <a:rPr lang="cs-CZ" sz="3000" dirty="0" err="1" smtClean="0"/>
              <a:t>geht</a:t>
            </a:r>
            <a:r>
              <a:rPr lang="cs-CZ" sz="3000" dirty="0" smtClean="0"/>
              <a:t> um </a:t>
            </a:r>
            <a:r>
              <a:rPr lang="cs-CZ" sz="3000" dirty="0" err="1" smtClean="0"/>
              <a:t>dieses</a:t>
            </a:r>
            <a:r>
              <a:rPr lang="cs-CZ" sz="3000" dirty="0" smtClean="0"/>
              <a:t> </a:t>
            </a:r>
            <a:r>
              <a:rPr lang="cs-CZ" sz="3000" dirty="0" err="1" smtClean="0"/>
              <a:t>Bild</a:t>
            </a:r>
            <a:r>
              <a:rPr lang="cs-CZ" sz="3000" dirty="0" smtClean="0"/>
              <a:t>. </a:t>
            </a:r>
            <a:r>
              <a:rPr lang="cs-CZ" sz="3000" dirty="0"/>
              <a:t>– ………. </a:t>
            </a:r>
            <a:r>
              <a:rPr lang="cs-CZ" sz="3000" dirty="0" smtClean="0"/>
              <a:t>?</a:t>
            </a:r>
          </a:p>
          <a:p>
            <a:pPr marL="0" indent="0">
              <a:buNone/>
            </a:pPr>
            <a:r>
              <a:rPr lang="cs-CZ" sz="3000" dirty="0" smtClean="0"/>
              <a:t>Er </a:t>
            </a:r>
            <a:r>
              <a:rPr lang="cs-CZ" sz="3000" dirty="0" err="1" smtClean="0"/>
              <a:t>hilft</a:t>
            </a:r>
            <a:r>
              <a:rPr lang="cs-CZ" sz="3000" dirty="0" smtClean="0"/>
              <a:t> </a:t>
            </a:r>
            <a:r>
              <a:rPr lang="cs-CZ" sz="3000" dirty="0" err="1" smtClean="0"/>
              <a:t>mir</a:t>
            </a:r>
            <a:r>
              <a:rPr lang="cs-CZ" sz="3000" dirty="0" smtClean="0"/>
              <a:t> </a:t>
            </a:r>
            <a:r>
              <a:rPr lang="cs-CZ" sz="3000" dirty="0" err="1" smtClean="0"/>
              <a:t>bei</a:t>
            </a:r>
            <a:r>
              <a:rPr lang="cs-CZ" sz="3000" dirty="0" smtClean="0"/>
              <a:t> der </a:t>
            </a:r>
            <a:r>
              <a:rPr lang="cs-CZ" sz="3000" dirty="0" err="1" smtClean="0"/>
              <a:t>Arbeit</a:t>
            </a:r>
            <a:r>
              <a:rPr lang="cs-CZ" sz="3000" dirty="0" smtClean="0"/>
              <a:t>. </a:t>
            </a:r>
            <a:r>
              <a:rPr lang="cs-CZ" sz="2800" dirty="0"/>
              <a:t>– ………. ?</a:t>
            </a:r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21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u="sng" dirty="0" smtClean="0">
                <a:solidFill>
                  <a:srgbClr val="FF0000"/>
                </a:solidFill>
              </a:rPr>
              <a:t>Zájmenná příslovce oznamovací</a:t>
            </a:r>
          </a:p>
          <a:p>
            <a:pPr marL="0" indent="0">
              <a:buNone/>
            </a:pPr>
            <a:r>
              <a:rPr lang="cs-CZ" sz="2800" dirty="0" smtClean="0"/>
              <a:t>Tvoří se spojením </a:t>
            </a:r>
            <a:r>
              <a:rPr lang="cs-CZ" sz="2800" b="1" dirty="0" smtClean="0">
                <a:solidFill>
                  <a:srgbClr val="0070C0"/>
                </a:solidFill>
              </a:rPr>
              <a:t>da(r) </a:t>
            </a:r>
            <a:r>
              <a:rPr lang="cs-CZ" sz="2800" dirty="0" smtClean="0"/>
              <a:t>a</a:t>
            </a:r>
            <a:r>
              <a:rPr lang="cs-CZ" sz="2800" b="1" dirty="0" smtClean="0">
                <a:solidFill>
                  <a:srgbClr val="00B050"/>
                </a:solidFill>
              </a:rPr>
              <a:t> předložky</a:t>
            </a:r>
            <a:r>
              <a:rPr lang="cs-CZ" sz="2800" b="1" dirty="0" smtClean="0"/>
              <a:t>. </a:t>
            </a:r>
            <a:r>
              <a:rPr lang="cs-CZ" sz="2800" dirty="0" smtClean="0"/>
              <a:t>Hláska -</a:t>
            </a:r>
            <a:r>
              <a:rPr lang="cs-CZ" sz="2800" dirty="0" smtClean="0">
                <a:solidFill>
                  <a:srgbClr val="0070C0"/>
                </a:solidFill>
              </a:rPr>
              <a:t>r</a:t>
            </a:r>
            <a:r>
              <a:rPr lang="cs-CZ" sz="2800" dirty="0" smtClean="0"/>
              <a:t>- se vyskytuje u předložek začínajících samohláskou.</a:t>
            </a:r>
          </a:p>
          <a:p>
            <a:pPr marL="0" indent="0">
              <a:buNone/>
            </a:pPr>
            <a:r>
              <a:rPr lang="cs-CZ" sz="2800" dirty="0" smtClean="0"/>
              <a:t>	</a:t>
            </a:r>
            <a:r>
              <a:rPr lang="cs-CZ" sz="2800" b="1" dirty="0" err="1" smtClean="0">
                <a:solidFill>
                  <a:srgbClr val="0070C0"/>
                </a:solidFill>
              </a:rPr>
              <a:t>da</a:t>
            </a:r>
            <a:r>
              <a:rPr lang="cs-CZ" sz="2800" b="1" dirty="0" err="1" smtClean="0">
                <a:solidFill>
                  <a:srgbClr val="00B050"/>
                </a:solidFill>
              </a:rPr>
              <a:t>bei</a:t>
            </a:r>
            <a:r>
              <a:rPr lang="cs-CZ" sz="2800" b="1" dirty="0" smtClean="0">
                <a:solidFill>
                  <a:srgbClr val="00B050"/>
                </a:solidFill>
              </a:rPr>
              <a:t> </a:t>
            </a:r>
            <a:r>
              <a:rPr lang="cs-CZ" sz="2800" dirty="0" smtClean="0"/>
              <a:t>= při tom; </a:t>
            </a:r>
            <a:r>
              <a:rPr lang="cs-CZ" sz="2800" b="1" dirty="0" err="1" smtClean="0">
                <a:solidFill>
                  <a:srgbClr val="0070C0"/>
                </a:solidFill>
              </a:rPr>
              <a:t>da</a:t>
            </a:r>
            <a:r>
              <a:rPr lang="cs-CZ" sz="2800" b="1" dirty="0" err="1" smtClean="0">
                <a:solidFill>
                  <a:srgbClr val="00B050"/>
                </a:solidFill>
              </a:rPr>
              <a:t>für</a:t>
            </a:r>
            <a:r>
              <a:rPr lang="cs-CZ" sz="2800" b="1" dirty="0" smtClean="0">
                <a:solidFill>
                  <a:srgbClr val="00B050"/>
                </a:solidFill>
              </a:rPr>
              <a:t> </a:t>
            </a:r>
            <a:r>
              <a:rPr lang="cs-CZ" sz="2800" dirty="0" smtClean="0"/>
              <a:t>= pro to 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70C0"/>
                </a:solidFill>
              </a:rPr>
              <a:t> 	</a:t>
            </a:r>
            <a:r>
              <a:rPr lang="cs-CZ" sz="2800" b="1" dirty="0" err="1" smtClean="0">
                <a:solidFill>
                  <a:srgbClr val="0070C0"/>
                </a:solidFill>
              </a:rPr>
              <a:t>dar</a:t>
            </a:r>
            <a:r>
              <a:rPr lang="cs-CZ" sz="2800" b="1" dirty="0" err="1" smtClean="0">
                <a:solidFill>
                  <a:srgbClr val="00B050"/>
                </a:solidFill>
              </a:rPr>
              <a:t>auf</a:t>
            </a:r>
            <a:r>
              <a:rPr lang="cs-CZ" sz="2800" b="1" dirty="0" smtClean="0">
                <a:solidFill>
                  <a:srgbClr val="00B050"/>
                </a:solidFill>
              </a:rPr>
              <a:t> </a:t>
            </a:r>
            <a:r>
              <a:rPr lang="cs-CZ" sz="2800" dirty="0" smtClean="0"/>
              <a:t>= na to; </a:t>
            </a:r>
            <a:r>
              <a:rPr lang="cs-CZ" sz="2800" b="1" dirty="0" err="1" smtClean="0">
                <a:solidFill>
                  <a:srgbClr val="0070C0"/>
                </a:solidFill>
              </a:rPr>
              <a:t>dar</a:t>
            </a:r>
            <a:r>
              <a:rPr lang="cs-CZ" sz="2800" b="1" dirty="0" err="1" smtClean="0">
                <a:solidFill>
                  <a:srgbClr val="00B050"/>
                </a:solidFill>
              </a:rPr>
              <a:t>aus</a:t>
            </a:r>
            <a:r>
              <a:rPr lang="cs-CZ" sz="2800" b="1" dirty="0" smtClean="0">
                <a:solidFill>
                  <a:srgbClr val="00B050"/>
                </a:solidFill>
              </a:rPr>
              <a:t> </a:t>
            </a:r>
            <a:r>
              <a:rPr lang="cs-CZ" sz="2800" dirty="0" smtClean="0"/>
              <a:t>= z toho</a:t>
            </a:r>
          </a:p>
          <a:p>
            <a:pPr marL="0" indent="0">
              <a:buNone/>
            </a:pPr>
            <a:r>
              <a:rPr lang="cs-CZ" sz="2600" dirty="0" smtClean="0"/>
              <a:t>Hovoříme-li se o osobách, užíváme stejně jako v češtině předložku a osobní zájmeno (</a:t>
            </a:r>
            <a:r>
              <a:rPr lang="cs-CZ" sz="2600" dirty="0" err="1" smtClean="0"/>
              <a:t>ihm</a:t>
            </a:r>
            <a:r>
              <a:rPr lang="cs-CZ" sz="2600" dirty="0" smtClean="0"/>
              <a:t>, </a:t>
            </a:r>
            <a:r>
              <a:rPr lang="cs-CZ" sz="2600" dirty="0" err="1" smtClean="0"/>
              <a:t>uns</a:t>
            </a:r>
            <a:r>
              <a:rPr lang="cs-CZ" sz="2600" dirty="0" smtClean="0"/>
              <a:t>, </a:t>
            </a:r>
            <a:r>
              <a:rPr lang="cs-CZ" sz="2600" dirty="0" err="1" smtClean="0"/>
              <a:t>sie</a:t>
            </a:r>
            <a:r>
              <a:rPr lang="cs-CZ" sz="2600" dirty="0" smtClean="0"/>
              <a:t>).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00B050"/>
                </a:solidFill>
              </a:rPr>
              <a:t>v</a:t>
            </a:r>
            <a:r>
              <a:rPr lang="cs-CZ" sz="2600" b="1" dirty="0" smtClean="0">
                <a:solidFill>
                  <a:srgbClr val="00B050"/>
                </a:solidFill>
              </a:rPr>
              <a:t>on </a:t>
            </a:r>
            <a:r>
              <a:rPr lang="cs-CZ" sz="2600" dirty="0" err="1" smtClean="0"/>
              <a:t>ihr</a:t>
            </a:r>
            <a:r>
              <a:rPr lang="cs-CZ" sz="2600" dirty="0" smtClean="0"/>
              <a:t> = od ní</a:t>
            </a:r>
          </a:p>
          <a:p>
            <a:pPr marL="0" indent="0">
              <a:buNone/>
            </a:pPr>
            <a:r>
              <a:rPr lang="cs-CZ" sz="2600" b="1" dirty="0" err="1">
                <a:solidFill>
                  <a:srgbClr val="00B050"/>
                </a:solidFill>
              </a:rPr>
              <a:t>f</a:t>
            </a:r>
            <a:r>
              <a:rPr lang="cs-CZ" sz="2600" b="1" dirty="0" err="1" smtClean="0">
                <a:solidFill>
                  <a:srgbClr val="00B050"/>
                </a:solidFill>
              </a:rPr>
              <a:t>ür</a:t>
            </a:r>
            <a:r>
              <a:rPr lang="cs-CZ" sz="2600" dirty="0" smtClean="0"/>
              <a:t> </a:t>
            </a:r>
            <a:r>
              <a:rPr lang="cs-CZ" sz="2600" dirty="0" err="1" smtClean="0"/>
              <a:t>mich</a:t>
            </a:r>
            <a:r>
              <a:rPr lang="cs-CZ" sz="2600" dirty="0" smtClean="0"/>
              <a:t> = pro mě</a:t>
            </a:r>
          </a:p>
          <a:p>
            <a:pPr marL="0" indent="0">
              <a:buNone/>
            </a:pPr>
            <a:endParaRPr lang="cs-CZ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Pozor!</a:t>
            </a:r>
          </a:p>
          <a:p>
            <a:pPr marL="0" indent="0">
              <a:buNone/>
            </a:pPr>
            <a:r>
              <a:rPr lang="cs-CZ" sz="2800" b="1" dirty="0" smtClean="0"/>
              <a:t>Předložka se řídí vazbou slovesa.</a:t>
            </a:r>
          </a:p>
          <a:p>
            <a:pPr marL="0" indent="0">
              <a:buNone/>
            </a:pPr>
            <a:r>
              <a:rPr lang="cs-CZ" sz="2600" dirty="0" err="1" smtClean="0"/>
              <a:t>Worum</a:t>
            </a:r>
            <a:r>
              <a:rPr lang="cs-CZ" sz="2600" dirty="0" smtClean="0"/>
              <a:t> </a:t>
            </a:r>
            <a:r>
              <a:rPr lang="cs-CZ" sz="2600" dirty="0" err="1" smtClean="0"/>
              <a:t>geht</a:t>
            </a:r>
            <a:r>
              <a:rPr lang="cs-CZ" sz="2600" dirty="0" smtClean="0"/>
              <a:t> es? – O co jde?</a:t>
            </a:r>
          </a:p>
          <a:p>
            <a:pPr marL="0" indent="0">
              <a:buNone/>
            </a:pPr>
            <a:r>
              <a:rPr lang="cs-CZ" sz="2600" dirty="0" err="1" smtClean="0"/>
              <a:t>Wovon</a:t>
            </a:r>
            <a:r>
              <a:rPr lang="cs-CZ" sz="2600" dirty="0" smtClean="0"/>
              <a:t> </a:t>
            </a:r>
            <a:r>
              <a:rPr lang="cs-CZ" sz="2600" dirty="0" err="1" smtClean="0"/>
              <a:t>sprichst</a:t>
            </a:r>
            <a:r>
              <a:rPr lang="cs-CZ" sz="2600" dirty="0" smtClean="0"/>
              <a:t> </a:t>
            </a:r>
            <a:r>
              <a:rPr lang="cs-CZ" sz="2600" dirty="0" err="1" smtClean="0"/>
              <a:t>du</a:t>
            </a:r>
            <a:r>
              <a:rPr lang="cs-CZ" sz="2600" dirty="0" smtClean="0"/>
              <a:t>? – O čem mluvíš?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91871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II. Cvičení – doplň </a:t>
            </a:r>
            <a:r>
              <a:rPr lang="cs-CZ" sz="3200" b="1" dirty="0"/>
              <a:t>zájmenné příslovce </a:t>
            </a:r>
            <a:r>
              <a:rPr lang="cs-CZ" sz="3200" b="1" dirty="0" smtClean="0"/>
              <a:t>oznamovací</a:t>
            </a:r>
            <a:r>
              <a:rPr lang="cs-CZ" sz="3200" b="1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3285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dirty="0" smtClean="0"/>
              <a:t>Př. : </a:t>
            </a:r>
            <a:r>
              <a:rPr lang="cs-CZ" sz="2800" b="1" dirty="0" smtClean="0"/>
              <a:t>Die </a:t>
            </a:r>
            <a:r>
              <a:rPr lang="cs-CZ" sz="2800" b="1" dirty="0" err="1" smtClean="0"/>
              <a:t>Ferien</a:t>
            </a:r>
            <a:r>
              <a:rPr lang="cs-CZ" sz="2800" b="1" dirty="0" smtClean="0"/>
              <a:t> </a:t>
            </a:r>
            <a:r>
              <a:rPr lang="cs-CZ" sz="2800" dirty="0" smtClean="0"/>
              <a:t>– </a:t>
            </a:r>
            <a:r>
              <a:rPr lang="cs-CZ" sz="2800" b="1" dirty="0" err="1" smtClean="0"/>
              <a:t>darauf</a:t>
            </a:r>
            <a:r>
              <a:rPr lang="cs-CZ" sz="2800" dirty="0" smtClean="0"/>
              <a:t> </a:t>
            </a:r>
            <a:r>
              <a:rPr lang="cs-CZ" sz="2800" dirty="0" err="1" smtClean="0"/>
              <a:t>freut</a:t>
            </a:r>
            <a:r>
              <a:rPr lang="cs-CZ" sz="2800" dirty="0" smtClean="0"/>
              <a:t> man </a:t>
            </a:r>
            <a:r>
              <a:rPr lang="cs-CZ" sz="2800" dirty="0" err="1" smtClean="0"/>
              <a:t>sich</a:t>
            </a:r>
            <a:r>
              <a:rPr lang="cs-CZ" sz="2800" dirty="0" smtClean="0"/>
              <a:t> </a:t>
            </a:r>
            <a:r>
              <a:rPr lang="cs-CZ" sz="2800" dirty="0" err="1" smtClean="0"/>
              <a:t>das</a:t>
            </a:r>
            <a:r>
              <a:rPr lang="cs-CZ" sz="2800" dirty="0" smtClean="0"/>
              <a:t> </a:t>
            </a:r>
            <a:r>
              <a:rPr lang="cs-CZ" sz="2800" dirty="0" err="1" smtClean="0"/>
              <a:t>ganze</a:t>
            </a:r>
            <a:r>
              <a:rPr lang="cs-CZ" sz="2800" dirty="0" smtClean="0"/>
              <a:t> </a:t>
            </a:r>
            <a:r>
              <a:rPr lang="cs-CZ" sz="2800" dirty="0" err="1" smtClean="0"/>
              <a:t>Jahr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Die </a:t>
            </a:r>
            <a:r>
              <a:rPr lang="cs-CZ" sz="2800" dirty="0" err="1" smtClean="0"/>
              <a:t>Brille</a:t>
            </a:r>
            <a:r>
              <a:rPr lang="cs-CZ" sz="2800" dirty="0" smtClean="0"/>
              <a:t> – ……. </a:t>
            </a:r>
            <a:r>
              <a:rPr lang="cs-CZ" sz="2800" dirty="0" err="1" smtClean="0"/>
              <a:t>sieht</a:t>
            </a:r>
            <a:r>
              <a:rPr lang="cs-CZ" sz="2800" dirty="0" smtClean="0"/>
              <a:t> man </a:t>
            </a:r>
            <a:r>
              <a:rPr lang="cs-CZ" sz="2800" dirty="0" err="1" smtClean="0"/>
              <a:t>besser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err="1" smtClean="0"/>
              <a:t>Das</a:t>
            </a:r>
            <a:r>
              <a:rPr lang="cs-CZ" sz="2800" dirty="0" smtClean="0"/>
              <a:t> </a:t>
            </a:r>
            <a:r>
              <a:rPr lang="cs-CZ" sz="2800" dirty="0" err="1" smtClean="0"/>
              <a:t>Wetter</a:t>
            </a:r>
            <a:r>
              <a:rPr lang="cs-CZ" sz="2800" dirty="0" smtClean="0"/>
              <a:t> </a:t>
            </a:r>
            <a:r>
              <a:rPr lang="cs-CZ" sz="2800" dirty="0"/>
              <a:t>– ……. </a:t>
            </a:r>
            <a:r>
              <a:rPr lang="cs-CZ" sz="2800" dirty="0" err="1"/>
              <a:t>u</a:t>
            </a:r>
            <a:r>
              <a:rPr lang="cs-CZ" sz="2800" dirty="0" err="1" smtClean="0"/>
              <a:t>nterhält</a:t>
            </a:r>
            <a:r>
              <a:rPr lang="cs-CZ" sz="2800" dirty="0" smtClean="0"/>
              <a:t> </a:t>
            </a:r>
            <a:r>
              <a:rPr lang="cs-CZ" sz="2800" dirty="0" err="1" smtClean="0"/>
              <a:t>er</a:t>
            </a:r>
            <a:r>
              <a:rPr lang="cs-CZ" sz="2800" dirty="0" smtClean="0"/>
              <a:t> </a:t>
            </a:r>
            <a:r>
              <a:rPr lang="cs-CZ" sz="2800" dirty="0" err="1" smtClean="0"/>
              <a:t>sich</a:t>
            </a:r>
            <a:r>
              <a:rPr lang="cs-CZ" sz="2800" dirty="0" smtClean="0"/>
              <a:t> </a:t>
            </a:r>
            <a:r>
              <a:rPr lang="cs-CZ" sz="2800" dirty="0" err="1" smtClean="0"/>
              <a:t>gerade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err="1" smtClean="0"/>
              <a:t>Das</a:t>
            </a:r>
            <a:r>
              <a:rPr lang="cs-CZ" sz="2800" dirty="0" smtClean="0"/>
              <a:t> Essen </a:t>
            </a:r>
            <a:r>
              <a:rPr lang="cs-CZ" sz="2800" dirty="0"/>
              <a:t>– ……. </a:t>
            </a:r>
            <a:r>
              <a:rPr lang="cs-CZ" sz="2800" dirty="0" err="1"/>
              <a:t>g</a:t>
            </a:r>
            <a:r>
              <a:rPr lang="cs-CZ" sz="2800" dirty="0" err="1" smtClean="0"/>
              <a:t>ibt</a:t>
            </a:r>
            <a:r>
              <a:rPr lang="cs-CZ" sz="2800" dirty="0" smtClean="0"/>
              <a:t> man </a:t>
            </a:r>
            <a:r>
              <a:rPr lang="cs-CZ" sz="2800" dirty="0" err="1" smtClean="0"/>
              <a:t>viel</a:t>
            </a:r>
            <a:r>
              <a:rPr lang="cs-CZ" sz="2800" dirty="0" smtClean="0"/>
              <a:t> </a:t>
            </a:r>
            <a:r>
              <a:rPr lang="cs-CZ" sz="2800" dirty="0" err="1" smtClean="0"/>
              <a:t>Geld</a:t>
            </a:r>
            <a:r>
              <a:rPr lang="cs-CZ" sz="2800" dirty="0" smtClean="0"/>
              <a:t> </a:t>
            </a:r>
            <a:r>
              <a:rPr lang="cs-CZ" sz="2800" dirty="0" err="1" smtClean="0"/>
              <a:t>aus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Die </a:t>
            </a:r>
            <a:r>
              <a:rPr lang="cs-CZ" sz="2800" dirty="0" err="1" smtClean="0"/>
              <a:t>Information</a:t>
            </a:r>
            <a:r>
              <a:rPr lang="cs-CZ" sz="2800" dirty="0" smtClean="0"/>
              <a:t> </a:t>
            </a:r>
            <a:r>
              <a:rPr lang="cs-CZ" sz="2800" dirty="0"/>
              <a:t>– ……. </a:t>
            </a:r>
            <a:r>
              <a:rPr lang="cs-CZ" sz="2800" dirty="0" err="1"/>
              <a:t>b</a:t>
            </a:r>
            <a:r>
              <a:rPr lang="cs-CZ" sz="2800" dirty="0" err="1" smtClean="0"/>
              <a:t>ittet</a:t>
            </a:r>
            <a:r>
              <a:rPr lang="cs-CZ" sz="2800" dirty="0" smtClean="0"/>
              <a:t> man.</a:t>
            </a:r>
          </a:p>
          <a:p>
            <a:pPr marL="0" indent="0">
              <a:buNone/>
            </a:pPr>
            <a:r>
              <a:rPr lang="cs-CZ" sz="2800" dirty="0" err="1" smtClean="0"/>
              <a:t>Kriege</a:t>
            </a:r>
            <a:r>
              <a:rPr lang="cs-CZ" sz="2800" dirty="0" smtClean="0"/>
              <a:t> </a:t>
            </a:r>
            <a:r>
              <a:rPr lang="cs-CZ" sz="2800" dirty="0"/>
              <a:t>– ……. </a:t>
            </a:r>
            <a:r>
              <a:rPr lang="cs-CZ" sz="2800" dirty="0" err="1" smtClean="0"/>
              <a:t>haben</a:t>
            </a:r>
            <a:r>
              <a:rPr lang="cs-CZ" sz="2800" dirty="0" smtClean="0"/>
              <a:t> </a:t>
            </a:r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 smtClean="0"/>
              <a:t>Angst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err="1" smtClean="0"/>
              <a:t>Eine</a:t>
            </a:r>
            <a:r>
              <a:rPr lang="cs-CZ" sz="2800" dirty="0" smtClean="0"/>
              <a:t> </a:t>
            </a:r>
            <a:r>
              <a:rPr lang="cs-CZ" sz="2800" dirty="0" err="1" smtClean="0"/>
              <a:t>Fünf</a:t>
            </a:r>
            <a:r>
              <a:rPr lang="cs-CZ" sz="2800" dirty="0" smtClean="0"/>
              <a:t> </a:t>
            </a:r>
            <a:r>
              <a:rPr lang="cs-CZ" sz="2800" dirty="0"/>
              <a:t>– ……. </a:t>
            </a:r>
            <a:r>
              <a:rPr lang="cs-CZ" sz="2800" dirty="0" err="1"/>
              <a:t>p</a:t>
            </a:r>
            <a:r>
              <a:rPr lang="cs-CZ" sz="2800" dirty="0" err="1" smtClean="0"/>
              <a:t>rotestiert</a:t>
            </a:r>
            <a:r>
              <a:rPr lang="cs-CZ" sz="2800" dirty="0" smtClean="0"/>
              <a:t> der </a:t>
            </a:r>
            <a:r>
              <a:rPr lang="cs-CZ" sz="2800" dirty="0" err="1" smtClean="0"/>
              <a:t>Schüler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err="1" smtClean="0"/>
              <a:t>Meine</a:t>
            </a:r>
            <a:r>
              <a:rPr lang="cs-CZ" sz="2800" dirty="0" smtClean="0"/>
              <a:t> </a:t>
            </a:r>
            <a:r>
              <a:rPr lang="cs-CZ" sz="2800" dirty="0" err="1" smtClean="0"/>
              <a:t>Zukunft</a:t>
            </a:r>
            <a:r>
              <a:rPr lang="cs-CZ" sz="2800" dirty="0" smtClean="0"/>
              <a:t> </a:t>
            </a:r>
            <a:r>
              <a:rPr lang="cs-CZ" sz="2800" dirty="0"/>
              <a:t>– ……. </a:t>
            </a:r>
            <a:r>
              <a:rPr lang="cs-CZ" sz="2800" dirty="0" err="1"/>
              <a:t>d</a:t>
            </a:r>
            <a:r>
              <a:rPr lang="cs-CZ" sz="2800" dirty="0" err="1" smtClean="0"/>
              <a:t>enke</a:t>
            </a:r>
            <a:r>
              <a:rPr lang="cs-CZ" sz="2800" dirty="0" smtClean="0"/>
              <a:t>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oft</a:t>
            </a:r>
            <a:r>
              <a:rPr lang="cs-CZ" sz="2800" dirty="0" smtClean="0"/>
              <a:t> nach.</a:t>
            </a:r>
          </a:p>
          <a:p>
            <a:pPr marL="0" indent="0">
              <a:buNone/>
            </a:pPr>
            <a:r>
              <a:rPr lang="cs-CZ" sz="2800" dirty="0" smtClean="0"/>
              <a:t>Die </a:t>
            </a:r>
            <a:r>
              <a:rPr lang="cs-CZ" sz="2800" dirty="0" err="1" smtClean="0"/>
              <a:t>Blumen</a:t>
            </a:r>
            <a:r>
              <a:rPr lang="cs-CZ" sz="2800" dirty="0" smtClean="0"/>
              <a:t> </a:t>
            </a:r>
            <a:r>
              <a:rPr lang="cs-CZ" sz="2800" dirty="0"/>
              <a:t>– ……. </a:t>
            </a:r>
            <a:r>
              <a:rPr lang="cs-CZ" sz="2800" dirty="0" err="1"/>
              <a:t>d</a:t>
            </a:r>
            <a:r>
              <a:rPr lang="cs-CZ" sz="2800" dirty="0" err="1" smtClean="0"/>
              <a:t>ankt</a:t>
            </a:r>
            <a:r>
              <a:rPr lang="cs-CZ" sz="2800" dirty="0" smtClean="0"/>
              <a:t>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ihm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Die </a:t>
            </a:r>
            <a:r>
              <a:rPr lang="cs-CZ" sz="2800" dirty="0" err="1" smtClean="0"/>
              <a:t>Gesundheit</a:t>
            </a:r>
            <a:r>
              <a:rPr lang="cs-CZ" sz="2800" dirty="0"/>
              <a:t> – </a:t>
            </a:r>
            <a:r>
              <a:rPr lang="cs-CZ" sz="2800" dirty="0" smtClean="0"/>
              <a:t>……. </a:t>
            </a:r>
            <a:r>
              <a:rPr lang="cs-CZ" sz="2800" dirty="0" err="1"/>
              <a:t>g</a:t>
            </a:r>
            <a:r>
              <a:rPr lang="cs-CZ" sz="2800" dirty="0" err="1" smtClean="0"/>
              <a:t>eht</a:t>
            </a:r>
            <a:r>
              <a:rPr lang="cs-CZ" sz="2800" dirty="0" smtClean="0"/>
              <a:t> es. </a:t>
            </a:r>
          </a:p>
          <a:p>
            <a:pPr marL="0" indent="0">
              <a:buNone/>
            </a:pPr>
            <a:r>
              <a:rPr lang="cs-CZ" sz="2800" dirty="0" smtClean="0"/>
              <a:t>Die </a:t>
            </a:r>
            <a:r>
              <a:rPr lang="cs-CZ" sz="2800" dirty="0" err="1" smtClean="0"/>
              <a:t>Meisterschaften</a:t>
            </a:r>
            <a:r>
              <a:rPr lang="cs-CZ" sz="2800" dirty="0" smtClean="0"/>
              <a:t> </a:t>
            </a:r>
            <a:r>
              <a:rPr lang="cs-CZ" sz="2800" dirty="0"/>
              <a:t>– ……. </a:t>
            </a:r>
            <a:r>
              <a:rPr lang="cs-CZ" sz="2800" dirty="0" smtClean="0"/>
              <a:t> </a:t>
            </a:r>
            <a:r>
              <a:rPr lang="cs-CZ" sz="2800" dirty="0" err="1"/>
              <a:t>n</a:t>
            </a:r>
            <a:r>
              <a:rPr lang="cs-CZ" sz="2800" dirty="0" err="1" smtClean="0"/>
              <a:t>immt</a:t>
            </a:r>
            <a:r>
              <a:rPr lang="cs-CZ" sz="2800" dirty="0" smtClean="0"/>
              <a:t> </a:t>
            </a:r>
            <a:r>
              <a:rPr lang="cs-CZ" sz="2800" dirty="0" err="1" smtClean="0"/>
              <a:t>unsere</a:t>
            </a:r>
            <a:r>
              <a:rPr lang="cs-CZ" sz="2800" dirty="0" smtClean="0"/>
              <a:t> </a:t>
            </a:r>
            <a:r>
              <a:rPr lang="cs-CZ" sz="2800" dirty="0" err="1" smtClean="0"/>
              <a:t>Manschaft</a:t>
            </a:r>
            <a:r>
              <a:rPr lang="cs-CZ" sz="2800" dirty="0" smtClean="0"/>
              <a:t> </a:t>
            </a:r>
            <a:r>
              <a:rPr lang="cs-CZ" sz="2800" dirty="0" err="1" smtClean="0"/>
              <a:t>teil</a:t>
            </a:r>
            <a:r>
              <a:rPr lang="cs-CZ" sz="2800" dirty="0" smtClean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531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III. Cvičení – přelož: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 smtClean="0"/>
              <a:t>1. Čemu nerozumíš?		2. Na čem pracuješ?</a:t>
            </a:r>
          </a:p>
          <a:p>
            <a:pPr marL="0" indent="0">
              <a:buNone/>
            </a:pPr>
            <a:r>
              <a:rPr lang="cs-CZ" sz="2800" dirty="0" smtClean="0"/>
              <a:t>3. Před čím tě varuje?		4. O co tě prosí?</a:t>
            </a:r>
          </a:p>
          <a:p>
            <a:pPr marL="0" indent="0">
              <a:buNone/>
            </a:pPr>
            <a:r>
              <a:rPr lang="cs-CZ" sz="2800" dirty="0" smtClean="0"/>
              <a:t>5. O co se zajímáte?		6. </a:t>
            </a:r>
            <a:r>
              <a:rPr lang="cs-CZ" sz="2800" dirty="0"/>
              <a:t>M</a:t>
            </a:r>
            <a:r>
              <a:rPr lang="cs-CZ" sz="2800" dirty="0" smtClean="0"/>
              <a:t>yslím na </a:t>
            </a:r>
            <a:r>
              <a:rPr lang="cs-CZ" sz="2800" dirty="0"/>
              <a:t>to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7. S čím máme pomoct?		8. Na co se ptáš?</a:t>
            </a:r>
          </a:p>
          <a:p>
            <a:pPr marL="0" indent="0">
              <a:buNone/>
            </a:pPr>
            <a:r>
              <a:rPr lang="cs-CZ" sz="2800" dirty="0" smtClean="0"/>
              <a:t>9. Toho se nezúčastníme.		10. Těším se na to.</a:t>
            </a:r>
          </a:p>
          <a:p>
            <a:pPr marL="0" indent="0">
              <a:buNone/>
            </a:pPr>
            <a:r>
              <a:rPr lang="cs-CZ" sz="2800" dirty="0" smtClean="0"/>
              <a:t>11. O co jde?			12. Na čem pracuješ?</a:t>
            </a:r>
          </a:p>
          <a:p>
            <a:pPr marL="0" indent="0">
              <a:buNone/>
            </a:pPr>
            <a:r>
              <a:rPr lang="cs-CZ" sz="2800" dirty="0" smtClean="0"/>
              <a:t>13. </a:t>
            </a:r>
            <a:r>
              <a:rPr lang="cs-CZ" sz="2800" dirty="0"/>
              <a:t>P</a:t>
            </a:r>
            <a:r>
              <a:rPr lang="cs-CZ" sz="2800" dirty="0" smtClean="0"/>
              <a:t>ůjdete okolo </a:t>
            </a:r>
            <a:r>
              <a:rPr lang="cs-CZ" sz="2800" dirty="0"/>
              <a:t>toho</a:t>
            </a:r>
            <a:r>
              <a:rPr lang="cs-CZ" sz="2800" dirty="0" smtClean="0"/>
              <a:t>.		14. Píšeme o tom.</a:t>
            </a:r>
          </a:p>
          <a:p>
            <a:pPr marL="0" indent="0">
              <a:buNone/>
            </a:pPr>
            <a:r>
              <a:rPr lang="cs-CZ" sz="2800" dirty="0" smtClean="0"/>
              <a:t>15. Dojdu pro to.			16. Rozumíš tomu?</a:t>
            </a:r>
          </a:p>
          <a:p>
            <a:pPr marL="0" indent="0">
              <a:buNone/>
            </a:pPr>
            <a:r>
              <a:rPr lang="cs-CZ" sz="2800" dirty="0" smtClean="0"/>
              <a:t>17. Co si prohlížíš?			18. Zapomeň na to!</a:t>
            </a:r>
          </a:p>
          <a:p>
            <a:pPr marL="0" indent="0">
              <a:buNone/>
            </a:pPr>
            <a:r>
              <a:rPr lang="cs-CZ" sz="2800" dirty="0" smtClean="0"/>
              <a:t>19. Máš z toho radost?		20. Povím vám o tom.</a:t>
            </a:r>
          </a:p>
          <a:p>
            <a:pPr marL="0" indent="0">
              <a:buNone/>
            </a:pPr>
            <a:r>
              <a:rPr lang="cs-CZ" sz="2800" dirty="0" smtClean="0"/>
              <a:t>21. O </a:t>
            </a:r>
            <a:r>
              <a:rPr lang="cs-CZ" sz="2800" dirty="0"/>
              <a:t>čem čtete? </a:t>
            </a:r>
            <a:r>
              <a:rPr lang="cs-CZ" sz="2800" dirty="0" smtClean="0"/>
              <a:t>			22. O to se nestarej!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81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– I. cvičení: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 smtClean="0"/>
              <a:t>Er </a:t>
            </a:r>
            <a:r>
              <a:rPr lang="cs-CZ" sz="2800" dirty="0" err="1"/>
              <a:t>läuft</a:t>
            </a:r>
            <a:r>
              <a:rPr lang="cs-CZ" sz="2800" dirty="0"/>
              <a:t> in </a:t>
            </a:r>
            <a:r>
              <a:rPr lang="cs-CZ" sz="2800" dirty="0" err="1"/>
              <a:t>diesen</a:t>
            </a:r>
            <a:r>
              <a:rPr lang="cs-CZ" sz="2800" dirty="0"/>
              <a:t> </a:t>
            </a:r>
            <a:r>
              <a:rPr lang="cs-CZ" sz="2800" dirty="0" err="1"/>
              <a:t>Schuhen</a:t>
            </a:r>
            <a:r>
              <a:rPr lang="cs-CZ" sz="2800" dirty="0"/>
              <a:t>. </a:t>
            </a:r>
            <a:r>
              <a:rPr lang="cs-CZ" sz="2800" dirty="0" smtClean="0"/>
              <a:t>– </a:t>
            </a:r>
            <a:r>
              <a:rPr lang="cs-CZ" sz="2800" dirty="0" err="1" smtClean="0">
                <a:solidFill>
                  <a:srgbClr val="FF0000"/>
                </a:solidFill>
              </a:rPr>
              <a:t>Worin</a:t>
            </a:r>
            <a:r>
              <a:rPr lang="cs-CZ" sz="2800" dirty="0" smtClean="0">
                <a:solidFill>
                  <a:srgbClr val="FF0000"/>
                </a:solidFill>
              </a:rPr>
              <a:t>?</a:t>
            </a:r>
            <a:endParaRPr lang="cs-CZ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800" dirty="0" err="1"/>
              <a:t>Das</a:t>
            </a:r>
            <a:r>
              <a:rPr lang="cs-CZ" sz="2800" dirty="0"/>
              <a:t> </a:t>
            </a:r>
            <a:r>
              <a:rPr lang="cs-CZ" sz="2800" dirty="0" err="1"/>
              <a:t>schneide</a:t>
            </a:r>
            <a:r>
              <a:rPr lang="cs-CZ" sz="2800" dirty="0"/>
              <a:t> </a:t>
            </a:r>
            <a:r>
              <a:rPr lang="cs-CZ" sz="2800" dirty="0" err="1"/>
              <a:t>ich</a:t>
            </a:r>
            <a:r>
              <a:rPr lang="cs-CZ" sz="2800" dirty="0"/>
              <a:t> </a:t>
            </a:r>
            <a:r>
              <a:rPr lang="cs-CZ" sz="2800" dirty="0" err="1"/>
              <a:t>mit</a:t>
            </a:r>
            <a:r>
              <a:rPr lang="cs-CZ" sz="2800" dirty="0"/>
              <a:t> </a:t>
            </a:r>
            <a:r>
              <a:rPr lang="cs-CZ" sz="2800" dirty="0" err="1"/>
              <a:t>dieser</a:t>
            </a:r>
            <a:r>
              <a:rPr lang="cs-CZ" sz="2800" dirty="0"/>
              <a:t> </a:t>
            </a:r>
            <a:r>
              <a:rPr lang="cs-CZ" sz="2800" dirty="0" err="1"/>
              <a:t>Schere</a:t>
            </a:r>
            <a:r>
              <a:rPr lang="cs-CZ" sz="2800" dirty="0"/>
              <a:t>. </a:t>
            </a:r>
            <a:r>
              <a:rPr lang="cs-CZ" sz="2800" dirty="0" smtClean="0"/>
              <a:t>– </a:t>
            </a:r>
            <a:r>
              <a:rPr lang="cs-CZ" sz="2800" dirty="0" err="1" smtClean="0">
                <a:solidFill>
                  <a:srgbClr val="FF0000"/>
                </a:solidFill>
              </a:rPr>
              <a:t>Womit</a:t>
            </a:r>
            <a:r>
              <a:rPr lang="cs-CZ" sz="2800" dirty="0" smtClean="0">
                <a:solidFill>
                  <a:srgbClr val="FF0000"/>
                </a:solidFill>
              </a:rPr>
              <a:t>?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/>
              <a:t>bezahlt</a:t>
            </a:r>
            <a:r>
              <a:rPr lang="cs-CZ" sz="2800" dirty="0"/>
              <a:t> </a:t>
            </a:r>
            <a:r>
              <a:rPr lang="cs-CZ" sz="2800" dirty="0" err="1"/>
              <a:t>für</a:t>
            </a:r>
            <a:r>
              <a:rPr lang="cs-CZ" sz="2800" dirty="0"/>
              <a:t> </a:t>
            </a:r>
            <a:r>
              <a:rPr lang="cs-CZ" sz="2800" dirty="0" err="1"/>
              <a:t>diese</a:t>
            </a:r>
            <a:r>
              <a:rPr lang="cs-CZ" sz="2800" dirty="0"/>
              <a:t> </a:t>
            </a:r>
            <a:r>
              <a:rPr lang="cs-CZ" sz="2800" dirty="0" err="1"/>
              <a:t>Getränke</a:t>
            </a:r>
            <a:r>
              <a:rPr lang="cs-CZ" sz="2800" dirty="0"/>
              <a:t>. </a:t>
            </a:r>
            <a:r>
              <a:rPr lang="cs-CZ" sz="2800" dirty="0" smtClean="0"/>
              <a:t>– </a:t>
            </a:r>
            <a:r>
              <a:rPr lang="cs-CZ" sz="2800" dirty="0" err="1" smtClean="0">
                <a:solidFill>
                  <a:srgbClr val="FF0000"/>
                </a:solidFill>
              </a:rPr>
              <a:t>Wofür</a:t>
            </a:r>
            <a:r>
              <a:rPr lang="cs-CZ" sz="2800" dirty="0" smtClean="0">
                <a:solidFill>
                  <a:srgbClr val="FF0000"/>
                </a:solidFill>
              </a:rPr>
              <a:t>?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/>
              <a:t>fahren</a:t>
            </a:r>
            <a:r>
              <a:rPr lang="cs-CZ" sz="2800" dirty="0"/>
              <a:t> </a:t>
            </a:r>
            <a:r>
              <a:rPr lang="cs-CZ" sz="2800" dirty="0" err="1"/>
              <a:t>mit</a:t>
            </a:r>
            <a:r>
              <a:rPr lang="cs-CZ" sz="2800" dirty="0"/>
              <a:t> </a:t>
            </a:r>
            <a:r>
              <a:rPr lang="cs-CZ" sz="2800" dirty="0" err="1"/>
              <a:t>diesem</a:t>
            </a:r>
            <a:r>
              <a:rPr lang="cs-CZ" sz="2800" dirty="0"/>
              <a:t> </a:t>
            </a:r>
            <a:r>
              <a:rPr lang="cs-CZ" sz="2800" dirty="0" err="1"/>
              <a:t>Zug</a:t>
            </a:r>
            <a:r>
              <a:rPr lang="cs-CZ" sz="2800" dirty="0"/>
              <a:t>. – </a:t>
            </a:r>
            <a:r>
              <a:rPr lang="cs-CZ" sz="2800" dirty="0" err="1">
                <a:solidFill>
                  <a:srgbClr val="FF0000"/>
                </a:solidFill>
              </a:rPr>
              <a:t>Womit</a:t>
            </a:r>
            <a:r>
              <a:rPr lang="cs-CZ" sz="2800" dirty="0">
                <a:solidFill>
                  <a:srgbClr val="FF0000"/>
                </a:solidFill>
              </a:rPr>
              <a:t>?</a:t>
            </a:r>
            <a:endParaRPr lang="cs-CZ" sz="2800" dirty="0"/>
          </a:p>
          <a:p>
            <a:pPr marL="0" indent="0">
              <a:buNone/>
            </a:pP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/>
              <a:t>sitze</a:t>
            </a:r>
            <a:r>
              <a:rPr lang="cs-CZ" sz="2800" dirty="0"/>
              <a:t> </a:t>
            </a:r>
            <a:r>
              <a:rPr lang="cs-CZ" sz="2800" dirty="0" err="1"/>
              <a:t>auf</a:t>
            </a:r>
            <a:r>
              <a:rPr lang="cs-CZ" sz="2800" dirty="0"/>
              <a:t> </a:t>
            </a:r>
            <a:r>
              <a:rPr lang="cs-CZ" sz="2800" dirty="0" err="1"/>
              <a:t>diesem</a:t>
            </a:r>
            <a:r>
              <a:rPr lang="cs-CZ" sz="2800" dirty="0"/>
              <a:t> </a:t>
            </a:r>
            <a:r>
              <a:rPr lang="cs-CZ" sz="2800" dirty="0" err="1"/>
              <a:t>Stuhl</a:t>
            </a:r>
            <a:r>
              <a:rPr lang="cs-CZ" sz="2800" dirty="0"/>
              <a:t>. </a:t>
            </a:r>
            <a:r>
              <a:rPr lang="cs-CZ" sz="2800" dirty="0" smtClean="0"/>
              <a:t>– </a:t>
            </a:r>
            <a:r>
              <a:rPr lang="cs-CZ" sz="2800" dirty="0" err="1" smtClean="0">
                <a:solidFill>
                  <a:srgbClr val="FF0000"/>
                </a:solidFill>
              </a:rPr>
              <a:t>Worauf</a:t>
            </a:r>
            <a:r>
              <a:rPr lang="cs-CZ" sz="2800" dirty="0" smtClean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r>
              <a:rPr lang="cs-CZ" sz="2800" dirty="0" smtClean="0"/>
              <a:t>Die </a:t>
            </a:r>
            <a:r>
              <a:rPr lang="cs-CZ" sz="2800" dirty="0" err="1"/>
              <a:t>Kinder</a:t>
            </a:r>
            <a:r>
              <a:rPr lang="cs-CZ" sz="2800" dirty="0"/>
              <a:t> </a:t>
            </a:r>
            <a:r>
              <a:rPr lang="cs-CZ" sz="2800" dirty="0" err="1"/>
              <a:t>schlafen</a:t>
            </a:r>
            <a:r>
              <a:rPr lang="cs-CZ" sz="2800" dirty="0"/>
              <a:t> in </a:t>
            </a:r>
            <a:r>
              <a:rPr lang="cs-CZ" sz="2800" dirty="0" err="1"/>
              <a:t>diesem</a:t>
            </a:r>
            <a:r>
              <a:rPr lang="cs-CZ" sz="2800" dirty="0"/>
              <a:t> </a:t>
            </a:r>
            <a:r>
              <a:rPr lang="cs-CZ" sz="2800" dirty="0" err="1"/>
              <a:t>Bett</a:t>
            </a:r>
            <a:r>
              <a:rPr lang="cs-CZ" sz="2800" dirty="0"/>
              <a:t>. – </a:t>
            </a:r>
            <a:r>
              <a:rPr lang="cs-CZ" sz="2800" dirty="0" err="1">
                <a:solidFill>
                  <a:srgbClr val="FF0000"/>
                </a:solidFill>
              </a:rPr>
              <a:t>Worin</a:t>
            </a:r>
            <a:r>
              <a:rPr lang="cs-CZ" sz="2800" dirty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/>
              <a:t>freue</a:t>
            </a:r>
            <a:r>
              <a:rPr lang="cs-CZ" sz="2800" dirty="0"/>
              <a:t> </a:t>
            </a:r>
            <a:r>
              <a:rPr lang="cs-CZ" sz="2800" dirty="0" err="1"/>
              <a:t>mich</a:t>
            </a:r>
            <a:r>
              <a:rPr lang="cs-CZ" sz="2800" dirty="0"/>
              <a:t> </a:t>
            </a:r>
            <a:r>
              <a:rPr lang="cs-CZ" sz="2800" dirty="0" err="1"/>
              <a:t>sehr</a:t>
            </a:r>
            <a:r>
              <a:rPr lang="cs-CZ" sz="2800" dirty="0"/>
              <a:t> </a:t>
            </a:r>
            <a:r>
              <a:rPr lang="cs-CZ" sz="2800" dirty="0" err="1"/>
              <a:t>über</a:t>
            </a:r>
            <a:r>
              <a:rPr lang="cs-CZ" sz="2800" dirty="0"/>
              <a:t> </a:t>
            </a:r>
            <a:r>
              <a:rPr lang="cs-CZ" sz="2800" dirty="0" err="1"/>
              <a:t>das</a:t>
            </a:r>
            <a:r>
              <a:rPr lang="cs-CZ" sz="2800" dirty="0"/>
              <a:t> </a:t>
            </a:r>
            <a:r>
              <a:rPr lang="cs-CZ" sz="2800" dirty="0" err="1"/>
              <a:t>Geschenk</a:t>
            </a:r>
            <a:r>
              <a:rPr lang="cs-CZ" sz="2800" dirty="0"/>
              <a:t>. </a:t>
            </a:r>
            <a:r>
              <a:rPr lang="cs-CZ" sz="2800" dirty="0" smtClean="0"/>
              <a:t>– </a:t>
            </a:r>
            <a:r>
              <a:rPr lang="cs-CZ" sz="2800" dirty="0" err="1" smtClean="0">
                <a:solidFill>
                  <a:srgbClr val="FF0000"/>
                </a:solidFill>
              </a:rPr>
              <a:t>Worüber</a:t>
            </a:r>
            <a:r>
              <a:rPr lang="cs-CZ" sz="2800" dirty="0" smtClean="0">
                <a:solidFill>
                  <a:srgbClr val="FF0000"/>
                </a:solidFill>
              </a:rPr>
              <a:t>?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/>
              <a:t>interessieren</a:t>
            </a:r>
            <a:r>
              <a:rPr lang="cs-CZ" sz="2800" dirty="0"/>
              <a:t> </a:t>
            </a:r>
            <a:r>
              <a:rPr lang="cs-CZ" sz="2800" dirty="0" err="1"/>
              <a:t>sich</a:t>
            </a:r>
            <a:r>
              <a:rPr lang="cs-CZ" sz="2800" dirty="0"/>
              <a:t> </a:t>
            </a:r>
            <a:r>
              <a:rPr lang="cs-CZ" sz="2800" dirty="0" err="1"/>
              <a:t>für</a:t>
            </a:r>
            <a:r>
              <a:rPr lang="cs-CZ" sz="2800" dirty="0"/>
              <a:t> </a:t>
            </a:r>
            <a:r>
              <a:rPr lang="cs-CZ" sz="2800" dirty="0" err="1"/>
              <a:t>diese</a:t>
            </a:r>
            <a:r>
              <a:rPr lang="cs-CZ" sz="2800" dirty="0"/>
              <a:t> </a:t>
            </a:r>
            <a:r>
              <a:rPr lang="cs-CZ" sz="2800" dirty="0" err="1"/>
              <a:t>Musik</a:t>
            </a:r>
            <a:r>
              <a:rPr lang="cs-CZ" sz="2800" dirty="0"/>
              <a:t>. – </a:t>
            </a:r>
            <a:r>
              <a:rPr lang="cs-CZ" sz="2800" dirty="0" err="1">
                <a:solidFill>
                  <a:srgbClr val="FF0000"/>
                </a:solidFill>
              </a:rPr>
              <a:t>Wofür</a:t>
            </a:r>
            <a:r>
              <a:rPr lang="cs-CZ" sz="2800" dirty="0" smtClean="0">
                <a:solidFill>
                  <a:srgbClr val="FF0000"/>
                </a:solidFill>
              </a:rPr>
              <a:t>?</a:t>
            </a:r>
            <a:endParaRPr lang="cs-CZ" sz="2800" dirty="0"/>
          </a:p>
          <a:p>
            <a:pPr marL="0" indent="0">
              <a:buNone/>
            </a:pPr>
            <a:r>
              <a:rPr lang="cs-CZ" sz="2800" dirty="0" err="1"/>
              <a:t>Gehen</a:t>
            </a:r>
            <a:r>
              <a:rPr lang="cs-CZ" sz="2800" dirty="0"/>
              <a:t> </a:t>
            </a:r>
            <a:r>
              <a:rPr lang="cs-CZ" sz="2800" dirty="0" err="1"/>
              <a:t>Sie</a:t>
            </a:r>
            <a:r>
              <a:rPr lang="cs-CZ" sz="2800" dirty="0"/>
              <a:t> durch </a:t>
            </a:r>
            <a:r>
              <a:rPr lang="cs-CZ" sz="2800" dirty="0" err="1"/>
              <a:t>diesen</a:t>
            </a:r>
            <a:r>
              <a:rPr lang="cs-CZ" sz="2800" dirty="0"/>
              <a:t> </a:t>
            </a:r>
            <a:r>
              <a:rPr lang="cs-CZ" sz="2800" dirty="0" err="1"/>
              <a:t>Tunnel</a:t>
            </a:r>
            <a:r>
              <a:rPr lang="cs-CZ" sz="2800" dirty="0"/>
              <a:t>. </a:t>
            </a:r>
            <a:r>
              <a:rPr lang="cs-CZ" sz="2800" dirty="0" smtClean="0"/>
              <a:t>– </a:t>
            </a:r>
            <a:r>
              <a:rPr lang="cs-CZ" sz="2800" dirty="0" err="1" smtClean="0">
                <a:solidFill>
                  <a:srgbClr val="FF0000"/>
                </a:solidFill>
              </a:rPr>
              <a:t>Wodurch</a:t>
            </a:r>
            <a:r>
              <a:rPr lang="cs-CZ" sz="2800" dirty="0" smtClean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r>
              <a:rPr lang="cs-CZ" sz="2800" dirty="0" smtClean="0"/>
              <a:t>Es </a:t>
            </a:r>
            <a:r>
              <a:rPr lang="cs-CZ" sz="2800" dirty="0" err="1"/>
              <a:t>geht</a:t>
            </a:r>
            <a:r>
              <a:rPr lang="cs-CZ" sz="2800" dirty="0"/>
              <a:t> um </a:t>
            </a:r>
            <a:r>
              <a:rPr lang="cs-CZ" sz="2800" dirty="0" err="1"/>
              <a:t>dieses</a:t>
            </a:r>
            <a:r>
              <a:rPr lang="cs-CZ" sz="2800" dirty="0"/>
              <a:t> </a:t>
            </a:r>
            <a:r>
              <a:rPr lang="cs-CZ" sz="2800" dirty="0" err="1"/>
              <a:t>Bild</a:t>
            </a:r>
            <a:r>
              <a:rPr lang="cs-CZ" sz="2800" dirty="0"/>
              <a:t>. </a:t>
            </a:r>
            <a:r>
              <a:rPr lang="cs-CZ" sz="2800" dirty="0" smtClean="0"/>
              <a:t>– </a:t>
            </a:r>
            <a:r>
              <a:rPr lang="cs-CZ" sz="2800" dirty="0" err="1" smtClean="0">
                <a:solidFill>
                  <a:srgbClr val="FF0000"/>
                </a:solidFill>
              </a:rPr>
              <a:t>Worum</a:t>
            </a:r>
            <a:r>
              <a:rPr lang="cs-CZ" sz="2800" dirty="0" smtClean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r>
              <a:rPr lang="cs-CZ" sz="2800" dirty="0" smtClean="0"/>
              <a:t>Er </a:t>
            </a:r>
            <a:r>
              <a:rPr lang="cs-CZ" sz="2800" dirty="0" err="1"/>
              <a:t>hilft</a:t>
            </a:r>
            <a:r>
              <a:rPr lang="cs-CZ" sz="2800" dirty="0"/>
              <a:t> </a:t>
            </a:r>
            <a:r>
              <a:rPr lang="cs-CZ" sz="2800" dirty="0" err="1"/>
              <a:t>mir</a:t>
            </a:r>
            <a:r>
              <a:rPr lang="cs-CZ" sz="2800" dirty="0"/>
              <a:t> </a:t>
            </a:r>
            <a:r>
              <a:rPr lang="cs-CZ" sz="2800" dirty="0" err="1"/>
              <a:t>bei</a:t>
            </a:r>
            <a:r>
              <a:rPr lang="cs-CZ" sz="2800" dirty="0"/>
              <a:t> der </a:t>
            </a:r>
            <a:r>
              <a:rPr lang="cs-CZ" sz="2800" dirty="0" err="1"/>
              <a:t>Arbeit</a:t>
            </a:r>
            <a:r>
              <a:rPr lang="cs-CZ" sz="2800" dirty="0"/>
              <a:t>. – </a:t>
            </a:r>
            <a:r>
              <a:rPr lang="cs-CZ" sz="2800" dirty="0" err="1" smtClean="0">
                <a:solidFill>
                  <a:srgbClr val="FF0000"/>
                </a:solidFill>
              </a:rPr>
              <a:t>Wobei</a:t>
            </a:r>
            <a:r>
              <a:rPr lang="cs-CZ" sz="2800" dirty="0" smtClean="0">
                <a:solidFill>
                  <a:srgbClr val="FF0000"/>
                </a:solidFill>
              </a:rPr>
              <a:t>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4830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b="1" dirty="0"/>
              <a:t>Řešení – </a:t>
            </a:r>
            <a:r>
              <a:rPr lang="cs-CZ" sz="3200" b="1" dirty="0" smtClean="0"/>
              <a:t>II</a:t>
            </a:r>
            <a:r>
              <a:rPr lang="cs-CZ" sz="3200" b="1" dirty="0"/>
              <a:t>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3285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000" dirty="0" smtClean="0"/>
              <a:t>Die </a:t>
            </a:r>
            <a:r>
              <a:rPr lang="cs-CZ" sz="3000" dirty="0" err="1"/>
              <a:t>Brille</a:t>
            </a:r>
            <a:r>
              <a:rPr lang="cs-CZ" sz="3000" dirty="0"/>
              <a:t> </a:t>
            </a:r>
            <a:r>
              <a:rPr lang="cs-CZ" sz="3000" dirty="0" smtClean="0"/>
              <a:t>– </a:t>
            </a:r>
            <a:r>
              <a:rPr lang="cs-CZ" sz="3000" dirty="0" err="1" smtClean="0">
                <a:solidFill>
                  <a:srgbClr val="FF0000"/>
                </a:solidFill>
              </a:rPr>
              <a:t>damit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sieht</a:t>
            </a:r>
            <a:r>
              <a:rPr lang="cs-CZ" sz="3000" dirty="0" smtClean="0"/>
              <a:t> </a:t>
            </a:r>
            <a:r>
              <a:rPr lang="cs-CZ" sz="3000" dirty="0"/>
              <a:t>man </a:t>
            </a:r>
            <a:r>
              <a:rPr lang="cs-CZ" sz="3000" dirty="0" err="1"/>
              <a:t>besser</a:t>
            </a:r>
            <a:r>
              <a:rPr lang="cs-CZ" sz="3000" dirty="0"/>
              <a:t>.</a:t>
            </a:r>
          </a:p>
          <a:p>
            <a:pPr marL="0" indent="0">
              <a:buNone/>
            </a:pPr>
            <a:r>
              <a:rPr lang="cs-CZ" sz="3000" dirty="0" err="1"/>
              <a:t>Das</a:t>
            </a:r>
            <a:r>
              <a:rPr lang="cs-CZ" sz="3000" dirty="0"/>
              <a:t> </a:t>
            </a:r>
            <a:r>
              <a:rPr lang="cs-CZ" sz="3000" dirty="0" err="1"/>
              <a:t>Wetter</a:t>
            </a:r>
            <a:r>
              <a:rPr lang="cs-CZ" sz="3000" dirty="0"/>
              <a:t> </a:t>
            </a:r>
            <a:r>
              <a:rPr lang="cs-CZ" sz="3000" dirty="0" smtClean="0"/>
              <a:t>– </a:t>
            </a:r>
            <a:r>
              <a:rPr lang="cs-CZ" sz="3000" dirty="0" err="1" smtClean="0">
                <a:solidFill>
                  <a:srgbClr val="FF0000"/>
                </a:solidFill>
              </a:rPr>
              <a:t>darüber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unterhält</a:t>
            </a:r>
            <a:r>
              <a:rPr lang="cs-CZ" sz="3000" dirty="0" smtClean="0"/>
              <a:t> </a:t>
            </a:r>
            <a:r>
              <a:rPr lang="cs-CZ" sz="3000" dirty="0" err="1"/>
              <a:t>er</a:t>
            </a:r>
            <a:r>
              <a:rPr lang="cs-CZ" sz="3000" dirty="0"/>
              <a:t> </a:t>
            </a:r>
            <a:r>
              <a:rPr lang="cs-CZ" sz="3000" dirty="0" err="1"/>
              <a:t>sich</a:t>
            </a:r>
            <a:r>
              <a:rPr lang="cs-CZ" sz="3000" dirty="0"/>
              <a:t> </a:t>
            </a:r>
            <a:r>
              <a:rPr lang="cs-CZ" sz="3000" dirty="0" err="1"/>
              <a:t>gerade</a:t>
            </a:r>
            <a:r>
              <a:rPr lang="cs-CZ" sz="3000" dirty="0"/>
              <a:t>.</a:t>
            </a:r>
          </a:p>
          <a:p>
            <a:pPr marL="0" indent="0">
              <a:buNone/>
            </a:pPr>
            <a:r>
              <a:rPr lang="cs-CZ" sz="3000" dirty="0" err="1"/>
              <a:t>Das</a:t>
            </a:r>
            <a:r>
              <a:rPr lang="cs-CZ" sz="3000" dirty="0"/>
              <a:t> Essen </a:t>
            </a:r>
            <a:r>
              <a:rPr lang="cs-CZ" sz="3000" dirty="0" smtClean="0"/>
              <a:t>–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dafür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gibt</a:t>
            </a:r>
            <a:r>
              <a:rPr lang="cs-CZ" sz="3000" dirty="0" smtClean="0"/>
              <a:t> </a:t>
            </a:r>
            <a:r>
              <a:rPr lang="cs-CZ" sz="3000" dirty="0"/>
              <a:t>man </a:t>
            </a:r>
            <a:r>
              <a:rPr lang="cs-CZ" sz="3000" dirty="0" err="1"/>
              <a:t>viel</a:t>
            </a:r>
            <a:r>
              <a:rPr lang="cs-CZ" sz="3000" dirty="0"/>
              <a:t> </a:t>
            </a:r>
            <a:r>
              <a:rPr lang="cs-CZ" sz="3000" dirty="0" err="1"/>
              <a:t>Geld</a:t>
            </a:r>
            <a:r>
              <a:rPr lang="cs-CZ" sz="3000" dirty="0"/>
              <a:t> </a:t>
            </a:r>
            <a:r>
              <a:rPr lang="cs-CZ" sz="3000" dirty="0" err="1"/>
              <a:t>aus</a:t>
            </a:r>
            <a:r>
              <a:rPr lang="cs-CZ" sz="3000" dirty="0"/>
              <a:t>.</a:t>
            </a:r>
          </a:p>
          <a:p>
            <a:pPr marL="0" indent="0">
              <a:buNone/>
            </a:pPr>
            <a:r>
              <a:rPr lang="cs-CZ" sz="3000" dirty="0"/>
              <a:t>Die </a:t>
            </a:r>
            <a:r>
              <a:rPr lang="cs-CZ" sz="3000" dirty="0" err="1"/>
              <a:t>Information</a:t>
            </a:r>
            <a:r>
              <a:rPr lang="cs-CZ" sz="3000" dirty="0"/>
              <a:t> </a:t>
            </a:r>
            <a:r>
              <a:rPr lang="cs-CZ" sz="3000" dirty="0" smtClean="0"/>
              <a:t>–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darum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bittet</a:t>
            </a:r>
            <a:r>
              <a:rPr lang="cs-CZ" sz="3000" dirty="0" smtClean="0"/>
              <a:t> </a:t>
            </a:r>
            <a:r>
              <a:rPr lang="cs-CZ" sz="3000" dirty="0"/>
              <a:t>man.</a:t>
            </a:r>
          </a:p>
          <a:p>
            <a:pPr marL="0" indent="0">
              <a:buNone/>
            </a:pPr>
            <a:r>
              <a:rPr lang="cs-CZ" sz="3000" dirty="0" err="1"/>
              <a:t>Kriege</a:t>
            </a:r>
            <a:r>
              <a:rPr lang="cs-CZ" sz="3000" dirty="0"/>
              <a:t> </a:t>
            </a:r>
            <a:r>
              <a:rPr lang="cs-CZ" sz="3000" dirty="0" smtClean="0"/>
              <a:t>– </a:t>
            </a:r>
            <a:r>
              <a:rPr lang="cs-CZ" sz="3000" dirty="0" err="1" smtClean="0">
                <a:solidFill>
                  <a:srgbClr val="FF0000"/>
                </a:solidFill>
              </a:rPr>
              <a:t>davor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haben</a:t>
            </a:r>
            <a:r>
              <a:rPr lang="cs-CZ" sz="3000" dirty="0" smtClean="0"/>
              <a:t> </a:t>
            </a:r>
            <a:r>
              <a:rPr lang="cs-CZ" sz="3000" dirty="0" err="1"/>
              <a:t>wir</a:t>
            </a:r>
            <a:r>
              <a:rPr lang="cs-CZ" sz="3000" dirty="0"/>
              <a:t> </a:t>
            </a:r>
            <a:r>
              <a:rPr lang="cs-CZ" sz="3000" dirty="0" err="1"/>
              <a:t>Angst</a:t>
            </a:r>
            <a:r>
              <a:rPr lang="cs-CZ" sz="3000" dirty="0"/>
              <a:t>.</a:t>
            </a:r>
          </a:p>
          <a:p>
            <a:pPr marL="0" indent="0">
              <a:buNone/>
            </a:pPr>
            <a:r>
              <a:rPr lang="cs-CZ" sz="3000" dirty="0" err="1"/>
              <a:t>Eine</a:t>
            </a:r>
            <a:r>
              <a:rPr lang="cs-CZ" sz="3000" dirty="0"/>
              <a:t> </a:t>
            </a:r>
            <a:r>
              <a:rPr lang="cs-CZ" sz="3000" dirty="0" err="1"/>
              <a:t>Fünf</a:t>
            </a:r>
            <a:r>
              <a:rPr lang="cs-CZ" sz="3000" dirty="0"/>
              <a:t> </a:t>
            </a:r>
            <a:r>
              <a:rPr lang="cs-CZ" sz="3000" dirty="0" smtClean="0"/>
              <a:t>–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dagegen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protestiert</a:t>
            </a:r>
            <a:r>
              <a:rPr lang="cs-CZ" sz="3000" dirty="0" smtClean="0"/>
              <a:t> </a:t>
            </a:r>
            <a:r>
              <a:rPr lang="cs-CZ" sz="3000" dirty="0"/>
              <a:t>der </a:t>
            </a:r>
            <a:r>
              <a:rPr lang="cs-CZ" sz="3000" dirty="0" err="1"/>
              <a:t>Schüler</a:t>
            </a:r>
            <a:r>
              <a:rPr lang="cs-CZ" sz="3000" dirty="0"/>
              <a:t>.</a:t>
            </a:r>
          </a:p>
          <a:p>
            <a:pPr marL="0" indent="0">
              <a:buNone/>
            </a:pPr>
            <a:r>
              <a:rPr lang="cs-CZ" sz="3000" dirty="0" err="1"/>
              <a:t>Meine</a:t>
            </a:r>
            <a:r>
              <a:rPr lang="cs-CZ" sz="3000" dirty="0"/>
              <a:t> </a:t>
            </a:r>
            <a:r>
              <a:rPr lang="cs-CZ" sz="3000" dirty="0" err="1"/>
              <a:t>Zukunft</a:t>
            </a:r>
            <a:r>
              <a:rPr lang="cs-CZ" sz="3000" dirty="0"/>
              <a:t> </a:t>
            </a:r>
            <a:r>
              <a:rPr lang="cs-CZ" sz="3000" dirty="0" smtClean="0"/>
              <a:t>– </a:t>
            </a:r>
            <a:r>
              <a:rPr lang="cs-CZ" sz="3000" dirty="0" err="1" smtClean="0">
                <a:solidFill>
                  <a:srgbClr val="FF0000"/>
                </a:solidFill>
              </a:rPr>
              <a:t>darüber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smtClean="0"/>
              <a:t> </a:t>
            </a:r>
            <a:r>
              <a:rPr lang="cs-CZ" sz="3000" dirty="0" err="1"/>
              <a:t>denke</a:t>
            </a:r>
            <a:r>
              <a:rPr lang="cs-CZ" sz="3000" dirty="0"/>
              <a:t> </a:t>
            </a:r>
            <a:r>
              <a:rPr lang="cs-CZ" sz="3000" dirty="0" err="1"/>
              <a:t>ich</a:t>
            </a:r>
            <a:r>
              <a:rPr lang="cs-CZ" sz="3000" dirty="0"/>
              <a:t> </a:t>
            </a:r>
            <a:r>
              <a:rPr lang="cs-CZ" sz="3000" dirty="0" err="1"/>
              <a:t>oft</a:t>
            </a:r>
            <a:r>
              <a:rPr lang="cs-CZ" sz="3000" dirty="0"/>
              <a:t> nach.</a:t>
            </a:r>
          </a:p>
          <a:p>
            <a:pPr marL="0" indent="0">
              <a:buNone/>
            </a:pPr>
            <a:r>
              <a:rPr lang="cs-CZ" sz="3000" dirty="0"/>
              <a:t>Die </a:t>
            </a:r>
            <a:r>
              <a:rPr lang="cs-CZ" sz="3000" dirty="0" err="1"/>
              <a:t>Blumen</a:t>
            </a:r>
            <a:r>
              <a:rPr lang="cs-CZ" sz="3000" dirty="0"/>
              <a:t> </a:t>
            </a:r>
            <a:r>
              <a:rPr lang="cs-CZ" sz="3000" dirty="0" smtClean="0"/>
              <a:t>–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dafür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dankt</a:t>
            </a:r>
            <a:r>
              <a:rPr lang="cs-CZ" sz="3000" dirty="0" smtClean="0"/>
              <a:t> </a:t>
            </a:r>
            <a:r>
              <a:rPr lang="cs-CZ" sz="3000" dirty="0" err="1"/>
              <a:t>sie</a:t>
            </a:r>
            <a:r>
              <a:rPr lang="cs-CZ" sz="3000" dirty="0"/>
              <a:t> </a:t>
            </a:r>
            <a:r>
              <a:rPr lang="cs-CZ" sz="3000" dirty="0" err="1"/>
              <a:t>ihm</a:t>
            </a:r>
            <a:r>
              <a:rPr lang="cs-CZ" sz="3000" dirty="0"/>
              <a:t>.</a:t>
            </a:r>
          </a:p>
          <a:p>
            <a:pPr marL="0" indent="0">
              <a:buNone/>
            </a:pPr>
            <a:r>
              <a:rPr lang="cs-CZ" sz="3000" dirty="0"/>
              <a:t>Die </a:t>
            </a:r>
            <a:r>
              <a:rPr lang="cs-CZ" sz="3000" dirty="0" err="1"/>
              <a:t>Gesundheit</a:t>
            </a:r>
            <a:r>
              <a:rPr lang="cs-CZ" sz="3000" dirty="0"/>
              <a:t> </a:t>
            </a:r>
            <a:r>
              <a:rPr lang="cs-CZ" sz="3000" dirty="0" smtClean="0"/>
              <a:t>–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darum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geht</a:t>
            </a:r>
            <a:r>
              <a:rPr lang="cs-CZ" sz="3000" dirty="0" smtClean="0"/>
              <a:t> </a:t>
            </a:r>
            <a:r>
              <a:rPr lang="cs-CZ" sz="3000" dirty="0"/>
              <a:t>es. </a:t>
            </a:r>
          </a:p>
          <a:p>
            <a:pPr marL="0" indent="0">
              <a:buNone/>
            </a:pPr>
            <a:r>
              <a:rPr lang="cs-CZ" sz="3000" dirty="0"/>
              <a:t>Die </a:t>
            </a:r>
            <a:r>
              <a:rPr lang="cs-CZ" sz="3000" dirty="0" err="1"/>
              <a:t>Meisterschaften</a:t>
            </a:r>
            <a:r>
              <a:rPr lang="cs-CZ" sz="3000" dirty="0"/>
              <a:t> </a:t>
            </a:r>
            <a:r>
              <a:rPr lang="cs-CZ" sz="3000" dirty="0" smtClean="0"/>
              <a:t>–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daran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nimmt</a:t>
            </a:r>
            <a:r>
              <a:rPr lang="cs-CZ" sz="3000" dirty="0" smtClean="0"/>
              <a:t> </a:t>
            </a:r>
            <a:r>
              <a:rPr lang="cs-CZ" sz="3000" dirty="0" err="1"/>
              <a:t>unsere</a:t>
            </a:r>
            <a:r>
              <a:rPr lang="cs-CZ" sz="3000" dirty="0"/>
              <a:t> </a:t>
            </a:r>
            <a:r>
              <a:rPr lang="cs-CZ" sz="3000" dirty="0" err="1"/>
              <a:t>Manschaft</a:t>
            </a:r>
            <a:r>
              <a:rPr lang="cs-CZ" sz="3000" dirty="0"/>
              <a:t> </a:t>
            </a:r>
            <a:r>
              <a:rPr lang="cs-CZ" sz="3000" dirty="0" err="1"/>
              <a:t>teil</a:t>
            </a:r>
            <a:r>
              <a:rPr lang="cs-CZ" sz="30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83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/>
              <a:t>Řešení – </a:t>
            </a:r>
            <a:r>
              <a:rPr lang="cs-CZ" sz="3200" b="1" dirty="0" smtClean="0"/>
              <a:t>III</a:t>
            </a:r>
            <a:r>
              <a:rPr lang="cs-CZ" sz="3200" b="1" dirty="0"/>
              <a:t>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832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500" dirty="0">
                <a:solidFill>
                  <a:srgbClr val="FF0000"/>
                </a:solidFill>
              </a:rPr>
              <a:t>1. </a:t>
            </a:r>
            <a:r>
              <a:rPr lang="cs-CZ" sz="2500" dirty="0" err="1" smtClean="0">
                <a:solidFill>
                  <a:srgbClr val="FF0000"/>
                </a:solidFill>
              </a:rPr>
              <a:t>Was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verstehst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du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nicht</a:t>
            </a:r>
            <a:r>
              <a:rPr lang="cs-CZ" sz="2500" dirty="0" smtClean="0">
                <a:solidFill>
                  <a:srgbClr val="FF0000"/>
                </a:solidFill>
              </a:rPr>
              <a:t>?</a:t>
            </a:r>
            <a:r>
              <a:rPr lang="cs-CZ" sz="2500" dirty="0">
                <a:solidFill>
                  <a:srgbClr val="FF0000"/>
                </a:solidFill>
              </a:rPr>
              <a:t>		</a:t>
            </a:r>
            <a:r>
              <a:rPr lang="cs-CZ" sz="2500" dirty="0" smtClean="0">
                <a:solidFill>
                  <a:srgbClr val="FF0000"/>
                </a:solidFill>
              </a:rPr>
              <a:t>2. </a:t>
            </a:r>
            <a:r>
              <a:rPr lang="cs-CZ" sz="2500" dirty="0" err="1" smtClean="0">
                <a:solidFill>
                  <a:srgbClr val="FF0000"/>
                </a:solidFill>
              </a:rPr>
              <a:t>Woran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arbeitest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du</a:t>
            </a:r>
            <a:r>
              <a:rPr lang="cs-CZ" sz="2500" dirty="0" smtClean="0">
                <a:solidFill>
                  <a:srgbClr val="FF0000"/>
                </a:solidFill>
              </a:rPr>
              <a:t>?</a:t>
            </a:r>
            <a:endParaRPr lang="cs-CZ" sz="25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500" dirty="0">
                <a:solidFill>
                  <a:srgbClr val="FF0000"/>
                </a:solidFill>
              </a:rPr>
              <a:t>3. </a:t>
            </a:r>
            <a:r>
              <a:rPr lang="cs-CZ" sz="2500" dirty="0" err="1" smtClean="0">
                <a:solidFill>
                  <a:srgbClr val="FF0000"/>
                </a:solidFill>
              </a:rPr>
              <a:t>Wovor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warnt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er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dich</a:t>
            </a:r>
            <a:r>
              <a:rPr lang="cs-CZ" sz="2500" dirty="0" smtClean="0">
                <a:solidFill>
                  <a:srgbClr val="FF0000"/>
                </a:solidFill>
              </a:rPr>
              <a:t>?</a:t>
            </a:r>
            <a:r>
              <a:rPr lang="cs-CZ" sz="2500" dirty="0">
                <a:solidFill>
                  <a:srgbClr val="FF0000"/>
                </a:solidFill>
              </a:rPr>
              <a:t>		4. </a:t>
            </a:r>
            <a:r>
              <a:rPr lang="cs-CZ" sz="2500" dirty="0" err="1" smtClean="0">
                <a:solidFill>
                  <a:srgbClr val="FF0000"/>
                </a:solidFill>
              </a:rPr>
              <a:t>Worum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bittet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er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dich</a:t>
            </a:r>
            <a:r>
              <a:rPr lang="cs-CZ" sz="2500" dirty="0" smtClean="0">
                <a:solidFill>
                  <a:srgbClr val="FF0000"/>
                </a:solidFill>
              </a:rPr>
              <a:t>?</a:t>
            </a:r>
            <a:endParaRPr lang="cs-CZ" sz="25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500" dirty="0">
                <a:solidFill>
                  <a:srgbClr val="FF0000"/>
                </a:solidFill>
              </a:rPr>
              <a:t>5. </a:t>
            </a:r>
            <a:r>
              <a:rPr lang="cs-CZ" sz="2500" dirty="0" err="1" smtClean="0">
                <a:solidFill>
                  <a:srgbClr val="FF0000"/>
                </a:solidFill>
              </a:rPr>
              <a:t>Wofür</a:t>
            </a:r>
            <a:r>
              <a:rPr lang="cs-CZ" sz="2500" dirty="0" smtClean="0">
                <a:solidFill>
                  <a:srgbClr val="FF0000"/>
                </a:solidFill>
              </a:rPr>
              <a:t>  </a:t>
            </a:r>
            <a:r>
              <a:rPr lang="cs-CZ" sz="2500" dirty="0" err="1" smtClean="0">
                <a:solidFill>
                  <a:srgbClr val="FF0000"/>
                </a:solidFill>
              </a:rPr>
              <a:t>interessiert</a:t>
            </a:r>
            <a:r>
              <a:rPr lang="cs-CZ" sz="2500" dirty="0" smtClean="0">
                <a:solidFill>
                  <a:srgbClr val="FF0000"/>
                </a:solidFill>
              </a:rPr>
              <a:t>  </a:t>
            </a:r>
            <a:r>
              <a:rPr lang="cs-CZ" sz="2500" dirty="0" err="1" smtClean="0">
                <a:solidFill>
                  <a:srgbClr val="FF0000"/>
                </a:solidFill>
              </a:rPr>
              <a:t>ihr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euch</a:t>
            </a:r>
            <a:r>
              <a:rPr lang="cs-CZ" sz="2500" dirty="0" smtClean="0">
                <a:solidFill>
                  <a:srgbClr val="FF0000"/>
                </a:solidFill>
              </a:rPr>
              <a:t>?</a:t>
            </a:r>
            <a:r>
              <a:rPr lang="cs-CZ" sz="2500">
                <a:solidFill>
                  <a:srgbClr val="FF0000"/>
                </a:solidFill>
              </a:rPr>
              <a:t>	</a:t>
            </a:r>
            <a:r>
              <a:rPr lang="cs-CZ" sz="2500" smtClean="0">
                <a:solidFill>
                  <a:srgbClr val="FF0000"/>
                </a:solidFill>
              </a:rPr>
              <a:t>6</a:t>
            </a:r>
            <a:r>
              <a:rPr lang="cs-CZ" sz="2500" dirty="0">
                <a:solidFill>
                  <a:srgbClr val="FF0000"/>
                </a:solidFill>
              </a:rPr>
              <a:t>. </a:t>
            </a:r>
            <a:r>
              <a:rPr lang="cs-CZ" sz="2500" dirty="0" err="1" smtClean="0">
                <a:solidFill>
                  <a:srgbClr val="FF0000"/>
                </a:solidFill>
              </a:rPr>
              <a:t>Ich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denke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daran</a:t>
            </a:r>
            <a:r>
              <a:rPr lang="cs-CZ" sz="2500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2500" dirty="0" smtClean="0">
                <a:solidFill>
                  <a:srgbClr val="FF0000"/>
                </a:solidFill>
              </a:rPr>
              <a:t>7</a:t>
            </a:r>
            <a:r>
              <a:rPr lang="cs-CZ" sz="2500" dirty="0">
                <a:solidFill>
                  <a:srgbClr val="FF0000"/>
                </a:solidFill>
              </a:rPr>
              <a:t>. </a:t>
            </a:r>
            <a:r>
              <a:rPr lang="cs-CZ" sz="2500" dirty="0" err="1" smtClean="0">
                <a:solidFill>
                  <a:srgbClr val="FF0000"/>
                </a:solidFill>
              </a:rPr>
              <a:t>Womit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sollen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wir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helfen</a:t>
            </a:r>
            <a:r>
              <a:rPr lang="cs-CZ" sz="2500" dirty="0" smtClean="0">
                <a:solidFill>
                  <a:srgbClr val="FF0000"/>
                </a:solidFill>
              </a:rPr>
              <a:t>?</a:t>
            </a:r>
            <a:r>
              <a:rPr lang="cs-CZ" sz="2500" dirty="0">
                <a:solidFill>
                  <a:srgbClr val="FF0000"/>
                </a:solidFill>
              </a:rPr>
              <a:t>	</a:t>
            </a:r>
            <a:r>
              <a:rPr lang="cs-CZ" sz="2500" dirty="0" smtClean="0">
                <a:solidFill>
                  <a:srgbClr val="FF0000"/>
                </a:solidFill>
              </a:rPr>
              <a:t>	8</a:t>
            </a:r>
            <a:r>
              <a:rPr lang="cs-CZ" sz="2500" dirty="0">
                <a:solidFill>
                  <a:srgbClr val="FF0000"/>
                </a:solidFill>
              </a:rPr>
              <a:t>. </a:t>
            </a:r>
            <a:r>
              <a:rPr lang="cs-CZ" sz="2500" dirty="0" err="1" smtClean="0">
                <a:solidFill>
                  <a:srgbClr val="FF0000"/>
                </a:solidFill>
              </a:rPr>
              <a:t>Was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fragst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du</a:t>
            </a:r>
            <a:r>
              <a:rPr lang="cs-CZ" sz="2500" dirty="0" smtClean="0">
                <a:solidFill>
                  <a:srgbClr val="FF0000"/>
                </a:solidFill>
              </a:rPr>
              <a:t>?</a:t>
            </a:r>
            <a:endParaRPr lang="cs-CZ" sz="25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500" dirty="0">
                <a:solidFill>
                  <a:srgbClr val="FF0000"/>
                </a:solidFill>
              </a:rPr>
              <a:t>9. </a:t>
            </a:r>
            <a:r>
              <a:rPr lang="cs-CZ" sz="2500" dirty="0" err="1" smtClean="0">
                <a:solidFill>
                  <a:srgbClr val="FF0000"/>
                </a:solidFill>
              </a:rPr>
              <a:t>Daran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nehmen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wir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nicht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teil</a:t>
            </a:r>
            <a:r>
              <a:rPr lang="cs-CZ" sz="2500" dirty="0" smtClean="0">
                <a:solidFill>
                  <a:srgbClr val="FF0000"/>
                </a:solidFill>
              </a:rPr>
              <a:t>.</a:t>
            </a:r>
            <a:r>
              <a:rPr lang="cs-CZ" sz="2500" dirty="0">
                <a:solidFill>
                  <a:srgbClr val="FF0000"/>
                </a:solidFill>
              </a:rPr>
              <a:t>	</a:t>
            </a:r>
            <a:r>
              <a:rPr lang="cs-CZ" sz="2500" dirty="0" smtClean="0">
                <a:solidFill>
                  <a:srgbClr val="FF0000"/>
                </a:solidFill>
              </a:rPr>
              <a:t>10. </a:t>
            </a:r>
            <a:r>
              <a:rPr lang="cs-CZ" sz="2500" dirty="0" err="1" smtClean="0">
                <a:solidFill>
                  <a:srgbClr val="FF0000"/>
                </a:solidFill>
              </a:rPr>
              <a:t>Ich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freue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mich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darauf</a:t>
            </a:r>
            <a:r>
              <a:rPr lang="cs-CZ" sz="2500" dirty="0" smtClean="0">
                <a:solidFill>
                  <a:srgbClr val="FF0000"/>
                </a:solidFill>
              </a:rPr>
              <a:t>.</a:t>
            </a:r>
            <a:endParaRPr lang="cs-CZ" sz="25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500" dirty="0">
                <a:solidFill>
                  <a:srgbClr val="FF0000"/>
                </a:solidFill>
              </a:rPr>
              <a:t>11. </a:t>
            </a:r>
            <a:r>
              <a:rPr lang="cs-CZ" sz="2500" dirty="0" err="1" smtClean="0">
                <a:solidFill>
                  <a:srgbClr val="FF0000"/>
                </a:solidFill>
              </a:rPr>
              <a:t>Worum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geht</a:t>
            </a:r>
            <a:r>
              <a:rPr lang="cs-CZ" sz="2500" dirty="0" smtClean="0">
                <a:solidFill>
                  <a:srgbClr val="FF0000"/>
                </a:solidFill>
              </a:rPr>
              <a:t> es?			12</a:t>
            </a:r>
            <a:r>
              <a:rPr lang="cs-CZ" sz="2500" dirty="0">
                <a:solidFill>
                  <a:srgbClr val="FF0000"/>
                </a:solidFill>
              </a:rPr>
              <a:t>. </a:t>
            </a:r>
            <a:r>
              <a:rPr lang="cs-CZ" sz="2500" dirty="0" err="1" smtClean="0">
                <a:solidFill>
                  <a:srgbClr val="FF0000"/>
                </a:solidFill>
              </a:rPr>
              <a:t>Woran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arbeitest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du</a:t>
            </a:r>
            <a:r>
              <a:rPr lang="cs-CZ" sz="2500" dirty="0" smtClean="0">
                <a:solidFill>
                  <a:srgbClr val="FF0000"/>
                </a:solidFill>
              </a:rPr>
              <a:t>?</a:t>
            </a:r>
            <a:endParaRPr lang="cs-CZ" sz="25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500" dirty="0">
                <a:solidFill>
                  <a:srgbClr val="FF0000"/>
                </a:solidFill>
              </a:rPr>
              <a:t>13. </a:t>
            </a:r>
            <a:r>
              <a:rPr lang="cs-CZ" sz="2500" dirty="0" err="1" smtClean="0">
                <a:solidFill>
                  <a:srgbClr val="FF0000"/>
                </a:solidFill>
              </a:rPr>
              <a:t>Wir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gehen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daran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vorbei</a:t>
            </a:r>
            <a:r>
              <a:rPr lang="cs-CZ" sz="2500" dirty="0" smtClean="0">
                <a:solidFill>
                  <a:srgbClr val="FF0000"/>
                </a:solidFill>
              </a:rPr>
              <a:t>.</a:t>
            </a:r>
            <a:r>
              <a:rPr lang="cs-CZ" sz="2500" dirty="0">
                <a:solidFill>
                  <a:srgbClr val="FF0000"/>
                </a:solidFill>
              </a:rPr>
              <a:t>	</a:t>
            </a:r>
            <a:r>
              <a:rPr lang="cs-CZ" sz="2500" dirty="0" smtClean="0">
                <a:solidFill>
                  <a:srgbClr val="FF0000"/>
                </a:solidFill>
              </a:rPr>
              <a:t>	14</a:t>
            </a:r>
            <a:r>
              <a:rPr lang="cs-CZ" sz="2500" dirty="0">
                <a:solidFill>
                  <a:srgbClr val="FF0000"/>
                </a:solidFill>
              </a:rPr>
              <a:t>. </a:t>
            </a:r>
            <a:r>
              <a:rPr lang="cs-CZ" sz="2500" dirty="0" err="1" smtClean="0">
                <a:solidFill>
                  <a:srgbClr val="FF0000"/>
                </a:solidFill>
              </a:rPr>
              <a:t>Wir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schreiben</a:t>
            </a:r>
            <a:r>
              <a:rPr lang="cs-CZ" sz="2500" dirty="0" smtClean="0">
                <a:solidFill>
                  <a:srgbClr val="FF0000"/>
                </a:solidFill>
              </a:rPr>
              <a:t> 						                    </a:t>
            </a:r>
            <a:r>
              <a:rPr lang="cs-CZ" sz="2500" dirty="0" err="1" smtClean="0">
                <a:solidFill>
                  <a:srgbClr val="FF0000"/>
                </a:solidFill>
              </a:rPr>
              <a:t>darüber</a:t>
            </a:r>
            <a:r>
              <a:rPr lang="cs-CZ" sz="2500" dirty="0" smtClean="0">
                <a:solidFill>
                  <a:srgbClr val="FF0000"/>
                </a:solidFill>
              </a:rPr>
              <a:t>/ </a:t>
            </a:r>
            <a:r>
              <a:rPr lang="cs-CZ" sz="2500" dirty="0" err="1" smtClean="0">
                <a:solidFill>
                  <a:srgbClr val="FF0000"/>
                </a:solidFill>
              </a:rPr>
              <a:t>davon</a:t>
            </a:r>
            <a:r>
              <a:rPr lang="cs-CZ" sz="2500" dirty="0" smtClean="0">
                <a:solidFill>
                  <a:srgbClr val="FF0000"/>
                </a:solidFill>
              </a:rPr>
              <a:t>.	</a:t>
            </a:r>
          </a:p>
          <a:p>
            <a:pPr marL="0" indent="0">
              <a:buNone/>
            </a:pPr>
            <a:r>
              <a:rPr lang="cs-CZ" sz="2500" dirty="0" smtClean="0">
                <a:solidFill>
                  <a:srgbClr val="FF0000"/>
                </a:solidFill>
              </a:rPr>
              <a:t>15</a:t>
            </a:r>
            <a:r>
              <a:rPr lang="cs-CZ" sz="2500" dirty="0">
                <a:solidFill>
                  <a:srgbClr val="FF0000"/>
                </a:solidFill>
              </a:rPr>
              <a:t>. </a:t>
            </a:r>
            <a:r>
              <a:rPr lang="cs-CZ" sz="2500" dirty="0" err="1" smtClean="0">
                <a:solidFill>
                  <a:srgbClr val="FF0000"/>
                </a:solidFill>
              </a:rPr>
              <a:t>Ich</a:t>
            </a:r>
            <a:r>
              <a:rPr lang="cs-CZ" sz="2500" dirty="0" smtClean="0">
                <a:solidFill>
                  <a:srgbClr val="FF0000"/>
                </a:solidFill>
              </a:rPr>
              <a:t> hole es.</a:t>
            </a:r>
            <a:r>
              <a:rPr lang="cs-CZ" sz="2500" dirty="0">
                <a:solidFill>
                  <a:srgbClr val="FF0000"/>
                </a:solidFill>
              </a:rPr>
              <a:t>			16. </a:t>
            </a:r>
            <a:r>
              <a:rPr lang="cs-CZ" sz="2500" dirty="0" err="1" smtClean="0">
                <a:solidFill>
                  <a:srgbClr val="FF0000"/>
                </a:solidFill>
              </a:rPr>
              <a:t>Verstehst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du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das</a:t>
            </a:r>
            <a:r>
              <a:rPr lang="cs-CZ" sz="2500" dirty="0" smtClean="0">
                <a:solidFill>
                  <a:srgbClr val="FF0000"/>
                </a:solidFill>
              </a:rPr>
              <a:t>?</a:t>
            </a:r>
            <a:endParaRPr lang="cs-CZ" sz="25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500" dirty="0">
                <a:solidFill>
                  <a:srgbClr val="FF0000"/>
                </a:solidFill>
              </a:rPr>
              <a:t>17</a:t>
            </a:r>
            <a:r>
              <a:rPr lang="cs-CZ" sz="2500" dirty="0" smtClean="0">
                <a:solidFill>
                  <a:srgbClr val="FF0000"/>
                </a:solidFill>
              </a:rPr>
              <a:t>. </a:t>
            </a:r>
            <a:r>
              <a:rPr lang="cs-CZ" sz="2500" dirty="0" err="1" smtClean="0">
                <a:solidFill>
                  <a:srgbClr val="FF0000"/>
                </a:solidFill>
              </a:rPr>
              <a:t>Was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siehst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du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dir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an</a:t>
            </a:r>
            <a:r>
              <a:rPr lang="cs-CZ" sz="2500" dirty="0" smtClean="0">
                <a:solidFill>
                  <a:srgbClr val="FF0000"/>
                </a:solidFill>
              </a:rPr>
              <a:t>?</a:t>
            </a:r>
            <a:r>
              <a:rPr lang="cs-CZ" sz="2500" dirty="0">
                <a:solidFill>
                  <a:srgbClr val="FF0000"/>
                </a:solidFill>
              </a:rPr>
              <a:t>		18. </a:t>
            </a:r>
            <a:r>
              <a:rPr lang="cs-CZ" sz="2500" dirty="0" err="1" smtClean="0">
                <a:solidFill>
                  <a:srgbClr val="FF0000"/>
                </a:solidFill>
              </a:rPr>
              <a:t>Vergiss</a:t>
            </a:r>
            <a:r>
              <a:rPr lang="cs-CZ" sz="2500" dirty="0" smtClean="0">
                <a:solidFill>
                  <a:srgbClr val="FF0000"/>
                </a:solidFill>
              </a:rPr>
              <a:t> es!</a:t>
            </a:r>
          </a:p>
          <a:p>
            <a:pPr marL="0" indent="0">
              <a:buNone/>
            </a:pPr>
            <a:r>
              <a:rPr lang="cs-CZ" sz="2500" dirty="0" smtClean="0">
                <a:solidFill>
                  <a:srgbClr val="FF0000"/>
                </a:solidFill>
              </a:rPr>
              <a:t>19. </a:t>
            </a:r>
            <a:r>
              <a:rPr lang="cs-CZ" sz="2500" dirty="0" err="1" smtClean="0">
                <a:solidFill>
                  <a:srgbClr val="FF0000"/>
                </a:solidFill>
              </a:rPr>
              <a:t>Freust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du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dich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darüber</a:t>
            </a:r>
            <a:r>
              <a:rPr lang="cs-CZ" sz="2500" dirty="0" smtClean="0">
                <a:solidFill>
                  <a:srgbClr val="FF0000"/>
                </a:solidFill>
              </a:rPr>
              <a:t>?</a:t>
            </a:r>
            <a:r>
              <a:rPr lang="cs-CZ" sz="2500" dirty="0">
                <a:solidFill>
                  <a:srgbClr val="FF0000"/>
                </a:solidFill>
              </a:rPr>
              <a:t>	</a:t>
            </a:r>
            <a:r>
              <a:rPr lang="cs-CZ" sz="2500" dirty="0" smtClean="0">
                <a:solidFill>
                  <a:srgbClr val="FF0000"/>
                </a:solidFill>
              </a:rPr>
              <a:t>	20</a:t>
            </a:r>
            <a:r>
              <a:rPr lang="cs-CZ" sz="2500" dirty="0">
                <a:solidFill>
                  <a:srgbClr val="FF0000"/>
                </a:solidFill>
              </a:rPr>
              <a:t>. </a:t>
            </a:r>
            <a:r>
              <a:rPr lang="cs-CZ" sz="2500" dirty="0" err="1" smtClean="0">
                <a:solidFill>
                  <a:srgbClr val="FF0000"/>
                </a:solidFill>
              </a:rPr>
              <a:t>Ich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sage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euch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davon</a:t>
            </a:r>
            <a:r>
              <a:rPr lang="cs-CZ" sz="2500" dirty="0" smtClean="0">
                <a:solidFill>
                  <a:srgbClr val="FF0000"/>
                </a:solidFill>
              </a:rPr>
              <a:t>/ 					                    </a:t>
            </a:r>
            <a:r>
              <a:rPr lang="cs-CZ" sz="2500" dirty="0" err="1" smtClean="0">
                <a:solidFill>
                  <a:srgbClr val="FF0000"/>
                </a:solidFill>
              </a:rPr>
              <a:t>darüber</a:t>
            </a:r>
            <a:r>
              <a:rPr lang="cs-CZ" sz="2500" dirty="0" smtClean="0">
                <a:solidFill>
                  <a:srgbClr val="FF0000"/>
                </a:solidFill>
              </a:rPr>
              <a:t>.</a:t>
            </a:r>
            <a:endParaRPr lang="cs-CZ" sz="25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500" dirty="0">
                <a:solidFill>
                  <a:srgbClr val="FF0000"/>
                </a:solidFill>
              </a:rPr>
              <a:t>21</a:t>
            </a:r>
            <a:r>
              <a:rPr lang="cs-CZ" sz="2500" dirty="0" smtClean="0">
                <a:solidFill>
                  <a:srgbClr val="FF0000"/>
                </a:solidFill>
              </a:rPr>
              <a:t>. </a:t>
            </a:r>
            <a:r>
              <a:rPr lang="cs-CZ" sz="2500" dirty="0" err="1" smtClean="0">
                <a:solidFill>
                  <a:srgbClr val="FF0000"/>
                </a:solidFill>
              </a:rPr>
              <a:t>Wovon</a:t>
            </a:r>
            <a:r>
              <a:rPr lang="cs-CZ" sz="2500" dirty="0" smtClean="0">
                <a:solidFill>
                  <a:srgbClr val="FF0000"/>
                </a:solidFill>
              </a:rPr>
              <a:t>/ </a:t>
            </a:r>
            <a:r>
              <a:rPr lang="cs-CZ" sz="2500" dirty="0" err="1" smtClean="0">
                <a:solidFill>
                  <a:srgbClr val="FF0000"/>
                </a:solidFill>
              </a:rPr>
              <a:t>worüber</a:t>
            </a:r>
            <a:r>
              <a:rPr lang="cs-CZ" sz="2500" dirty="0" smtClean="0">
                <a:solidFill>
                  <a:srgbClr val="FF0000"/>
                </a:solidFill>
              </a:rPr>
              <a:t> lest </a:t>
            </a:r>
            <a:r>
              <a:rPr lang="cs-CZ" sz="2500" dirty="0" err="1" smtClean="0">
                <a:solidFill>
                  <a:srgbClr val="FF0000"/>
                </a:solidFill>
              </a:rPr>
              <a:t>ihr</a:t>
            </a:r>
            <a:r>
              <a:rPr lang="cs-CZ" sz="2500" dirty="0" smtClean="0">
                <a:solidFill>
                  <a:srgbClr val="FF0000"/>
                </a:solidFill>
              </a:rPr>
              <a:t>?</a:t>
            </a:r>
            <a:r>
              <a:rPr lang="cs-CZ" sz="2500" dirty="0">
                <a:solidFill>
                  <a:srgbClr val="FF0000"/>
                </a:solidFill>
              </a:rPr>
              <a:t>	</a:t>
            </a:r>
            <a:r>
              <a:rPr lang="cs-CZ" sz="2500" dirty="0" smtClean="0">
                <a:solidFill>
                  <a:srgbClr val="FF0000"/>
                </a:solidFill>
              </a:rPr>
              <a:t>22</a:t>
            </a:r>
            <a:r>
              <a:rPr lang="cs-CZ" sz="2500" dirty="0">
                <a:solidFill>
                  <a:srgbClr val="FF0000"/>
                </a:solidFill>
              </a:rPr>
              <a:t>. </a:t>
            </a:r>
            <a:r>
              <a:rPr lang="cs-CZ" sz="2500" dirty="0" err="1" smtClean="0">
                <a:solidFill>
                  <a:srgbClr val="FF0000"/>
                </a:solidFill>
              </a:rPr>
              <a:t>Darum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kümmere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dich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err="1" smtClean="0">
                <a:solidFill>
                  <a:srgbClr val="FF0000"/>
                </a:solidFill>
              </a:rPr>
              <a:t>nicht</a:t>
            </a:r>
            <a:r>
              <a:rPr lang="cs-CZ" sz="2500" dirty="0" smtClean="0">
                <a:solidFill>
                  <a:srgbClr val="FF0000"/>
                </a:solidFill>
              </a:rPr>
              <a:t>!</a:t>
            </a:r>
            <a:endParaRPr lang="cs-CZ" sz="2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58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682</Words>
  <Application>Microsoft Office PowerPoint</Application>
  <PresentationFormat>Předvádění na obrazovce (4:3)</PresentationFormat>
  <Paragraphs>128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Prezentace aplikace PowerPoint</vt:lpstr>
      <vt:lpstr>Zájmenná příslovce</vt:lpstr>
      <vt:lpstr>I. Cvičení – doplň zájmenné příslovce tázací:</vt:lpstr>
      <vt:lpstr>Prezentace aplikace PowerPoint</vt:lpstr>
      <vt:lpstr>II. Cvičení – doplň zájmenné příslovce oznamovací:</vt:lpstr>
      <vt:lpstr>III. Cvičení – přelož:</vt:lpstr>
      <vt:lpstr>Řešení – I. cvičení:</vt:lpstr>
      <vt:lpstr>Řešení – II. cvičení:</vt:lpstr>
      <vt:lpstr>Řešení – III. cvičení: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Zájmenná příslovce</dc:title>
  <dc:creator>Eva Sklenařová</dc:creator>
  <cp:lastModifiedBy>Pavel Roubínek</cp:lastModifiedBy>
  <cp:revision>21</cp:revision>
  <dcterms:created xsi:type="dcterms:W3CDTF">2014-05-22T13:24:23Z</dcterms:created>
  <dcterms:modified xsi:type="dcterms:W3CDTF">2014-06-10T09:38:58Z</dcterms:modified>
</cp:coreProperties>
</file>