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9" r:id="rId4"/>
    <p:sldId id="257" r:id="rId5"/>
    <p:sldId id="260" r:id="rId6"/>
    <p:sldId id="258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DA8B-8157-4710-B3E0-E83D796DA644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1713E-C746-407F-9A99-F92B86397B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DA8B-8157-4710-B3E0-E83D796DA644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1713E-C746-407F-9A99-F92B86397B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DA8B-8157-4710-B3E0-E83D796DA644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1713E-C746-407F-9A99-F92B86397B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DA8B-8157-4710-B3E0-E83D796DA644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1713E-C746-407F-9A99-F92B86397B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DA8B-8157-4710-B3E0-E83D796DA644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1713E-C746-407F-9A99-F92B86397B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DA8B-8157-4710-B3E0-E83D796DA644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1713E-C746-407F-9A99-F92B86397B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DA8B-8157-4710-B3E0-E83D796DA644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1713E-C746-407F-9A99-F92B86397B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DA8B-8157-4710-B3E0-E83D796DA644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1713E-C746-407F-9A99-F92B86397B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DA8B-8157-4710-B3E0-E83D796DA644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1713E-C746-407F-9A99-F92B86397B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DA8B-8157-4710-B3E0-E83D796DA644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1713E-C746-407F-9A99-F92B86397B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DA8B-8157-4710-B3E0-E83D796DA644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1713E-C746-407F-9A99-F92B86397B3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8DA8B-8157-4710-B3E0-E83D796DA644}" type="datetimeFigureOut">
              <a:rPr lang="cs-CZ" smtClean="0"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1713E-C746-407F-9A99-F92B86397B3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064467"/>
              </p:ext>
            </p:extLst>
          </p:nvPr>
        </p:nvGraphicFramePr>
        <p:xfrm>
          <a:off x="683568" y="1412776"/>
          <a:ext cx="7920880" cy="53018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3467"/>
                <a:gridCol w="6237413"/>
              </a:tblGrid>
              <a:tr h="568303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Rekce (vazby) sloves</a:t>
                      </a:r>
                    </a:p>
                  </a:txBody>
                  <a:tcPr anchor="ctr"/>
                </a:tc>
              </a:tr>
              <a:tr h="47793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Německý jazyk, sexta</a:t>
                      </a:r>
                    </a:p>
                  </a:txBody>
                  <a:tcPr anchor="ctr"/>
                </a:tc>
              </a:tr>
              <a:tr h="573114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Německý jazyk – gramatické jevy</a:t>
                      </a:r>
                    </a:p>
                  </a:txBody>
                  <a:tcPr anchor="ctr"/>
                </a:tc>
              </a:tr>
              <a:tr h="492805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Materiál slouží k prezentaci a procvičení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dané gramatické oblasti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816687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sloveso,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předložka, v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azba slovesa předložková a bezpředložková, vazba pádová</a:t>
                      </a:r>
                    </a:p>
                  </a:txBody>
                  <a:tcPr anchor="ctr"/>
                </a:tc>
              </a:tr>
              <a:tr h="492805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PhDr.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Eva Sklenářová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92805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23.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5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92805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73114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0"/>
            <a:ext cx="7956376" cy="140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8761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6264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b="1" dirty="0"/>
              <a:t> </a:t>
            </a:r>
            <a:r>
              <a:rPr lang="cs-CZ" sz="2800" b="1" dirty="0" smtClean="0"/>
              <a:t>    Zdroje</a:t>
            </a:r>
          </a:p>
          <a:p>
            <a:endParaRPr lang="cs-CZ" sz="2400" dirty="0"/>
          </a:p>
          <a:p>
            <a:pPr lvl="0"/>
            <a:r>
              <a:rPr lang="cs-CZ" sz="2400" dirty="0"/>
              <a:t>BAUMBACH, R., VÁCLAVKOVÁ, G. Mluvnice němčiny. 1. vydání. FIN PUBLISHING Olomouc, 1997. ISBN 80-86002-13-6.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DUSILOVÁ, D., EBEL, M., GOEDERT, R., KOLOCOVÁ, V., VACHALOVSKÁ, L. Nová cvičebnice německé gramatiky. Nakladatelství POLYGLOT, Praha. Třetí vydání, dotisk 2002. ISBN 80-86-195-10-4.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HELBIG, G., BUSCHA, J. </a:t>
            </a:r>
            <a:r>
              <a:rPr lang="cs-CZ" sz="2400" dirty="0" err="1"/>
              <a:t>Deutsche</a:t>
            </a:r>
            <a:r>
              <a:rPr lang="cs-CZ" sz="2400" dirty="0"/>
              <a:t> </a:t>
            </a:r>
            <a:r>
              <a:rPr lang="cs-CZ" sz="2400" dirty="0" err="1"/>
              <a:t>Grammatik</a:t>
            </a:r>
            <a:r>
              <a:rPr lang="cs-CZ" sz="2400" dirty="0"/>
              <a:t>. </a:t>
            </a:r>
            <a:r>
              <a:rPr lang="cs-CZ" sz="2400" dirty="0" err="1"/>
              <a:t>Ein</a:t>
            </a:r>
            <a:r>
              <a:rPr lang="cs-CZ" sz="2400" dirty="0"/>
              <a:t> </a:t>
            </a:r>
            <a:r>
              <a:rPr lang="cs-CZ" sz="2400" dirty="0" err="1"/>
              <a:t>Handbuchbuch</a:t>
            </a:r>
            <a:r>
              <a:rPr lang="cs-CZ" sz="2400" dirty="0"/>
              <a:t> </a:t>
            </a:r>
            <a:r>
              <a:rPr lang="cs-CZ" sz="2400" dirty="0" err="1"/>
              <a:t>für</a:t>
            </a:r>
            <a:r>
              <a:rPr lang="cs-CZ" sz="2400" dirty="0"/>
              <a:t> den </a:t>
            </a:r>
            <a:r>
              <a:rPr lang="cs-CZ" sz="2400" dirty="0" err="1"/>
              <a:t>Ausländerunterricht</a:t>
            </a:r>
            <a:r>
              <a:rPr lang="cs-CZ" sz="2400" dirty="0"/>
              <a:t>. 15., </a:t>
            </a:r>
            <a:r>
              <a:rPr lang="cs-CZ" sz="2400" dirty="0" err="1"/>
              <a:t>durchgesehene</a:t>
            </a:r>
            <a:r>
              <a:rPr lang="cs-CZ" sz="2400" dirty="0"/>
              <a:t> </a:t>
            </a:r>
            <a:r>
              <a:rPr lang="cs-CZ" sz="2400" dirty="0" err="1"/>
              <a:t>Auflage</a:t>
            </a:r>
            <a:r>
              <a:rPr lang="cs-CZ" sz="2400" dirty="0"/>
              <a:t> 1993. </a:t>
            </a:r>
            <a:r>
              <a:rPr lang="cs-CZ" sz="2400" dirty="0" err="1"/>
              <a:t>Langenscheidt</a:t>
            </a:r>
            <a:r>
              <a:rPr lang="cs-CZ" sz="2400" dirty="0"/>
              <a:t> </a:t>
            </a:r>
            <a:r>
              <a:rPr lang="cs-CZ" sz="2400" dirty="0" err="1"/>
              <a:t>Verlag</a:t>
            </a:r>
            <a:r>
              <a:rPr lang="cs-CZ" sz="2400" dirty="0"/>
              <a:t>. </a:t>
            </a:r>
            <a:r>
              <a:rPr lang="cs-CZ" sz="2400" dirty="0" err="1"/>
              <a:t>Germany</a:t>
            </a:r>
            <a:r>
              <a:rPr lang="cs-CZ" sz="2400" dirty="0"/>
              <a:t>. ISBN 3-324-00118-8.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/>
              <a:t>MOTTA, G., CVIKOWSKA, B., VOMÁČKOVÁ, O., ČERNÝ, T. Direkt 2 </a:t>
            </a:r>
            <a:r>
              <a:rPr lang="cs-CZ" sz="2400" dirty="0" err="1"/>
              <a:t>neu</a:t>
            </a:r>
            <a:r>
              <a:rPr lang="cs-CZ" sz="2400" dirty="0"/>
              <a:t>. Němčina pro střední školy. Učebnice a pracovní sešit. Nové přepracované vydání: Tomáš Černý,  </a:t>
            </a:r>
            <a:r>
              <a:rPr lang="cs-CZ" sz="2400" dirty="0" err="1"/>
              <a:t>Klett</a:t>
            </a:r>
            <a:r>
              <a:rPr lang="cs-CZ" sz="2400" dirty="0"/>
              <a:t> nakladatelství s. r. o., Praha 2012. ISBN 978-80-7397-101-4.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8751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Rekce (vazby) sloves</a:t>
            </a:r>
            <a:endParaRPr lang="cs-CZ" sz="40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616624"/>
          </a:xfrm>
        </p:spPr>
        <p:txBody>
          <a:bodyPr>
            <a:normAutofit/>
          </a:bodyPr>
          <a:lstStyle/>
          <a:p>
            <a:pPr marL="265113" indent="-265113">
              <a:buNone/>
            </a:pPr>
            <a:r>
              <a:rPr lang="cs-CZ" sz="3000" dirty="0" smtClean="0"/>
              <a:t>- </a:t>
            </a:r>
            <a:r>
              <a:rPr lang="cs-CZ" sz="2800" dirty="0" smtClean="0"/>
              <a:t>Rekce sloves jsou předložkové a pádové vazby      německých sloves. Často se od českých odlišují.</a:t>
            </a:r>
          </a:p>
          <a:p>
            <a:r>
              <a:rPr lang="cs-CZ" sz="3000" b="1" u="sng" dirty="0" smtClean="0">
                <a:solidFill>
                  <a:srgbClr val="FF0000"/>
                </a:solidFill>
              </a:rPr>
              <a:t>Vazby bez předložky:</a:t>
            </a:r>
          </a:p>
          <a:p>
            <a:pPr>
              <a:buNone/>
            </a:pPr>
            <a:r>
              <a:rPr lang="cs-CZ" sz="2400" b="1" dirty="0" smtClean="0"/>
              <a:t>	</a:t>
            </a:r>
            <a:r>
              <a:rPr lang="cs-CZ" sz="2700" b="1" dirty="0" smtClean="0"/>
              <a:t>j-n</a:t>
            </a:r>
            <a:r>
              <a:rPr lang="cs-CZ" sz="2700" dirty="0" smtClean="0"/>
              <a:t> </a:t>
            </a:r>
            <a:r>
              <a:rPr lang="cs-CZ" sz="2700" dirty="0"/>
              <a:t>= </a:t>
            </a:r>
            <a:r>
              <a:rPr lang="cs-CZ" sz="2700" dirty="0" err="1"/>
              <a:t>jemanden</a:t>
            </a:r>
            <a:r>
              <a:rPr lang="cs-CZ" sz="2700" dirty="0"/>
              <a:t> (4. pád)</a:t>
            </a:r>
          </a:p>
          <a:p>
            <a:pPr>
              <a:buNone/>
            </a:pPr>
            <a:r>
              <a:rPr lang="cs-CZ" sz="2700" b="1" dirty="0" smtClean="0"/>
              <a:t>	j-m </a:t>
            </a:r>
            <a:r>
              <a:rPr lang="cs-CZ" sz="2700" dirty="0"/>
              <a:t>= </a:t>
            </a:r>
            <a:r>
              <a:rPr lang="cs-CZ" sz="2700" dirty="0" err="1"/>
              <a:t>jemandem</a:t>
            </a:r>
            <a:r>
              <a:rPr lang="cs-CZ" sz="2700" dirty="0"/>
              <a:t> (3. pád)</a:t>
            </a:r>
          </a:p>
          <a:p>
            <a:pPr>
              <a:buNone/>
            </a:pPr>
            <a:r>
              <a:rPr lang="cs-CZ" sz="2700" b="1" dirty="0" smtClean="0"/>
              <a:t>	</a:t>
            </a:r>
            <a:r>
              <a:rPr lang="cs-CZ" sz="2700" b="1" dirty="0" err="1" smtClean="0"/>
              <a:t>etw</a:t>
            </a:r>
            <a:r>
              <a:rPr lang="cs-CZ" sz="2700" b="1" dirty="0"/>
              <a:t>. </a:t>
            </a:r>
            <a:r>
              <a:rPr lang="cs-CZ" sz="2700" dirty="0"/>
              <a:t>= </a:t>
            </a:r>
            <a:r>
              <a:rPr lang="cs-CZ" sz="2700" dirty="0" err="1" smtClean="0"/>
              <a:t>etwas</a:t>
            </a:r>
            <a:endParaRPr lang="cs-CZ" sz="2700" dirty="0" smtClean="0"/>
          </a:p>
          <a:p>
            <a:pPr>
              <a:buNone/>
            </a:pP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 err="1"/>
              <a:t>abholen</a:t>
            </a:r>
            <a:r>
              <a:rPr lang="cs-CZ" sz="2800" dirty="0"/>
              <a:t> j-n = stavit se pro někoho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 err="1"/>
              <a:t>anrufen</a:t>
            </a:r>
            <a:r>
              <a:rPr lang="cs-CZ" sz="2800" dirty="0"/>
              <a:t> </a:t>
            </a:r>
            <a:r>
              <a:rPr lang="cs-CZ" sz="2800" dirty="0" smtClean="0"/>
              <a:t>j-n </a:t>
            </a:r>
            <a:r>
              <a:rPr lang="cs-CZ" sz="2800" dirty="0"/>
              <a:t>= zavolat </a:t>
            </a:r>
            <a:r>
              <a:rPr lang="cs-CZ" sz="2800" dirty="0" smtClean="0"/>
              <a:t>komu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 err="1"/>
              <a:t>b</a:t>
            </a:r>
            <a:r>
              <a:rPr lang="cs-CZ" sz="2800" dirty="0" err="1" smtClean="0"/>
              <a:t>ekommen</a:t>
            </a:r>
            <a:r>
              <a:rPr lang="cs-CZ" sz="2800" dirty="0" smtClean="0"/>
              <a:t> </a:t>
            </a:r>
            <a:r>
              <a:rPr lang="cs-CZ" sz="2800" dirty="0" err="1" smtClean="0"/>
              <a:t>etw</a:t>
            </a:r>
            <a:r>
              <a:rPr lang="cs-CZ" sz="2800" dirty="0" smtClean="0"/>
              <a:t>. (4. p.) = dostat něco</a:t>
            </a:r>
            <a:endParaRPr lang="cs-CZ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 err="1"/>
              <a:t>sich</a:t>
            </a:r>
            <a:r>
              <a:rPr lang="cs-CZ" sz="2800" dirty="0"/>
              <a:t> (3.p.) </a:t>
            </a:r>
            <a:r>
              <a:rPr lang="cs-CZ" sz="2800" dirty="0" err="1"/>
              <a:t>etw</a:t>
            </a:r>
            <a:r>
              <a:rPr lang="cs-CZ" sz="2800" dirty="0"/>
              <a:t>. </a:t>
            </a:r>
            <a:r>
              <a:rPr lang="cs-CZ" sz="2800" dirty="0" err="1"/>
              <a:t>ansehen</a:t>
            </a:r>
            <a:r>
              <a:rPr lang="cs-CZ" sz="2800" dirty="0"/>
              <a:t> = prohlédnout </a:t>
            </a:r>
            <a:r>
              <a:rPr lang="cs-CZ" sz="2800" b="1" dirty="0"/>
              <a:t>si</a:t>
            </a:r>
            <a:r>
              <a:rPr lang="cs-CZ" sz="2800" dirty="0"/>
              <a:t> </a:t>
            </a:r>
            <a:r>
              <a:rPr lang="cs-CZ" sz="2800" dirty="0" smtClean="0"/>
              <a:t>něco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400" dirty="0" smtClean="0"/>
          </a:p>
          <a:p>
            <a:pPr>
              <a:buNone/>
            </a:pPr>
            <a:endParaRPr lang="cs-CZ" sz="2400" dirty="0"/>
          </a:p>
          <a:p>
            <a:endParaRPr lang="cs-CZ" sz="3000" dirty="0" smtClean="0"/>
          </a:p>
          <a:p>
            <a:pPr>
              <a:buNone/>
            </a:pPr>
            <a:endParaRPr lang="cs-CZ" sz="3000" dirty="0" smtClean="0"/>
          </a:p>
          <a:p>
            <a:pPr>
              <a:buNone/>
            </a:pPr>
            <a:endParaRPr lang="cs-CZ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332656"/>
            <a:ext cx="8712968" cy="633670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800" dirty="0" err="1" smtClean="0"/>
              <a:t>heiraten</a:t>
            </a:r>
            <a:r>
              <a:rPr lang="cs-CZ" sz="2800" dirty="0" smtClean="0"/>
              <a:t> </a:t>
            </a:r>
            <a:r>
              <a:rPr lang="cs-CZ" sz="2800" dirty="0"/>
              <a:t>j-n = oženit se s někým, vzít si někoho, vdát se </a:t>
            </a:r>
          </a:p>
          <a:p>
            <a:pPr marL="0" indent="0">
              <a:buNone/>
            </a:pPr>
            <a:r>
              <a:rPr lang="cs-CZ" sz="2800" dirty="0"/>
              <a:t>		  za někoho	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 smtClean="0"/>
              <a:t>(</a:t>
            </a:r>
            <a:r>
              <a:rPr lang="cs-CZ" sz="2800" dirty="0" err="1" smtClean="0"/>
              <a:t>sich</a:t>
            </a:r>
            <a:r>
              <a:rPr lang="cs-CZ" sz="2800" dirty="0" smtClean="0"/>
              <a:t>) holen j-n, </a:t>
            </a:r>
            <a:r>
              <a:rPr lang="cs-CZ" sz="2800" dirty="0" err="1" smtClean="0"/>
              <a:t>etw</a:t>
            </a:r>
            <a:r>
              <a:rPr lang="cs-CZ" sz="2800" dirty="0" smtClean="0"/>
              <a:t>. = dojít (si) pro někoho, něco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 err="1" smtClean="0"/>
              <a:t>kennen</a:t>
            </a:r>
            <a:r>
              <a:rPr lang="cs-CZ" sz="2800" dirty="0" smtClean="0"/>
              <a:t> </a:t>
            </a:r>
            <a:r>
              <a:rPr lang="cs-CZ" sz="2800" dirty="0" err="1" smtClean="0"/>
              <a:t>lernen</a:t>
            </a:r>
            <a:r>
              <a:rPr lang="cs-CZ" sz="2800" dirty="0" smtClean="0"/>
              <a:t> j-n, </a:t>
            </a:r>
            <a:r>
              <a:rPr lang="cs-CZ" sz="2800" dirty="0" err="1" smtClean="0"/>
              <a:t>etw</a:t>
            </a:r>
            <a:r>
              <a:rPr lang="cs-CZ" sz="2800" dirty="0" smtClean="0"/>
              <a:t>. = poznat někoho/ něco, 					seznámit se s někým/ něčím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 err="1" smtClean="0"/>
              <a:t>vergessen</a:t>
            </a:r>
            <a:r>
              <a:rPr lang="cs-CZ" sz="2800" dirty="0" smtClean="0"/>
              <a:t> j-n, </a:t>
            </a:r>
            <a:r>
              <a:rPr lang="cs-CZ" sz="2800" dirty="0" err="1" smtClean="0"/>
              <a:t>etw</a:t>
            </a:r>
            <a:r>
              <a:rPr lang="cs-CZ" sz="2800" dirty="0" smtClean="0"/>
              <a:t>. = zapomenout  na koho/něco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 err="1"/>
              <a:t>v</a:t>
            </a:r>
            <a:r>
              <a:rPr lang="cs-CZ" sz="2800" dirty="0" err="1" smtClean="0"/>
              <a:t>erstehen</a:t>
            </a:r>
            <a:r>
              <a:rPr lang="cs-CZ" sz="2800" dirty="0" smtClean="0"/>
              <a:t> j-n, </a:t>
            </a:r>
            <a:r>
              <a:rPr lang="cs-CZ" sz="2800" dirty="0" err="1" smtClean="0"/>
              <a:t>etw</a:t>
            </a:r>
            <a:r>
              <a:rPr lang="cs-CZ" sz="2800" dirty="0" smtClean="0"/>
              <a:t>. = rozumět někomu, něčemu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 err="1"/>
              <a:t>v</a:t>
            </a:r>
            <a:r>
              <a:rPr lang="cs-CZ" sz="2800" dirty="0" err="1" smtClean="0"/>
              <a:t>orstellen</a:t>
            </a:r>
            <a:r>
              <a:rPr lang="cs-CZ" sz="2800" dirty="0" smtClean="0"/>
              <a:t> j-n = představit někoho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 err="1"/>
              <a:t>v</a:t>
            </a:r>
            <a:r>
              <a:rPr lang="cs-CZ" sz="2800" dirty="0" err="1" smtClean="0"/>
              <a:t>orbeugen</a:t>
            </a:r>
            <a:r>
              <a:rPr lang="cs-CZ" sz="2800" dirty="0" smtClean="0"/>
              <a:t> </a:t>
            </a:r>
            <a:r>
              <a:rPr lang="cs-CZ" sz="2800" dirty="0" err="1" smtClean="0"/>
              <a:t>etw</a:t>
            </a:r>
            <a:r>
              <a:rPr lang="cs-CZ" sz="2800" dirty="0" smtClean="0"/>
              <a:t>. (3. p.) = předcházet něčemu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 err="1"/>
              <a:t>s</a:t>
            </a:r>
            <a:r>
              <a:rPr lang="cs-CZ" sz="2800" dirty="0" err="1" smtClean="0"/>
              <a:t>ich</a:t>
            </a:r>
            <a:r>
              <a:rPr lang="cs-CZ" sz="2800" dirty="0" smtClean="0"/>
              <a:t> (4. p.) </a:t>
            </a:r>
            <a:r>
              <a:rPr lang="cs-CZ" sz="2800" dirty="0" err="1" smtClean="0"/>
              <a:t>vorstellen</a:t>
            </a:r>
            <a:r>
              <a:rPr lang="cs-CZ" sz="2800" dirty="0" smtClean="0"/>
              <a:t> = představit </a:t>
            </a:r>
            <a:r>
              <a:rPr lang="cs-CZ" sz="2800" b="1" dirty="0" smtClean="0"/>
              <a:t>se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 err="1"/>
              <a:t>s</a:t>
            </a:r>
            <a:r>
              <a:rPr lang="cs-CZ" sz="2800" dirty="0" err="1" smtClean="0"/>
              <a:t>ich</a:t>
            </a:r>
            <a:r>
              <a:rPr lang="cs-CZ" sz="2800" dirty="0" smtClean="0"/>
              <a:t> (3. p.) </a:t>
            </a:r>
            <a:r>
              <a:rPr lang="cs-CZ" sz="2800" dirty="0" err="1" smtClean="0"/>
              <a:t>vorstellen</a:t>
            </a:r>
            <a:r>
              <a:rPr lang="cs-CZ" sz="2800" dirty="0" smtClean="0"/>
              <a:t> j-n, </a:t>
            </a:r>
            <a:r>
              <a:rPr lang="cs-CZ" sz="2800" dirty="0" err="1" smtClean="0"/>
              <a:t>etw</a:t>
            </a:r>
            <a:r>
              <a:rPr lang="cs-CZ" sz="2800" dirty="0" smtClean="0"/>
              <a:t>. = představit si někoho/ 						    něco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 err="1"/>
              <a:t>z</a:t>
            </a:r>
            <a:r>
              <a:rPr lang="cs-CZ" sz="2800" dirty="0" err="1" smtClean="0"/>
              <a:t>usehen</a:t>
            </a:r>
            <a:r>
              <a:rPr lang="cs-CZ" sz="2800" dirty="0" smtClean="0"/>
              <a:t> j-m, </a:t>
            </a:r>
            <a:r>
              <a:rPr lang="cs-CZ" sz="2800" dirty="0" err="1" smtClean="0"/>
              <a:t>etw</a:t>
            </a:r>
            <a:r>
              <a:rPr lang="cs-CZ" sz="2800" dirty="0" smtClean="0"/>
              <a:t>. (3. p.) = přihlížet někomu/ něčemu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9179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480720"/>
          </a:xfrm>
        </p:spPr>
        <p:txBody>
          <a:bodyPr>
            <a:normAutofit fontScale="55000" lnSpcReduction="20000"/>
          </a:bodyPr>
          <a:lstStyle/>
          <a:p>
            <a:r>
              <a:rPr lang="cs-CZ" sz="5500" b="1" u="sng" dirty="0" smtClean="0">
                <a:solidFill>
                  <a:srgbClr val="FF0000"/>
                </a:solidFill>
              </a:rPr>
              <a:t>Vazby s předložkou:</a:t>
            </a:r>
          </a:p>
          <a:p>
            <a:endParaRPr lang="cs-CZ" sz="5500" b="1" u="sng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5100" dirty="0" err="1" smtClean="0"/>
              <a:t>ankommen</a:t>
            </a:r>
            <a:r>
              <a:rPr lang="cs-CZ" sz="5100" dirty="0" smtClean="0"/>
              <a:t> </a:t>
            </a:r>
            <a:r>
              <a:rPr lang="cs-CZ" sz="5100" dirty="0" err="1" smtClean="0"/>
              <a:t>auf</a:t>
            </a:r>
            <a:r>
              <a:rPr lang="cs-CZ" sz="5100" dirty="0" smtClean="0"/>
              <a:t> </a:t>
            </a:r>
            <a:r>
              <a:rPr lang="cs-CZ" sz="5100" dirty="0" err="1" smtClean="0"/>
              <a:t>etw</a:t>
            </a:r>
            <a:r>
              <a:rPr lang="cs-CZ" sz="5100" dirty="0" smtClean="0"/>
              <a:t>. (4. p.) = záležet na někom/ něčem</a:t>
            </a:r>
          </a:p>
          <a:p>
            <a:pPr marL="0" indent="0">
              <a:buNone/>
            </a:pPr>
            <a:r>
              <a:rPr lang="cs-CZ" sz="4900" dirty="0"/>
              <a:t>	</a:t>
            </a:r>
            <a:r>
              <a:rPr lang="cs-CZ" sz="4700" dirty="0" smtClean="0"/>
              <a:t>Es </a:t>
            </a:r>
            <a:r>
              <a:rPr lang="cs-CZ" sz="4700" dirty="0" err="1" smtClean="0"/>
              <a:t>kommt</a:t>
            </a:r>
            <a:r>
              <a:rPr lang="cs-CZ" sz="4700" dirty="0" smtClean="0"/>
              <a:t> </a:t>
            </a:r>
            <a:r>
              <a:rPr lang="cs-CZ" sz="4700" dirty="0" err="1" smtClean="0"/>
              <a:t>auf</a:t>
            </a:r>
            <a:r>
              <a:rPr lang="cs-CZ" sz="4700" dirty="0" smtClean="0"/>
              <a:t> den </a:t>
            </a:r>
            <a:r>
              <a:rPr lang="cs-CZ" sz="4700" dirty="0" err="1" smtClean="0"/>
              <a:t>Lehrer</a:t>
            </a:r>
            <a:r>
              <a:rPr lang="cs-CZ" sz="4700" dirty="0" smtClean="0"/>
              <a:t> </a:t>
            </a:r>
            <a:r>
              <a:rPr lang="cs-CZ" sz="4700" dirty="0" err="1" smtClean="0"/>
              <a:t>an</a:t>
            </a:r>
            <a:r>
              <a:rPr lang="cs-CZ" sz="4700" dirty="0" smtClean="0"/>
              <a:t>. (Záleží na učiteli.)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5100" dirty="0" err="1" smtClean="0"/>
              <a:t>berichten</a:t>
            </a:r>
            <a:r>
              <a:rPr lang="cs-CZ" sz="5100" dirty="0" smtClean="0"/>
              <a:t> </a:t>
            </a:r>
            <a:r>
              <a:rPr lang="cs-CZ" sz="5100" b="1" dirty="0" err="1" smtClean="0">
                <a:solidFill>
                  <a:srgbClr val="FF0000"/>
                </a:solidFill>
              </a:rPr>
              <a:t>über</a:t>
            </a:r>
            <a:r>
              <a:rPr lang="cs-CZ" sz="5100" dirty="0" smtClean="0"/>
              <a:t> j-n, </a:t>
            </a:r>
            <a:r>
              <a:rPr lang="cs-CZ" sz="5100" dirty="0" err="1" smtClean="0"/>
              <a:t>etw</a:t>
            </a:r>
            <a:r>
              <a:rPr lang="cs-CZ" sz="5100" dirty="0" smtClean="0"/>
              <a:t>. = informovat o někom/ něčem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5100" dirty="0" err="1"/>
              <a:t>bitten</a:t>
            </a:r>
            <a:r>
              <a:rPr lang="cs-CZ" sz="5100" dirty="0"/>
              <a:t> </a:t>
            </a:r>
            <a:r>
              <a:rPr lang="cs-CZ" sz="5100" b="1" dirty="0">
                <a:solidFill>
                  <a:srgbClr val="FF0000"/>
                </a:solidFill>
              </a:rPr>
              <a:t>um</a:t>
            </a:r>
            <a:r>
              <a:rPr lang="cs-CZ" sz="5100" dirty="0"/>
              <a:t> </a:t>
            </a:r>
            <a:r>
              <a:rPr lang="cs-CZ" sz="5100" dirty="0" err="1"/>
              <a:t>etw</a:t>
            </a:r>
            <a:r>
              <a:rPr lang="cs-CZ" sz="5100" dirty="0"/>
              <a:t>. = prosit o něco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5100" dirty="0" err="1"/>
              <a:t>danken</a:t>
            </a:r>
            <a:r>
              <a:rPr lang="cs-CZ" sz="5100" dirty="0"/>
              <a:t> </a:t>
            </a:r>
            <a:r>
              <a:rPr lang="cs-CZ" sz="5100" b="1" dirty="0" err="1">
                <a:solidFill>
                  <a:srgbClr val="FF0000"/>
                </a:solidFill>
              </a:rPr>
              <a:t>für</a:t>
            </a:r>
            <a:r>
              <a:rPr lang="cs-CZ" sz="5100" dirty="0"/>
              <a:t> </a:t>
            </a:r>
            <a:r>
              <a:rPr lang="cs-CZ" sz="5100" dirty="0" err="1"/>
              <a:t>etw</a:t>
            </a:r>
            <a:r>
              <a:rPr lang="cs-CZ" sz="5100" dirty="0"/>
              <a:t>. = děkovat za něco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5100" dirty="0" err="1"/>
              <a:t>d</a:t>
            </a:r>
            <a:r>
              <a:rPr lang="cs-CZ" sz="5100" dirty="0" err="1" smtClean="0"/>
              <a:t>enken</a:t>
            </a:r>
            <a:r>
              <a:rPr lang="cs-CZ" sz="5100" dirty="0" smtClean="0"/>
              <a:t> </a:t>
            </a:r>
            <a:r>
              <a:rPr lang="cs-CZ" sz="5100" dirty="0" err="1" smtClean="0"/>
              <a:t>an</a:t>
            </a:r>
            <a:r>
              <a:rPr lang="cs-CZ" sz="5100" dirty="0" smtClean="0"/>
              <a:t> j-n, </a:t>
            </a:r>
            <a:r>
              <a:rPr lang="cs-CZ" sz="5100" dirty="0" err="1" smtClean="0"/>
              <a:t>etw</a:t>
            </a:r>
            <a:r>
              <a:rPr lang="cs-CZ" sz="5100" dirty="0" smtClean="0"/>
              <a:t>. = myslet na někoho/ něco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5100" dirty="0" err="1"/>
              <a:t>fragen</a:t>
            </a:r>
            <a:r>
              <a:rPr lang="cs-CZ" sz="5100" dirty="0"/>
              <a:t> j-n </a:t>
            </a:r>
            <a:r>
              <a:rPr lang="cs-CZ" sz="5100" b="1" dirty="0">
                <a:solidFill>
                  <a:srgbClr val="FF0000"/>
                </a:solidFill>
              </a:rPr>
              <a:t>nach</a:t>
            </a:r>
            <a:r>
              <a:rPr lang="cs-CZ" sz="5100" dirty="0"/>
              <a:t> j-m/ </a:t>
            </a:r>
            <a:r>
              <a:rPr lang="cs-CZ" sz="5100" dirty="0" err="1"/>
              <a:t>etw</a:t>
            </a:r>
            <a:r>
              <a:rPr lang="cs-CZ" sz="5100" dirty="0"/>
              <a:t>. = zeptat se </a:t>
            </a:r>
            <a:r>
              <a:rPr lang="cs-CZ" sz="5100" b="1" dirty="0"/>
              <a:t>někoho</a:t>
            </a:r>
            <a:r>
              <a:rPr lang="cs-CZ" sz="5100" dirty="0"/>
              <a:t> na </a:t>
            </a:r>
            <a:r>
              <a:rPr lang="cs-CZ" sz="5100" dirty="0" smtClean="0"/>
              <a:t>něco</a:t>
            </a:r>
            <a:endParaRPr lang="cs-CZ" sz="51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5100" dirty="0" err="1"/>
              <a:t>sich</a:t>
            </a:r>
            <a:r>
              <a:rPr lang="cs-CZ" sz="5100" dirty="0"/>
              <a:t> </a:t>
            </a:r>
            <a:r>
              <a:rPr lang="cs-CZ" sz="5100" dirty="0" err="1"/>
              <a:t>freuen</a:t>
            </a:r>
            <a:r>
              <a:rPr lang="cs-CZ" sz="5100" dirty="0"/>
              <a:t> </a:t>
            </a:r>
            <a:r>
              <a:rPr lang="cs-CZ" sz="5100" b="1" dirty="0" err="1">
                <a:solidFill>
                  <a:srgbClr val="FF0000"/>
                </a:solidFill>
              </a:rPr>
              <a:t>auf</a:t>
            </a:r>
            <a:r>
              <a:rPr lang="cs-CZ" sz="5100" dirty="0"/>
              <a:t> </a:t>
            </a:r>
            <a:r>
              <a:rPr lang="cs-CZ" sz="5100" dirty="0" err="1"/>
              <a:t>etw</a:t>
            </a:r>
            <a:r>
              <a:rPr lang="cs-CZ" sz="5100" dirty="0"/>
              <a:t>. (4. p.) = těšit </a:t>
            </a:r>
            <a:r>
              <a:rPr lang="cs-CZ" sz="5100" b="1" dirty="0"/>
              <a:t>se</a:t>
            </a:r>
            <a:r>
              <a:rPr lang="cs-CZ" sz="5100" dirty="0"/>
              <a:t> na něco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5100" dirty="0" err="1"/>
              <a:t>sich</a:t>
            </a:r>
            <a:r>
              <a:rPr lang="cs-CZ" sz="5100" dirty="0"/>
              <a:t> </a:t>
            </a:r>
            <a:r>
              <a:rPr lang="cs-CZ" sz="5100" dirty="0" err="1"/>
              <a:t>freuen</a:t>
            </a:r>
            <a:r>
              <a:rPr lang="cs-CZ" sz="5100" dirty="0"/>
              <a:t> </a:t>
            </a:r>
            <a:r>
              <a:rPr lang="cs-CZ" sz="5100" b="1" dirty="0" err="1">
                <a:solidFill>
                  <a:srgbClr val="FF0000"/>
                </a:solidFill>
              </a:rPr>
              <a:t>über</a:t>
            </a:r>
            <a:r>
              <a:rPr lang="cs-CZ" sz="5100" b="1" dirty="0">
                <a:solidFill>
                  <a:srgbClr val="FF0000"/>
                </a:solidFill>
              </a:rPr>
              <a:t> </a:t>
            </a:r>
            <a:r>
              <a:rPr lang="cs-CZ" sz="5100" dirty="0" err="1"/>
              <a:t>etw</a:t>
            </a:r>
            <a:r>
              <a:rPr lang="cs-CZ" sz="5100" dirty="0"/>
              <a:t>. (4. p.) = mít radost z něčeho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5100" dirty="0"/>
              <a:t>es </a:t>
            </a:r>
            <a:r>
              <a:rPr lang="cs-CZ" sz="5100" dirty="0" err="1"/>
              <a:t>geht</a:t>
            </a:r>
            <a:r>
              <a:rPr lang="cs-CZ" sz="5100" dirty="0"/>
              <a:t> </a:t>
            </a:r>
            <a:r>
              <a:rPr lang="cs-CZ" sz="5100" b="1" dirty="0">
                <a:solidFill>
                  <a:srgbClr val="FF0000"/>
                </a:solidFill>
              </a:rPr>
              <a:t>um</a:t>
            </a:r>
            <a:r>
              <a:rPr lang="cs-CZ" sz="5100" dirty="0"/>
              <a:t> j-n/</a:t>
            </a:r>
            <a:r>
              <a:rPr lang="cs-CZ" sz="5100" dirty="0" err="1"/>
              <a:t>etw</a:t>
            </a:r>
            <a:r>
              <a:rPr lang="cs-CZ" sz="5100" dirty="0"/>
              <a:t>. = jde o </a:t>
            </a:r>
            <a:r>
              <a:rPr lang="cs-CZ" sz="5100" dirty="0" smtClean="0"/>
              <a:t>někoho/něco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5100" dirty="0" err="1"/>
              <a:t>h</a:t>
            </a:r>
            <a:r>
              <a:rPr lang="cs-CZ" sz="5100" dirty="0" err="1" smtClean="0"/>
              <a:t>alten</a:t>
            </a:r>
            <a:r>
              <a:rPr lang="cs-CZ" sz="5100" b="1" dirty="0" smtClean="0">
                <a:solidFill>
                  <a:srgbClr val="FF0000"/>
                </a:solidFill>
              </a:rPr>
              <a:t> </a:t>
            </a:r>
            <a:r>
              <a:rPr lang="cs-CZ" sz="5100" b="1" dirty="0" err="1" smtClean="0">
                <a:solidFill>
                  <a:srgbClr val="FF0000"/>
                </a:solidFill>
              </a:rPr>
              <a:t>für</a:t>
            </a:r>
            <a:r>
              <a:rPr lang="cs-CZ" sz="5100" b="1" dirty="0" smtClean="0">
                <a:solidFill>
                  <a:srgbClr val="FF0000"/>
                </a:solidFill>
              </a:rPr>
              <a:t> </a:t>
            </a:r>
            <a:r>
              <a:rPr lang="cs-CZ" sz="5100" dirty="0" smtClean="0"/>
              <a:t>j-n = považovat za někoho/ něco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5100" dirty="0" err="1"/>
              <a:t>h</a:t>
            </a:r>
            <a:r>
              <a:rPr lang="cs-CZ" sz="5100" dirty="0" err="1" smtClean="0"/>
              <a:t>alten</a:t>
            </a:r>
            <a:r>
              <a:rPr lang="cs-CZ" sz="5100" dirty="0" smtClean="0"/>
              <a:t> </a:t>
            </a:r>
            <a:r>
              <a:rPr lang="cs-CZ" sz="5100" b="1" dirty="0" smtClean="0">
                <a:solidFill>
                  <a:srgbClr val="FF0000"/>
                </a:solidFill>
              </a:rPr>
              <a:t>von</a:t>
            </a:r>
            <a:r>
              <a:rPr lang="cs-CZ" sz="5100" dirty="0" smtClean="0"/>
              <a:t> j-m = myslet si o někom</a:t>
            </a:r>
          </a:p>
          <a:p>
            <a:pPr marL="0" indent="0">
              <a:buNone/>
            </a:pPr>
            <a:r>
              <a:rPr lang="cs-CZ" sz="4900" dirty="0" smtClean="0"/>
              <a:t>	</a:t>
            </a:r>
          </a:p>
          <a:p>
            <a:pPr>
              <a:buNone/>
            </a:pP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784976" cy="6552728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3600" dirty="0" err="1" smtClean="0"/>
              <a:t>sich</a:t>
            </a:r>
            <a:r>
              <a:rPr lang="cs-CZ" sz="3600" dirty="0" smtClean="0"/>
              <a:t> </a:t>
            </a:r>
            <a:r>
              <a:rPr lang="cs-CZ" sz="3600" dirty="0" err="1"/>
              <a:t>interessieren</a:t>
            </a:r>
            <a:r>
              <a:rPr lang="cs-CZ" sz="3600" dirty="0"/>
              <a:t> </a:t>
            </a:r>
            <a:r>
              <a:rPr lang="cs-CZ" sz="3600" b="1" dirty="0" err="1">
                <a:solidFill>
                  <a:srgbClr val="FF0000"/>
                </a:solidFill>
              </a:rPr>
              <a:t>für</a:t>
            </a:r>
            <a:r>
              <a:rPr lang="cs-CZ" sz="3600" b="1" dirty="0">
                <a:solidFill>
                  <a:srgbClr val="FF0000"/>
                </a:solidFill>
              </a:rPr>
              <a:t> </a:t>
            </a:r>
            <a:r>
              <a:rPr lang="cs-CZ" sz="3600" dirty="0"/>
              <a:t>j-n</a:t>
            </a:r>
            <a:r>
              <a:rPr lang="cs-CZ" sz="3600" dirty="0" smtClean="0"/>
              <a:t>/ </a:t>
            </a:r>
            <a:r>
              <a:rPr lang="cs-CZ" sz="3600" dirty="0" err="1" smtClean="0"/>
              <a:t>etwas</a:t>
            </a:r>
            <a:r>
              <a:rPr lang="cs-CZ" sz="3600" dirty="0" smtClean="0"/>
              <a:t> </a:t>
            </a:r>
            <a:r>
              <a:rPr lang="cs-CZ" sz="3600" dirty="0"/>
              <a:t>= zajímat se o někoho</a:t>
            </a:r>
            <a:r>
              <a:rPr lang="cs-CZ" sz="3600" dirty="0" smtClean="0"/>
              <a:t>/ 					        něco</a:t>
            </a:r>
            <a:endParaRPr lang="cs-CZ" sz="36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 err="1" smtClean="0"/>
              <a:t>nachdenken</a:t>
            </a:r>
            <a:r>
              <a:rPr lang="cs-CZ" sz="3600" dirty="0" smtClean="0"/>
              <a:t> </a:t>
            </a:r>
            <a:r>
              <a:rPr lang="cs-CZ" sz="3600" b="1" dirty="0" err="1">
                <a:solidFill>
                  <a:srgbClr val="FF0000"/>
                </a:solidFill>
              </a:rPr>
              <a:t>über</a:t>
            </a:r>
            <a:r>
              <a:rPr lang="cs-CZ" sz="3600" dirty="0"/>
              <a:t> j-n, </a:t>
            </a:r>
            <a:r>
              <a:rPr lang="cs-CZ" sz="3600" dirty="0" err="1"/>
              <a:t>etw</a:t>
            </a:r>
            <a:r>
              <a:rPr lang="cs-CZ" sz="3600" dirty="0"/>
              <a:t>. = přemýšlet o někom/ něčem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 err="1" smtClean="0"/>
              <a:t>passen</a:t>
            </a:r>
            <a:r>
              <a:rPr lang="cs-CZ" sz="3600" b="1" dirty="0" smtClean="0">
                <a:solidFill>
                  <a:srgbClr val="FF0000"/>
                </a:solidFill>
              </a:rPr>
              <a:t> </a:t>
            </a:r>
            <a:r>
              <a:rPr lang="cs-CZ" sz="3600" b="1" dirty="0" err="1">
                <a:solidFill>
                  <a:srgbClr val="FF0000"/>
                </a:solidFill>
              </a:rPr>
              <a:t>zu</a:t>
            </a:r>
            <a:r>
              <a:rPr lang="cs-CZ" sz="3600" b="1" dirty="0">
                <a:solidFill>
                  <a:srgbClr val="FF0000"/>
                </a:solidFill>
              </a:rPr>
              <a:t> </a:t>
            </a:r>
            <a:r>
              <a:rPr lang="cs-CZ" sz="3600" dirty="0"/>
              <a:t>j-m, </a:t>
            </a:r>
            <a:r>
              <a:rPr lang="cs-CZ" sz="3600" dirty="0" err="1"/>
              <a:t>etw</a:t>
            </a:r>
            <a:r>
              <a:rPr lang="cs-CZ" sz="3600" dirty="0"/>
              <a:t>. = hodit se k někomu/ něčemu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 err="1" smtClean="0"/>
              <a:t>sorgen</a:t>
            </a:r>
            <a:r>
              <a:rPr lang="cs-CZ" sz="3600" dirty="0" smtClean="0"/>
              <a:t> </a:t>
            </a:r>
            <a:r>
              <a:rPr lang="cs-CZ" sz="3600" b="1" dirty="0" err="1">
                <a:solidFill>
                  <a:srgbClr val="FF0000"/>
                </a:solidFill>
              </a:rPr>
              <a:t>für</a:t>
            </a:r>
            <a:r>
              <a:rPr lang="cs-CZ" sz="3600" dirty="0"/>
              <a:t> </a:t>
            </a:r>
            <a:r>
              <a:rPr lang="cs-CZ" sz="3600" dirty="0" smtClean="0"/>
              <a:t>j-n, </a:t>
            </a:r>
            <a:r>
              <a:rPr lang="cs-CZ" sz="3600" dirty="0" err="1" smtClean="0"/>
              <a:t>etw</a:t>
            </a:r>
            <a:r>
              <a:rPr lang="cs-CZ" sz="3600" dirty="0" smtClean="0"/>
              <a:t>. = pečovat o někoho/ něco</a:t>
            </a:r>
            <a:endParaRPr lang="cs-CZ" sz="36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 err="1"/>
              <a:t>s</a:t>
            </a:r>
            <a:r>
              <a:rPr lang="cs-CZ" sz="3600" dirty="0" err="1" smtClean="0"/>
              <a:t>ich</a:t>
            </a:r>
            <a:r>
              <a:rPr lang="cs-CZ" sz="3600" dirty="0" smtClean="0"/>
              <a:t> </a:t>
            </a:r>
            <a:r>
              <a:rPr lang="cs-CZ" sz="3600" dirty="0" err="1"/>
              <a:t>kümmern</a:t>
            </a:r>
            <a:r>
              <a:rPr lang="cs-CZ" sz="3600" dirty="0"/>
              <a:t> </a:t>
            </a:r>
            <a:r>
              <a:rPr lang="cs-CZ" sz="3600" b="1" dirty="0" smtClean="0">
                <a:solidFill>
                  <a:srgbClr val="FF0000"/>
                </a:solidFill>
              </a:rPr>
              <a:t>um</a:t>
            </a:r>
            <a:r>
              <a:rPr lang="cs-CZ" sz="3600" dirty="0" smtClean="0"/>
              <a:t> j-n, </a:t>
            </a:r>
            <a:r>
              <a:rPr lang="cs-CZ" sz="3600" dirty="0" err="1" smtClean="0"/>
              <a:t>etw</a:t>
            </a:r>
            <a:r>
              <a:rPr lang="cs-CZ" sz="3600" dirty="0" smtClean="0"/>
              <a:t>. = starat se o někoho</a:t>
            </a:r>
            <a:r>
              <a:rPr lang="cs-CZ" sz="3600" dirty="0"/>
              <a:t>/</a:t>
            </a:r>
            <a:r>
              <a:rPr lang="cs-CZ" sz="3600" dirty="0" smtClean="0"/>
              <a:t> něco</a:t>
            </a:r>
            <a:endParaRPr lang="cs-CZ" sz="36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 err="1"/>
              <a:t>teilnehmen</a:t>
            </a:r>
            <a:r>
              <a:rPr lang="cs-CZ" sz="3600" dirty="0"/>
              <a:t> </a:t>
            </a:r>
            <a:r>
              <a:rPr lang="cs-CZ" sz="3600" b="1" dirty="0" err="1">
                <a:solidFill>
                  <a:srgbClr val="FF0000"/>
                </a:solidFill>
              </a:rPr>
              <a:t>an</a:t>
            </a:r>
            <a:r>
              <a:rPr lang="cs-CZ" sz="3600" b="1" dirty="0">
                <a:solidFill>
                  <a:srgbClr val="FF0000"/>
                </a:solidFill>
              </a:rPr>
              <a:t> </a:t>
            </a:r>
            <a:r>
              <a:rPr lang="cs-CZ" sz="3600" dirty="0" err="1"/>
              <a:t>etw</a:t>
            </a:r>
            <a:r>
              <a:rPr lang="cs-CZ" sz="3600" dirty="0"/>
              <a:t>. (3. p.) = </a:t>
            </a:r>
            <a:r>
              <a:rPr lang="cs-CZ" sz="3600" dirty="0" err="1"/>
              <a:t>zůčastnit</a:t>
            </a:r>
            <a:r>
              <a:rPr lang="cs-CZ" sz="3600" dirty="0"/>
              <a:t> se něčeho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 err="1"/>
              <a:t>sich</a:t>
            </a:r>
            <a:r>
              <a:rPr lang="cs-CZ" sz="3600" dirty="0"/>
              <a:t> </a:t>
            </a:r>
            <a:r>
              <a:rPr lang="cs-CZ" sz="3600" dirty="0" err="1"/>
              <a:t>unterhalten</a:t>
            </a:r>
            <a:r>
              <a:rPr lang="cs-CZ" sz="3600" b="1" dirty="0">
                <a:solidFill>
                  <a:srgbClr val="FF0000"/>
                </a:solidFill>
              </a:rPr>
              <a:t> </a:t>
            </a:r>
            <a:r>
              <a:rPr lang="cs-CZ" sz="3600" b="1" dirty="0" err="1">
                <a:solidFill>
                  <a:srgbClr val="FF0000"/>
                </a:solidFill>
              </a:rPr>
              <a:t>über</a:t>
            </a:r>
            <a:r>
              <a:rPr lang="cs-CZ" sz="3600" b="1" dirty="0">
                <a:solidFill>
                  <a:srgbClr val="FF0000"/>
                </a:solidFill>
              </a:rPr>
              <a:t>  </a:t>
            </a:r>
            <a:r>
              <a:rPr lang="cs-CZ" sz="3600" dirty="0"/>
              <a:t>j-n, </a:t>
            </a:r>
            <a:r>
              <a:rPr lang="cs-CZ" sz="3600" dirty="0" err="1"/>
              <a:t>etw</a:t>
            </a:r>
            <a:r>
              <a:rPr lang="cs-CZ" sz="3600" dirty="0" smtClean="0"/>
              <a:t>. ( </a:t>
            </a:r>
            <a:r>
              <a:rPr lang="cs-CZ" sz="3600" dirty="0"/>
              <a:t>4. p.) = bavit se o </a:t>
            </a:r>
            <a:r>
              <a:rPr lang="cs-CZ" sz="3600" dirty="0" smtClean="0"/>
              <a:t>							        někom/ něčem</a:t>
            </a:r>
            <a:endParaRPr lang="cs-CZ" sz="36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 err="1"/>
              <a:t>vorbeigehen</a:t>
            </a:r>
            <a:r>
              <a:rPr lang="cs-CZ" sz="3600" dirty="0"/>
              <a:t> </a:t>
            </a:r>
            <a:r>
              <a:rPr lang="cs-CZ" sz="3600" b="1" dirty="0" err="1">
                <a:solidFill>
                  <a:srgbClr val="FF0000"/>
                </a:solidFill>
              </a:rPr>
              <a:t>an</a:t>
            </a:r>
            <a:r>
              <a:rPr lang="cs-CZ" sz="3600" dirty="0"/>
              <a:t> </a:t>
            </a:r>
            <a:r>
              <a:rPr lang="cs-CZ" sz="3600" dirty="0" err="1"/>
              <a:t>etw</a:t>
            </a:r>
            <a:r>
              <a:rPr lang="cs-CZ" sz="3600" dirty="0"/>
              <a:t>. (3. p.) = jít kolem něčeho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 err="1" smtClean="0"/>
              <a:t>warnen</a:t>
            </a:r>
            <a:r>
              <a:rPr lang="cs-CZ" sz="3600" dirty="0" smtClean="0"/>
              <a:t> </a:t>
            </a:r>
            <a:r>
              <a:rPr lang="cs-CZ" sz="3600" b="1" dirty="0">
                <a:solidFill>
                  <a:srgbClr val="FF0000"/>
                </a:solidFill>
              </a:rPr>
              <a:t>vor</a:t>
            </a:r>
            <a:r>
              <a:rPr lang="cs-CZ" sz="3600" dirty="0"/>
              <a:t> j-m, </a:t>
            </a:r>
            <a:r>
              <a:rPr lang="cs-CZ" sz="3600" dirty="0" err="1"/>
              <a:t>etw</a:t>
            </a:r>
            <a:r>
              <a:rPr lang="cs-CZ" sz="3600" dirty="0"/>
              <a:t>. (3. p</a:t>
            </a:r>
            <a:r>
              <a:rPr lang="cs-CZ" sz="3600" dirty="0" smtClean="0"/>
              <a:t>.) = varovat před někým/  něčím</a:t>
            </a:r>
            <a:endParaRPr lang="cs-CZ" sz="3600" dirty="0"/>
          </a:p>
          <a:p>
            <a:pPr>
              <a:buFont typeface="Wingdings" panose="05000000000000000000" pitchFamily="2" charset="2"/>
              <a:buChar char="§"/>
            </a:pPr>
            <a:endParaRPr lang="cs-CZ" sz="3600" dirty="0" smtClean="0"/>
          </a:p>
          <a:p>
            <a:pPr marL="0" indent="0">
              <a:buNone/>
            </a:pPr>
            <a:r>
              <a:rPr lang="cs-CZ" sz="3500" dirty="0" smtClean="0"/>
              <a:t>- Některá </a:t>
            </a:r>
            <a:r>
              <a:rPr lang="cs-CZ" sz="3500" dirty="0"/>
              <a:t>slovesa se pojí </a:t>
            </a:r>
            <a:r>
              <a:rPr lang="cs-CZ" sz="3500" b="1" dirty="0">
                <a:solidFill>
                  <a:srgbClr val="0070C0"/>
                </a:solidFill>
              </a:rPr>
              <a:t>se dvěma předložkami</a:t>
            </a:r>
            <a:r>
              <a:rPr lang="cs-CZ" sz="3500" dirty="0"/>
              <a:t>:</a:t>
            </a:r>
          </a:p>
          <a:p>
            <a:pPr>
              <a:buNone/>
            </a:pPr>
            <a:r>
              <a:rPr lang="cs-CZ" sz="3500" dirty="0"/>
              <a:t> </a:t>
            </a:r>
            <a:r>
              <a:rPr lang="cs-CZ" sz="3500" dirty="0" smtClean="0"/>
              <a:t> </a:t>
            </a:r>
            <a:r>
              <a:rPr lang="cs-CZ" sz="3500" b="1" dirty="0" err="1" smtClean="0">
                <a:solidFill>
                  <a:srgbClr val="0070C0"/>
                </a:solidFill>
              </a:rPr>
              <a:t>erzählen</a:t>
            </a:r>
            <a:r>
              <a:rPr lang="cs-CZ" sz="3500" dirty="0"/>
              <a:t>, </a:t>
            </a:r>
            <a:r>
              <a:rPr lang="cs-CZ" sz="3500" b="1" dirty="0" err="1">
                <a:solidFill>
                  <a:srgbClr val="0070C0"/>
                </a:solidFill>
              </a:rPr>
              <a:t>lesen</a:t>
            </a:r>
            <a:r>
              <a:rPr lang="cs-CZ" sz="3500" dirty="0"/>
              <a:t>, </a:t>
            </a:r>
            <a:r>
              <a:rPr lang="cs-CZ" sz="3500" b="1" dirty="0" err="1">
                <a:solidFill>
                  <a:srgbClr val="0070C0"/>
                </a:solidFill>
              </a:rPr>
              <a:t>schreiben</a:t>
            </a:r>
            <a:r>
              <a:rPr lang="cs-CZ" sz="3500" dirty="0"/>
              <a:t>, </a:t>
            </a:r>
            <a:r>
              <a:rPr lang="cs-CZ" sz="3500" b="1" dirty="0" err="1">
                <a:solidFill>
                  <a:srgbClr val="0070C0"/>
                </a:solidFill>
              </a:rPr>
              <a:t>sprechen</a:t>
            </a:r>
            <a:r>
              <a:rPr lang="cs-CZ" sz="3500" dirty="0"/>
              <a:t> </a:t>
            </a:r>
            <a:r>
              <a:rPr lang="cs-CZ" sz="3500" b="1" dirty="0">
                <a:solidFill>
                  <a:srgbClr val="FF0000"/>
                </a:solidFill>
              </a:rPr>
              <a:t>von </a:t>
            </a:r>
            <a:r>
              <a:rPr lang="cs-CZ" sz="3500" dirty="0"/>
              <a:t>(</a:t>
            </a:r>
            <a:r>
              <a:rPr lang="cs-CZ" sz="3500" b="1" dirty="0" err="1">
                <a:solidFill>
                  <a:srgbClr val="FF0000"/>
                </a:solidFill>
              </a:rPr>
              <a:t>über</a:t>
            </a:r>
            <a:r>
              <a:rPr lang="cs-CZ" sz="3500" dirty="0"/>
              <a:t> – </a:t>
            </a:r>
            <a:r>
              <a:rPr lang="cs-CZ" sz="3500" b="1" dirty="0">
                <a:solidFill>
                  <a:srgbClr val="FF0000"/>
                </a:solidFill>
              </a:rPr>
              <a:t>4. p.) </a:t>
            </a:r>
            <a:r>
              <a:rPr lang="cs-CZ" sz="3500" dirty="0" err="1"/>
              <a:t>etw</a:t>
            </a:r>
            <a:r>
              <a:rPr lang="cs-CZ" sz="3500" dirty="0"/>
              <a:t>.</a:t>
            </a:r>
          </a:p>
          <a:p>
            <a:endParaRPr lang="cs-CZ" sz="3500" dirty="0"/>
          </a:p>
        </p:txBody>
      </p:sp>
    </p:spTree>
    <p:extLst>
      <p:ext uri="{BB962C8B-B14F-4D97-AF65-F5344CB8AC3E}">
        <p14:creationId xmlns:p14="http://schemas.microsoft.com/office/powerpoint/2010/main" val="267037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I. Cvičení – doplň předložky: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700" dirty="0" smtClean="0"/>
              <a:t>Er </a:t>
            </a:r>
            <a:r>
              <a:rPr lang="cs-CZ" sz="2700" dirty="0" err="1" smtClean="0"/>
              <a:t>kümmert</a:t>
            </a:r>
            <a:r>
              <a:rPr lang="cs-CZ" sz="2700" dirty="0" smtClean="0"/>
              <a:t> </a:t>
            </a:r>
            <a:r>
              <a:rPr lang="cs-CZ" sz="2700" dirty="0" err="1" smtClean="0"/>
              <a:t>sich</a:t>
            </a:r>
            <a:r>
              <a:rPr lang="cs-CZ" sz="2700" dirty="0" smtClean="0"/>
              <a:t> </a:t>
            </a:r>
            <a:r>
              <a:rPr lang="cs-CZ" sz="2700" dirty="0" err="1" smtClean="0"/>
              <a:t>wenig</a:t>
            </a:r>
            <a:r>
              <a:rPr lang="cs-CZ" sz="2700" dirty="0" smtClean="0"/>
              <a:t> …… </a:t>
            </a:r>
            <a:r>
              <a:rPr lang="cs-CZ" sz="2700" dirty="0" err="1" smtClean="0"/>
              <a:t>die</a:t>
            </a:r>
            <a:r>
              <a:rPr lang="cs-CZ" sz="2700" dirty="0" smtClean="0"/>
              <a:t> </a:t>
            </a:r>
            <a:r>
              <a:rPr lang="cs-CZ" sz="2700" dirty="0" err="1" smtClean="0"/>
              <a:t>Schule</a:t>
            </a:r>
            <a:r>
              <a:rPr lang="cs-CZ" sz="2700" dirty="0" smtClean="0"/>
              <a:t>.</a:t>
            </a:r>
          </a:p>
          <a:p>
            <a:pPr>
              <a:buNone/>
            </a:pPr>
            <a:r>
              <a:rPr lang="cs-CZ" sz="2700" dirty="0" err="1" smtClean="0"/>
              <a:t>Freust</a:t>
            </a:r>
            <a:r>
              <a:rPr lang="cs-CZ" sz="2700" dirty="0" smtClean="0"/>
              <a:t> </a:t>
            </a:r>
            <a:r>
              <a:rPr lang="cs-CZ" sz="2700" dirty="0" err="1" smtClean="0"/>
              <a:t>du</a:t>
            </a:r>
            <a:r>
              <a:rPr lang="cs-CZ" sz="2700" dirty="0" smtClean="0"/>
              <a:t> </a:t>
            </a:r>
            <a:r>
              <a:rPr lang="cs-CZ" sz="2700" dirty="0" err="1" smtClean="0"/>
              <a:t>dich</a:t>
            </a:r>
            <a:r>
              <a:rPr lang="cs-CZ" sz="2700" dirty="0" smtClean="0"/>
              <a:t> …… </a:t>
            </a:r>
            <a:r>
              <a:rPr lang="cs-CZ" sz="2700" dirty="0" err="1" smtClean="0"/>
              <a:t>die</a:t>
            </a:r>
            <a:r>
              <a:rPr lang="cs-CZ" sz="2700" dirty="0" smtClean="0"/>
              <a:t> </a:t>
            </a:r>
            <a:r>
              <a:rPr lang="cs-CZ" sz="2700" dirty="0" err="1" smtClean="0"/>
              <a:t>Geschenke</a:t>
            </a:r>
            <a:r>
              <a:rPr lang="cs-CZ" sz="2700" dirty="0" smtClean="0"/>
              <a:t>?</a:t>
            </a:r>
          </a:p>
          <a:p>
            <a:pPr>
              <a:buNone/>
            </a:pPr>
            <a:r>
              <a:rPr lang="cs-CZ" sz="2700" dirty="0" smtClean="0"/>
              <a:t>Er </a:t>
            </a:r>
            <a:r>
              <a:rPr lang="cs-CZ" sz="2700" dirty="0" err="1" smtClean="0"/>
              <a:t>interessiert</a:t>
            </a:r>
            <a:r>
              <a:rPr lang="cs-CZ" sz="2700" dirty="0" smtClean="0"/>
              <a:t> </a:t>
            </a:r>
            <a:r>
              <a:rPr lang="cs-CZ" sz="2700" dirty="0" err="1" smtClean="0"/>
              <a:t>sich</a:t>
            </a:r>
            <a:r>
              <a:rPr lang="cs-CZ" sz="2700" dirty="0" smtClean="0"/>
              <a:t> …… </a:t>
            </a:r>
            <a:r>
              <a:rPr lang="cs-CZ" sz="2700" dirty="0" err="1" smtClean="0"/>
              <a:t>klassische</a:t>
            </a:r>
            <a:r>
              <a:rPr lang="cs-CZ" sz="2700" dirty="0" smtClean="0"/>
              <a:t> </a:t>
            </a:r>
            <a:r>
              <a:rPr lang="cs-CZ" sz="2700" dirty="0" err="1" smtClean="0"/>
              <a:t>Musik</a:t>
            </a:r>
            <a:r>
              <a:rPr lang="cs-CZ" sz="2700" dirty="0" smtClean="0"/>
              <a:t>.</a:t>
            </a:r>
          </a:p>
          <a:p>
            <a:pPr>
              <a:buNone/>
            </a:pPr>
            <a:r>
              <a:rPr lang="cs-CZ" sz="2700" dirty="0" err="1" smtClean="0"/>
              <a:t>Könntest</a:t>
            </a:r>
            <a:r>
              <a:rPr lang="cs-CZ" sz="2700" dirty="0" smtClean="0"/>
              <a:t> </a:t>
            </a:r>
            <a:r>
              <a:rPr lang="cs-CZ" sz="2700" dirty="0" err="1" smtClean="0"/>
              <a:t>du</a:t>
            </a:r>
            <a:r>
              <a:rPr lang="cs-CZ" sz="2700" dirty="0" smtClean="0"/>
              <a:t> </a:t>
            </a:r>
            <a:r>
              <a:rPr lang="cs-CZ" sz="2700" dirty="0" err="1" smtClean="0"/>
              <a:t>bitte</a:t>
            </a:r>
            <a:r>
              <a:rPr lang="cs-CZ" sz="2700" dirty="0" smtClean="0"/>
              <a:t> …… </a:t>
            </a:r>
            <a:r>
              <a:rPr lang="cs-CZ" sz="2700" dirty="0" err="1" smtClean="0"/>
              <a:t>ihm</a:t>
            </a:r>
            <a:r>
              <a:rPr lang="cs-CZ" sz="2700" dirty="0" smtClean="0"/>
              <a:t> </a:t>
            </a:r>
            <a:r>
              <a:rPr lang="cs-CZ" sz="2700" dirty="0" err="1" smtClean="0"/>
              <a:t>fragen</a:t>
            </a:r>
            <a:r>
              <a:rPr lang="cs-CZ" sz="2700" dirty="0" smtClean="0"/>
              <a:t>?</a:t>
            </a:r>
          </a:p>
          <a:p>
            <a:pPr>
              <a:buNone/>
            </a:pPr>
            <a:r>
              <a:rPr lang="cs-CZ" sz="2700" dirty="0" err="1" smtClean="0"/>
              <a:t>Wir</a:t>
            </a:r>
            <a:r>
              <a:rPr lang="cs-CZ" sz="2700" dirty="0" smtClean="0"/>
              <a:t> </a:t>
            </a:r>
            <a:r>
              <a:rPr lang="cs-CZ" sz="2700" dirty="0" err="1" smtClean="0"/>
              <a:t>danken</a:t>
            </a:r>
            <a:r>
              <a:rPr lang="cs-CZ" sz="2700" dirty="0" smtClean="0"/>
              <a:t> </a:t>
            </a:r>
            <a:r>
              <a:rPr lang="cs-CZ" sz="2700" dirty="0" err="1" smtClean="0"/>
              <a:t>euch</a:t>
            </a:r>
            <a:r>
              <a:rPr lang="cs-CZ" sz="2700" dirty="0" smtClean="0"/>
              <a:t> …… </a:t>
            </a:r>
            <a:r>
              <a:rPr lang="cs-CZ" sz="2700" dirty="0" err="1" smtClean="0"/>
              <a:t>die</a:t>
            </a:r>
            <a:r>
              <a:rPr lang="cs-CZ" sz="2700" dirty="0" smtClean="0"/>
              <a:t> </a:t>
            </a:r>
            <a:r>
              <a:rPr lang="cs-CZ" sz="2700" dirty="0" err="1" smtClean="0"/>
              <a:t>Urlaubsgrüẞe</a:t>
            </a:r>
            <a:r>
              <a:rPr lang="cs-CZ" sz="2700" dirty="0" smtClean="0"/>
              <a:t>.</a:t>
            </a:r>
          </a:p>
          <a:p>
            <a:pPr>
              <a:buNone/>
            </a:pPr>
            <a:r>
              <a:rPr lang="cs-CZ" sz="2700" dirty="0" smtClean="0"/>
              <a:t>Er </a:t>
            </a:r>
            <a:r>
              <a:rPr lang="cs-CZ" sz="2700" dirty="0" err="1" smtClean="0"/>
              <a:t>möchte</a:t>
            </a:r>
            <a:r>
              <a:rPr lang="cs-CZ" sz="2700" dirty="0" smtClean="0"/>
              <a:t> </a:t>
            </a:r>
            <a:r>
              <a:rPr lang="cs-CZ" sz="2700" dirty="0" err="1" smtClean="0"/>
              <a:t>dich</a:t>
            </a:r>
            <a:r>
              <a:rPr lang="cs-CZ" sz="2700" dirty="0" smtClean="0"/>
              <a:t> …… </a:t>
            </a:r>
            <a:r>
              <a:rPr lang="cs-CZ" sz="2700" dirty="0" err="1" smtClean="0"/>
              <a:t>Hilfe</a:t>
            </a:r>
            <a:r>
              <a:rPr lang="cs-CZ" sz="2700" dirty="0" smtClean="0"/>
              <a:t> </a:t>
            </a:r>
            <a:r>
              <a:rPr lang="cs-CZ" sz="2700" dirty="0" err="1" smtClean="0"/>
              <a:t>bitten</a:t>
            </a:r>
            <a:r>
              <a:rPr lang="cs-CZ" sz="2700" dirty="0" smtClean="0"/>
              <a:t>.</a:t>
            </a:r>
          </a:p>
          <a:p>
            <a:pPr>
              <a:buNone/>
            </a:pPr>
            <a:r>
              <a:rPr lang="cs-CZ" sz="2700" dirty="0" smtClean="0"/>
              <a:t>Es </a:t>
            </a:r>
            <a:r>
              <a:rPr lang="cs-CZ" sz="2700" dirty="0" err="1" smtClean="0"/>
              <a:t>geht</a:t>
            </a:r>
            <a:r>
              <a:rPr lang="cs-CZ" sz="2700" dirty="0" smtClean="0"/>
              <a:t> </a:t>
            </a:r>
            <a:r>
              <a:rPr lang="cs-CZ" sz="2700" dirty="0" err="1" smtClean="0"/>
              <a:t>mir</a:t>
            </a:r>
            <a:r>
              <a:rPr lang="cs-CZ" sz="2700" dirty="0" smtClean="0"/>
              <a:t> …… </a:t>
            </a:r>
            <a:r>
              <a:rPr lang="cs-CZ" sz="2700" dirty="0" err="1" smtClean="0"/>
              <a:t>die</a:t>
            </a:r>
            <a:r>
              <a:rPr lang="cs-CZ" sz="2700" dirty="0" smtClean="0"/>
              <a:t> </a:t>
            </a:r>
            <a:r>
              <a:rPr lang="cs-CZ" sz="2700" dirty="0" err="1" smtClean="0"/>
              <a:t>Zeit</a:t>
            </a:r>
            <a:r>
              <a:rPr lang="cs-CZ" sz="2700" dirty="0" smtClean="0"/>
              <a:t> </a:t>
            </a:r>
            <a:r>
              <a:rPr lang="cs-CZ" sz="2700" dirty="0" err="1" smtClean="0"/>
              <a:t>und</a:t>
            </a:r>
            <a:r>
              <a:rPr lang="cs-CZ" sz="2700" dirty="0" smtClean="0"/>
              <a:t> </a:t>
            </a:r>
            <a:r>
              <a:rPr lang="cs-CZ" sz="2700" dirty="0" err="1" smtClean="0"/>
              <a:t>nicht</a:t>
            </a:r>
            <a:r>
              <a:rPr lang="cs-CZ" sz="2700" dirty="0" smtClean="0"/>
              <a:t> …… </a:t>
            </a:r>
            <a:r>
              <a:rPr lang="cs-CZ" sz="2700" dirty="0" err="1" smtClean="0"/>
              <a:t>das</a:t>
            </a:r>
            <a:r>
              <a:rPr lang="cs-CZ" sz="2700" dirty="0" smtClean="0"/>
              <a:t> </a:t>
            </a:r>
            <a:r>
              <a:rPr lang="cs-CZ" sz="2700" dirty="0" err="1" smtClean="0"/>
              <a:t>Geld</a:t>
            </a:r>
            <a:r>
              <a:rPr lang="cs-CZ" sz="2700" dirty="0" smtClean="0"/>
              <a:t>.</a:t>
            </a:r>
          </a:p>
          <a:p>
            <a:pPr>
              <a:buNone/>
            </a:pPr>
            <a:r>
              <a:rPr lang="cs-CZ" sz="2700" dirty="0" err="1" smtClean="0"/>
              <a:t>Mit</a:t>
            </a:r>
            <a:r>
              <a:rPr lang="cs-CZ" sz="2700" dirty="0" smtClean="0"/>
              <a:t> </a:t>
            </a:r>
            <a:r>
              <a:rPr lang="cs-CZ" sz="2700" dirty="0" err="1" smtClean="0"/>
              <a:t>dir</a:t>
            </a:r>
            <a:r>
              <a:rPr lang="cs-CZ" sz="2700" dirty="0" smtClean="0"/>
              <a:t> kann man </a:t>
            </a:r>
            <a:r>
              <a:rPr lang="cs-CZ" sz="2700" dirty="0" err="1" smtClean="0"/>
              <a:t>sich</a:t>
            </a:r>
            <a:r>
              <a:rPr lang="cs-CZ" sz="2700" dirty="0" smtClean="0"/>
              <a:t> …… </a:t>
            </a:r>
            <a:r>
              <a:rPr lang="cs-CZ" sz="2700" dirty="0" err="1" smtClean="0"/>
              <a:t>alles</a:t>
            </a:r>
            <a:r>
              <a:rPr lang="cs-CZ" sz="2700" dirty="0" smtClean="0"/>
              <a:t> </a:t>
            </a:r>
            <a:r>
              <a:rPr lang="cs-CZ" sz="2700" dirty="0" err="1" smtClean="0"/>
              <a:t>unterhalten</a:t>
            </a:r>
            <a:r>
              <a:rPr lang="cs-CZ" sz="2700" dirty="0" smtClean="0"/>
              <a:t>.</a:t>
            </a:r>
          </a:p>
          <a:p>
            <a:pPr>
              <a:buNone/>
            </a:pPr>
            <a:r>
              <a:rPr lang="cs-CZ" sz="2700" dirty="0" smtClean="0"/>
              <a:t>Mein </a:t>
            </a:r>
            <a:r>
              <a:rPr lang="cs-CZ" sz="2700" dirty="0" err="1" smtClean="0"/>
              <a:t>Bruder</a:t>
            </a:r>
            <a:r>
              <a:rPr lang="cs-CZ" sz="2700" dirty="0" smtClean="0"/>
              <a:t> </a:t>
            </a:r>
            <a:r>
              <a:rPr lang="cs-CZ" sz="2700" dirty="0" err="1" smtClean="0"/>
              <a:t>nimmt</a:t>
            </a:r>
            <a:r>
              <a:rPr lang="cs-CZ" sz="2700" dirty="0" smtClean="0"/>
              <a:t> …… dem </a:t>
            </a:r>
            <a:r>
              <a:rPr lang="cs-CZ" sz="2700" dirty="0" err="1" smtClean="0"/>
              <a:t>Wettbewerb</a:t>
            </a:r>
            <a:r>
              <a:rPr lang="cs-CZ" sz="2700" dirty="0" smtClean="0"/>
              <a:t> </a:t>
            </a:r>
            <a:r>
              <a:rPr lang="cs-CZ" sz="2700" dirty="0" err="1" smtClean="0"/>
              <a:t>auch</a:t>
            </a:r>
            <a:r>
              <a:rPr lang="cs-CZ" sz="2700" dirty="0" smtClean="0"/>
              <a:t> </a:t>
            </a:r>
            <a:r>
              <a:rPr lang="cs-CZ" sz="2700" dirty="0" err="1" smtClean="0"/>
              <a:t>teil</a:t>
            </a:r>
            <a:r>
              <a:rPr lang="cs-CZ" sz="2700" dirty="0" smtClean="0"/>
              <a:t>.</a:t>
            </a:r>
          </a:p>
          <a:p>
            <a:pPr>
              <a:buNone/>
            </a:pPr>
            <a:r>
              <a:rPr lang="cs-CZ" sz="2700" dirty="0" err="1" smtClean="0"/>
              <a:t>Geh</a:t>
            </a:r>
            <a:r>
              <a:rPr lang="cs-CZ" sz="2700" dirty="0" smtClean="0"/>
              <a:t> </a:t>
            </a:r>
            <a:r>
              <a:rPr lang="cs-CZ" sz="2700" dirty="0" err="1" smtClean="0"/>
              <a:t>geradeaus</a:t>
            </a:r>
            <a:r>
              <a:rPr lang="cs-CZ" sz="2700" dirty="0" smtClean="0"/>
              <a:t> </a:t>
            </a:r>
            <a:r>
              <a:rPr lang="cs-CZ" sz="2700" dirty="0" err="1" smtClean="0"/>
              <a:t>und</a:t>
            </a:r>
            <a:r>
              <a:rPr lang="cs-CZ" sz="2700" dirty="0" smtClean="0"/>
              <a:t> </a:t>
            </a:r>
            <a:r>
              <a:rPr lang="cs-CZ" sz="2700" dirty="0" err="1" smtClean="0"/>
              <a:t>dann</a:t>
            </a:r>
            <a:r>
              <a:rPr lang="cs-CZ" sz="2700" dirty="0" smtClean="0"/>
              <a:t> …… dem Rathaus </a:t>
            </a:r>
            <a:r>
              <a:rPr lang="cs-CZ" sz="2700" dirty="0" err="1" smtClean="0"/>
              <a:t>vorbei</a:t>
            </a:r>
            <a:r>
              <a:rPr lang="cs-CZ" sz="2700" dirty="0" smtClean="0"/>
              <a:t>.</a:t>
            </a:r>
          </a:p>
          <a:p>
            <a:pPr>
              <a:buNone/>
            </a:pPr>
            <a:r>
              <a:rPr lang="cs-CZ" sz="2700" dirty="0" err="1" smtClean="0"/>
              <a:t>Erzählst</a:t>
            </a:r>
            <a:r>
              <a:rPr lang="cs-CZ" sz="2700" dirty="0" smtClean="0"/>
              <a:t> </a:t>
            </a:r>
            <a:r>
              <a:rPr lang="cs-CZ" sz="2700" dirty="0" err="1" smtClean="0"/>
              <a:t>du</a:t>
            </a:r>
            <a:r>
              <a:rPr lang="cs-CZ" sz="2700" dirty="0" smtClean="0"/>
              <a:t> </a:t>
            </a:r>
            <a:r>
              <a:rPr lang="cs-CZ" sz="2700" dirty="0" err="1" smtClean="0"/>
              <a:t>mir</a:t>
            </a:r>
            <a:r>
              <a:rPr lang="cs-CZ" sz="2700" dirty="0" smtClean="0"/>
              <a:t> </a:t>
            </a:r>
            <a:r>
              <a:rPr lang="cs-CZ" sz="2700" dirty="0" err="1" smtClean="0"/>
              <a:t>bitte</a:t>
            </a:r>
            <a:r>
              <a:rPr lang="cs-CZ" sz="2700" dirty="0" smtClean="0"/>
              <a:t> …… den Film?</a:t>
            </a:r>
            <a:endParaRPr lang="cs-CZ" sz="27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436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II. Cvičení – přelož: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 smtClean="0"/>
              <a:t>Oni se zajímají o umění.</a:t>
            </a:r>
          </a:p>
          <a:p>
            <a:r>
              <a:rPr lang="cs-CZ" sz="2800" dirty="0" smtClean="0"/>
              <a:t>O koho se stará tvoje sestra?</a:t>
            </a:r>
          </a:p>
          <a:p>
            <a:r>
              <a:rPr lang="cs-CZ" sz="2800" dirty="0" smtClean="0"/>
              <a:t>Zeptej se na úkol!</a:t>
            </a:r>
          </a:p>
          <a:p>
            <a:r>
              <a:rPr lang="cs-CZ" sz="2800" dirty="0" smtClean="0"/>
              <a:t>Prohlédnu si ten obraz.</a:t>
            </a:r>
          </a:p>
          <a:p>
            <a:r>
              <a:rPr lang="cs-CZ" sz="2800" dirty="0" smtClean="0"/>
              <a:t>Můžu se tě zeptat na ten výlet?</a:t>
            </a:r>
          </a:p>
          <a:p>
            <a:r>
              <a:rPr lang="cs-CZ" sz="2800" dirty="0" smtClean="0"/>
              <a:t>Vyzvedne mě odpoledne.</a:t>
            </a:r>
          </a:p>
          <a:p>
            <a:r>
              <a:rPr lang="cs-CZ" sz="2800" dirty="0" smtClean="0"/>
              <a:t>To nové tričko se hodí k těm kalhotám.</a:t>
            </a:r>
          </a:p>
          <a:p>
            <a:r>
              <a:rPr lang="cs-CZ" sz="2800" dirty="0" smtClean="0"/>
              <a:t>Mám radost z mého dárku.</a:t>
            </a:r>
          </a:p>
          <a:p>
            <a:r>
              <a:rPr lang="cs-CZ" sz="2800" dirty="0" smtClean="0"/>
              <a:t>Často na něho myslím.</a:t>
            </a:r>
          </a:p>
          <a:p>
            <a:r>
              <a:rPr lang="cs-CZ" sz="2800" dirty="0" smtClean="0"/>
              <a:t>Mohla ti zavolat!</a:t>
            </a:r>
          </a:p>
          <a:p>
            <a:r>
              <a:rPr lang="cs-CZ" sz="2800" dirty="0" smtClean="0"/>
              <a:t>Pracuju právě na tom slohu.</a:t>
            </a:r>
          </a:p>
          <a:p>
            <a:r>
              <a:rPr lang="cs-CZ" sz="2800" dirty="0" smtClean="0"/>
              <a:t>On se s ní chce opravdu oženit?</a:t>
            </a:r>
          </a:p>
          <a:p>
            <a:r>
              <a:rPr lang="cs-CZ" sz="2800" dirty="0" smtClean="0"/>
              <a:t>Seznámili se s novými lidmi.</a:t>
            </a:r>
          </a:p>
          <a:p>
            <a:r>
              <a:rPr lang="cs-CZ" sz="2800" dirty="0" smtClean="0"/>
              <a:t>Nejde o tebe, ale o něho.</a:t>
            </a:r>
          </a:p>
          <a:p>
            <a:endParaRPr lang="cs-CZ" sz="28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111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Řešení - I. cvičení: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/>
              <a:t>Er </a:t>
            </a:r>
            <a:r>
              <a:rPr lang="cs-CZ" dirty="0" err="1"/>
              <a:t>kümmert</a:t>
            </a:r>
            <a:r>
              <a:rPr lang="cs-CZ" dirty="0"/>
              <a:t> </a:t>
            </a:r>
            <a:r>
              <a:rPr lang="cs-CZ" dirty="0" err="1"/>
              <a:t>sich</a:t>
            </a:r>
            <a:r>
              <a:rPr lang="cs-CZ" dirty="0"/>
              <a:t> </a:t>
            </a:r>
            <a:r>
              <a:rPr lang="cs-CZ" dirty="0" err="1"/>
              <a:t>wenig</a:t>
            </a:r>
            <a:r>
              <a:rPr lang="cs-CZ" dirty="0"/>
              <a:t> </a:t>
            </a:r>
            <a:r>
              <a:rPr lang="cs-CZ" dirty="0" smtClean="0">
                <a:solidFill>
                  <a:srgbClr val="FF0000"/>
                </a:solidFill>
              </a:rPr>
              <a:t>um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/>
              <a:t>Schule</a:t>
            </a:r>
            <a:r>
              <a:rPr lang="cs-CZ" dirty="0"/>
              <a:t>.</a:t>
            </a:r>
          </a:p>
          <a:p>
            <a:pPr>
              <a:buNone/>
            </a:pPr>
            <a:r>
              <a:rPr lang="cs-CZ" dirty="0" err="1"/>
              <a:t>Freust</a:t>
            </a:r>
            <a:r>
              <a:rPr lang="cs-CZ" dirty="0"/>
              <a:t> </a:t>
            </a:r>
            <a:r>
              <a:rPr lang="cs-CZ" dirty="0" err="1"/>
              <a:t>du</a:t>
            </a:r>
            <a:r>
              <a:rPr lang="cs-CZ" dirty="0"/>
              <a:t> </a:t>
            </a:r>
            <a:r>
              <a:rPr lang="cs-CZ" dirty="0" err="1"/>
              <a:t>dich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auf</a:t>
            </a:r>
            <a:r>
              <a:rPr lang="cs-CZ" dirty="0" smtClean="0">
                <a:solidFill>
                  <a:srgbClr val="FF0000"/>
                </a:solidFill>
              </a:rPr>
              <a:t>/ </a:t>
            </a:r>
            <a:r>
              <a:rPr lang="cs-CZ" dirty="0" err="1" smtClean="0">
                <a:solidFill>
                  <a:srgbClr val="FF0000"/>
                </a:solidFill>
              </a:rPr>
              <a:t>über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/>
              <a:t>Geschenke</a:t>
            </a:r>
            <a:r>
              <a:rPr lang="cs-CZ" dirty="0"/>
              <a:t>?</a:t>
            </a:r>
          </a:p>
          <a:p>
            <a:pPr>
              <a:buNone/>
            </a:pPr>
            <a:r>
              <a:rPr lang="cs-CZ" dirty="0"/>
              <a:t>Er </a:t>
            </a:r>
            <a:r>
              <a:rPr lang="cs-CZ" dirty="0" err="1"/>
              <a:t>interessiert</a:t>
            </a:r>
            <a:r>
              <a:rPr lang="cs-CZ" dirty="0"/>
              <a:t> </a:t>
            </a:r>
            <a:r>
              <a:rPr lang="cs-CZ" dirty="0" err="1"/>
              <a:t>sich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für</a:t>
            </a:r>
            <a:r>
              <a:rPr lang="cs-CZ" dirty="0" smtClean="0"/>
              <a:t> </a:t>
            </a:r>
            <a:r>
              <a:rPr lang="cs-CZ" dirty="0" err="1" smtClean="0"/>
              <a:t>klassische</a:t>
            </a:r>
            <a:r>
              <a:rPr lang="cs-CZ" dirty="0" smtClean="0"/>
              <a:t> </a:t>
            </a:r>
            <a:r>
              <a:rPr lang="cs-CZ" dirty="0" err="1"/>
              <a:t>Musik</a:t>
            </a:r>
            <a:r>
              <a:rPr lang="cs-CZ" dirty="0"/>
              <a:t>.</a:t>
            </a:r>
          </a:p>
          <a:p>
            <a:pPr>
              <a:buNone/>
            </a:pPr>
            <a:r>
              <a:rPr lang="cs-CZ" dirty="0" err="1"/>
              <a:t>Könntest</a:t>
            </a:r>
            <a:r>
              <a:rPr lang="cs-CZ" dirty="0"/>
              <a:t> </a:t>
            </a:r>
            <a:r>
              <a:rPr lang="cs-CZ" dirty="0" err="1"/>
              <a:t>du</a:t>
            </a:r>
            <a:r>
              <a:rPr lang="cs-CZ" dirty="0"/>
              <a:t> </a:t>
            </a:r>
            <a:r>
              <a:rPr lang="cs-CZ" dirty="0" err="1"/>
              <a:t>bitte</a:t>
            </a:r>
            <a:r>
              <a:rPr lang="cs-CZ" dirty="0"/>
              <a:t> </a:t>
            </a:r>
            <a:r>
              <a:rPr lang="cs-CZ" dirty="0" smtClean="0">
                <a:solidFill>
                  <a:srgbClr val="FF0000"/>
                </a:solidFill>
              </a:rPr>
              <a:t>nach </a:t>
            </a:r>
            <a:r>
              <a:rPr lang="cs-CZ" dirty="0" err="1" smtClean="0"/>
              <a:t>ihm</a:t>
            </a:r>
            <a:r>
              <a:rPr lang="cs-CZ" dirty="0" smtClean="0"/>
              <a:t> </a:t>
            </a:r>
            <a:r>
              <a:rPr lang="cs-CZ" dirty="0" err="1"/>
              <a:t>fragen</a:t>
            </a:r>
            <a:r>
              <a:rPr lang="cs-CZ" dirty="0"/>
              <a:t>?</a:t>
            </a:r>
          </a:p>
          <a:p>
            <a:pPr>
              <a:buNone/>
            </a:pPr>
            <a:r>
              <a:rPr lang="cs-CZ" dirty="0" err="1"/>
              <a:t>Wir</a:t>
            </a:r>
            <a:r>
              <a:rPr lang="cs-CZ" dirty="0"/>
              <a:t> </a:t>
            </a:r>
            <a:r>
              <a:rPr lang="cs-CZ" dirty="0" err="1"/>
              <a:t>danken</a:t>
            </a:r>
            <a:r>
              <a:rPr lang="cs-CZ" dirty="0"/>
              <a:t> </a:t>
            </a:r>
            <a:r>
              <a:rPr lang="cs-CZ" dirty="0" err="1"/>
              <a:t>euch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für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/>
              <a:t>Urlaubsgrüẞe</a:t>
            </a:r>
            <a:r>
              <a:rPr lang="cs-CZ" dirty="0"/>
              <a:t>.</a:t>
            </a:r>
          </a:p>
          <a:p>
            <a:pPr>
              <a:buNone/>
            </a:pPr>
            <a:r>
              <a:rPr lang="cs-CZ" dirty="0"/>
              <a:t>Er </a:t>
            </a:r>
            <a:r>
              <a:rPr lang="cs-CZ" dirty="0" err="1"/>
              <a:t>möchte</a:t>
            </a:r>
            <a:r>
              <a:rPr lang="cs-CZ" dirty="0"/>
              <a:t> </a:t>
            </a:r>
            <a:r>
              <a:rPr lang="cs-CZ" dirty="0" err="1"/>
              <a:t>dich</a:t>
            </a:r>
            <a:r>
              <a:rPr lang="cs-CZ" dirty="0"/>
              <a:t> </a:t>
            </a:r>
            <a:r>
              <a:rPr lang="cs-CZ" dirty="0" smtClean="0">
                <a:solidFill>
                  <a:srgbClr val="FF0000"/>
                </a:solidFill>
              </a:rPr>
              <a:t>um </a:t>
            </a:r>
            <a:r>
              <a:rPr lang="cs-CZ" dirty="0" err="1" smtClean="0"/>
              <a:t>Hilfe</a:t>
            </a:r>
            <a:r>
              <a:rPr lang="cs-CZ" dirty="0" smtClean="0"/>
              <a:t> </a:t>
            </a:r>
            <a:r>
              <a:rPr lang="cs-CZ" dirty="0" err="1"/>
              <a:t>bitten</a:t>
            </a:r>
            <a:r>
              <a:rPr lang="cs-CZ" dirty="0"/>
              <a:t>.</a:t>
            </a:r>
          </a:p>
          <a:p>
            <a:pPr>
              <a:buNone/>
            </a:pPr>
            <a:r>
              <a:rPr lang="cs-CZ" dirty="0"/>
              <a:t>Es </a:t>
            </a:r>
            <a:r>
              <a:rPr lang="cs-CZ" dirty="0" err="1"/>
              <a:t>geht</a:t>
            </a:r>
            <a:r>
              <a:rPr lang="cs-CZ" dirty="0"/>
              <a:t> </a:t>
            </a:r>
            <a:r>
              <a:rPr lang="cs-CZ" dirty="0" err="1"/>
              <a:t>mir</a:t>
            </a:r>
            <a:r>
              <a:rPr lang="cs-CZ" dirty="0"/>
              <a:t> </a:t>
            </a:r>
            <a:r>
              <a:rPr lang="cs-CZ" dirty="0" smtClean="0">
                <a:solidFill>
                  <a:srgbClr val="FF0000"/>
                </a:solidFill>
              </a:rPr>
              <a:t>um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/>
              <a:t>Zeit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nicht</a:t>
            </a:r>
            <a:r>
              <a:rPr lang="cs-CZ" dirty="0"/>
              <a:t> </a:t>
            </a:r>
            <a:r>
              <a:rPr lang="cs-CZ" dirty="0" smtClean="0">
                <a:solidFill>
                  <a:srgbClr val="FF0000"/>
                </a:solidFill>
              </a:rPr>
              <a:t>um </a:t>
            </a: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/>
              <a:t>Geld</a:t>
            </a:r>
            <a:r>
              <a:rPr lang="cs-CZ" dirty="0"/>
              <a:t>.</a:t>
            </a:r>
          </a:p>
          <a:p>
            <a:pPr>
              <a:buNone/>
            </a:pPr>
            <a:r>
              <a:rPr lang="cs-CZ" dirty="0" err="1"/>
              <a:t>Mit</a:t>
            </a:r>
            <a:r>
              <a:rPr lang="cs-CZ" dirty="0"/>
              <a:t> </a:t>
            </a:r>
            <a:r>
              <a:rPr lang="cs-CZ" dirty="0" err="1"/>
              <a:t>dir</a:t>
            </a:r>
            <a:r>
              <a:rPr lang="cs-CZ" dirty="0"/>
              <a:t> kann man </a:t>
            </a:r>
            <a:r>
              <a:rPr lang="cs-CZ" dirty="0" err="1"/>
              <a:t>sich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über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alles</a:t>
            </a:r>
            <a:r>
              <a:rPr lang="cs-CZ" dirty="0" smtClean="0"/>
              <a:t> </a:t>
            </a:r>
            <a:r>
              <a:rPr lang="cs-CZ" dirty="0" err="1"/>
              <a:t>unterhalten</a:t>
            </a:r>
            <a:r>
              <a:rPr lang="cs-CZ" dirty="0"/>
              <a:t>.</a:t>
            </a:r>
          </a:p>
          <a:p>
            <a:pPr>
              <a:buNone/>
            </a:pPr>
            <a:r>
              <a:rPr lang="cs-CZ" dirty="0"/>
              <a:t>Mein </a:t>
            </a:r>
            <a:r>
              <a:rPr lang="cs-CZ" dirty="0" err="1"/>
              <a:t>Bruder</a:t>
            </a:r>
            <a:r>
              <a:rPr lang="cs-CZ" dirty="0"/>
              <a:t> </a:t>
            </a:r>
            <a:r>
              <a:rPr lang="cs-CZ" dirty="0" err="1"/>
              <a:t>nimmt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dem </a:t>
            </a:r>
            <a:r>
              <a:rPr lang="cs-CZ" dirty="0" err="1" smtClean="0"/>
              <a:t>Wettbewerb</a:t>
            </a:r>
            <a:r>
              <a:rPr lang="cs-CZ" dirty="0" smtClean="0"/>
              <a:t> </a:t>
            </a:r>
            <a:r>
              <a:rPr lang="cs-CZ" dirty="0" err="1"/>
              <a:t>auch</a:t>
            </a:r>
            <a:r>
              <a:rPr lang="cs-CZ" dirty="0"/>
              <a:t> </a:t>
            </a:r>
            <a:r>
              <a:rPr lang="cs-CZ" dirty="0" err="1"/>
              <a:t>teil</a:t>
            </a:r>
            <a:r>
              <a:rPr lang="cs-CZ" dirty="0"/>
              <a:t>.</a:t>
            </a:r>
          </a:p>
          <a:p>
            <a:pPr>
              <a:buNone/>
            </a:pPr>
            <a:r>
              <a:rPr lang="cs-CZ" dirty="0" err="1"/>
              <a:t>Geh</a:t>
            </a:r>
            <a:r>
              <a:rPr lang="cs-CZ" dirty="0"/>
              <a:t> </a:t>
            </a:r>
            <a:r>
              <a:rPr lang="cs-CZ" dirty="0" err="1"/>
              <a:t>geradeaus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dann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dem </a:t>
            </a:r>
            <a:r>
              <a:rPr lang="cs-CZ" dirty="0"/>
              <a:t>Rathaus </a:t>
            </a:r>
            <a:r>
              <a:rPr lang="cs-CZ" dirty="0" err="1"/>
              <a:t>vorbei</a:t>
            </a:r>
            <a:r>
              <a:rPr lang="cs-CZ" dirty="0"/>
              <a:t>.</a:t>
            </a:r>
          </a:p>
          <a:p>
            <a:pPr>
              <a:buNone/>
            </a:pPr>
            <a:r>
              <a:rPr lang="cs-CZ" dirty="0" err="1"/>
              <a:t>Erzählst</a:t>
            </a:r>
            <a:r>
              <a:rPr lang="cs-CZ" dirty="0"/>
              <a:t> </a:t>
            </a:r>
            <a:r>
              <a:rPr lang="cs-CZ" dirty="0" err="1"/>
              <a:t>du</a:t>
            </a:r>
            <a:r>
              <a:rPr lang="cs-CZ" dirty="0"/>
              <a:t> </a:t>
            </a:r>
            <a:r>
              <a:rPr lang="cs-CZ" dirty="0" err="1"/>
              <a:t>mir</a:t>
            </a:r>
            <a:r>
              <a:rPr lang="cs-CZ" dirty="0"/>
              <a:t> </a:t>
            </a:r>
            <a:r>
              <a:rPr lang="cs-CZ" dirty="0" err="1"/>
              <a:t>bitte</a:t>
            </a:r>
            <a:r>
              <a:rPr lang="cs-CZ" dirty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über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den Film </a:t>
            </a:r>
            <a:r>
              <a:rPr lang="cs-CZ" dirty="0" smtClean="0">
                <a:solidFill>
                  <a:srgbClr val="FF0000"/>
                </a:solidFill>
              </a:rPr>
              <a:t>(von dem Film)</a:t>
            </a:r>
            <a:r>
              <a:rPr lang="cs-CZ" dirty="0" smtClean="0"/>
              <a:t>?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973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b="1" dirty="0"/>
              <a:t>Řešení - </a:t>
            </a:r>
            <a:r>
              <a:rPr lang="cs-CZ" sz="3200" b="1" dirty="0" smtClean="0"/>
              <a:t>II</a:t>
            </a:r>
            <a:r>
              <a:rPr lang="cs-CZ" sz="3200" b="1" dirty="0"/>
              <a:t>. cvičení: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Sie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interessieren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sich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für</a:t>
            </a:r>
            <a:r>
              <a:rPr lang="cs-CZ" dirty="0" smtClean="0">
                <a:solidFill>
                  <a:srgbClr val="FF0000"/>
                </a:solidFill>
              </a:rPr>
              <a:t> Kunst.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 Um </a:t>
            </a:r>
            <a:r>
              <a:rPr lang="cs-CZ" dirty="0" err="1" smtClean="0">
                <a:solidFill>
                  <a:srgbClr val="FF0000"/>
                </a:solidFill>
              </a:rPr>
              <a:t>wen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kümmert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sich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deine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Schwester</a:t>
            </a:r>
            <a:r>
              <a:rPr lang="cs-CZ" dirty="0" smtClean="0">
                <a:solidFill>
                  <a:srgbClr val="FF0000"/>
                </a:solidFill>
              </a:rPr>
              <a:t>? 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 err="1" smtClean="0">
                <a:solidFill>
                  <a:srgbClr val="FF0000"/>
                </a:solidFill>
              </a:rPr>
              <a:t>Frag</a:t>
            </a:r>
            <a:r>
              <a:rPr lang="cs-CZ" dirty="0" smtClean="0">
                <a:solidFill>
                  <a:srgbClr val="FF0000"/>
                </a:solidFill>
              </a:rPr>
              <a:t> nach der </a:t>
            </a:r>
            <a:r>
              <a:rPr lang="cs-CZ" dirty="0" err="1" smtClean="0">
                <a:solidFill>
                  <a:srgbClr val="FF0000"/>
                </a:solidFill>
              </a:rPr>
              <a:t>Aufgabe</a:t>
            </a:r>
            <a:r>
              <a:rPr lang="cs-CZ" dirty="0" smtClean="0">
                <a:solidFill>
                  <a:srgbClr val="FF0000"/>
                </a:solidFill>
              </a:rPr>
              <a:t>! 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Ich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sehe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mir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das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Bild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an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Kann </a:t>
            </a:r>
            <a:r>
              <a:rPr lang="cs-CZ" dirty="0" err="1" smtClean="0">
                <a:solidFill>
                  <a:srgbClr val="FF0000"/>
                </a:solidFill>
              </a:rPr>
              <a:t>ich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dich</a:t>
            </a:r>
            <a:r>
              <a:rPr lang="cs-CZ" dirty="0" smtClean="0">
                <a:solidFill>
                  <a:srgbClr val="FF0000"/>
                </a:solidFill>
              </a:rPr>
              <a:t> nach dem </a:t>
            </a:r>
            <a:r>
              <a:rPr lang="cs-CZ" dirty="0" err="1" smtClean="0">
                <a:solidFill>
                  <a:srgbClr val="FF0000"/>
                </a:solidFill>
              </a:rPr>
              <a:t>Ausflug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fragen</a:t>
            </a:r>
            <a:r>
              <a:rPr lang="cs-CZ" dirty="0" smtClean="0">
                <a:solidFill>
                  <a:srgbClr val="FF0000"/>
                </a:solidFill>
              </a:rPr>
              <a:t>?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Er holt </a:t>
            </a:r>
            <a:r>
              <a:rPr lang="cs-CZ" dirty="0" err="1" smtClean="0">
                <a:solidFill>
                  <a:srgbClr val="FF0000"/>
                </a:solidFill>
              </a:rPr>
              <a:t>mich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am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Nachmittag</a:t>
            </a:r>
            <a:r>
              <a:rPr lang="cs-CZ" dirty="0" smtClean="0">
                <a:solidFill>
                  <a:srgbClr val="FF0000"/>
                </a:solidFill>
              </a:rPr>
              <a:t> ab. 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Das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neue</a:t>
            </a:r>
            <a:r>
              <a:rPr lang="cs-CZ" dirty="0" smtClean="0">
                <a:solidFill>
                  <a:srgbClr val="FF0000"/>
                </a:solidFill>
              </a:rPr>
              <a:t> T-</a:t>
            </a:r>
            <a:r>
              <a:rPr lang="cs-CZ" dirty="0" err="1" smtClean="0">
                <a:solidFill>
                  <a:srgbClr val="FF0000"/>
                </a:solidFill>
              </a:rPr>
              <a:t>shirt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passt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zu</a:t>
            </a:r>
            <a:r>
              <a:rPr lang="cs-CZ" dirty="0" smtClean="0">
                <a:solidFill>
                  <a:srgbClr val="FF0000"/>
                </a:solidFill>
              </a:rPr>
              <a:t> der </a:t>
            </a:r>
            <a:r>
              <a:rPr lang="cs-CZ" dirty="0" err="1" smtClean="0">
                <a:solidFill>
                  <a:srgbClr val="FF0000"/>
                </a:solidFill>
              </a:rPr>
              <a:t>Hose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 err="1" smtClean="0">
                <a:solidFill>
                  <a:srgbClr val="FF0000"/>
                </a:solidFill>
              </a:rPr>
              <a:t>Ich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freue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mich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über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das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Geschenk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 err="1" smtClean="0">
                <a:solidFill>
                  <a:srgbClr val="FF0000"/>
                </a:solidFill>
              </a:rPr>
              <a:t>Ich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denke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oft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ihn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Sie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konnte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dich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anrufen</a:t>
            </a:r>
            <a:r>
              <a:rPr lang="cs-CZ" dirty="0" smtClean="0">
                <a:solidFill>
                  <a:srgbClr val="FF0000"/>
                </a:solidFill>
              </a:rPr>
              <a:t>!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Ich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arbeite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gerade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an</a:t>
            </a:r>
            <a:r>
              <a:rPr lang="cs-CZ" dirty="0" smtClean="0">
                <a:solidFill>
                  <a:srgbClr val="FF0000"/>
                </a:solidFill>
              </a:rPr>
              <a:t> dem </a:t>
            </a:r>
            <a:r>
              <a:rPr lang="cs-CZ" dirty="0" err="1" smtClean="0">
                <a:solidFill>
                  <a:srgbClr val="FF0000"/>
                </a:solidFill>
              </a:rPr>
              <a:t>Aufsatz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Will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sie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wirklich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heiraten</a:t>
            </a:r>
            <a:r>
              <a:rPr lang="cs-CZ" dirty="0" smtClean="0">
                <a:solidFill>
                  <a:srgbClr val="FF0000"/>
                </a:solidFill>
              </a:rPr>
              <a:t>? 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Sie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haben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neue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Leute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kennen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gelernt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Es </a:t>
            </a:r>
            <a:r>
              <a:rPr lang="cs-CZ" dirty="0" err="1" smtClean="0">
                <a:solidFill>
                  <a:srgbClr val="FF0000"/>
                </a:solidFill>
              </a:rPr>
              <a:t>geht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nicht</a:t>
            </a:r>
            <a:r>
              <a:rPr lang="cs-CZ" dirty="0" smtClean="0">
                <a:solidFill>
                  <a:srgbClr val="FF0000"/>
                </a:solidFill>
              </a:rPr>
              <a:t> um </a:t>
            </a:r>
            <a:r>
              <a:rPr lang="cs-CZ" dirty="0" err="1" smtClean="0">
                <a:solidFill>
                  <a:srgbClr val="FF0000"/>
                </a:solidFill>
              </a:rPr>
              <a:t>dich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sondern</a:t>
            </a:r>
            <a:r>
              <a:rPr lang="cs-CZ" dirty="0" smtClean="0">
                <a:solidFill>
                  <a:srgbClr val="FF0000"/>
                </a:solidFill>
              </a:rPr>
              <a:t> um </a:t>
            </a:r>
            <a:r>
              <a:rPr lang="cs-CZ" dirty="0" err="1" smtClean="0">
                <a:solidFill>
                  <a:srgbClr val="FF0000"/>
                </a:solidFill>
              </a:rPr>
              <a:t>ihn</a:t>
            </a:r>
            <a:r>
              <a:rPr lang="cs-CZ" dirty="0" smtClean="0">
                <a:solidFill>
                  <a:srgbClr val="FF0000"/>
                </a:solidFill>
              </a:rPr>
              <a:t>.  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66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641</Words>
  <Application>Microsoft Office PowerPoint</Application>
  <PresentationFormat>Předvádění na obrazovce (4:3)</PresentationFormat>
  <Paragraphs>135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Motiv sady Office</vt:lpstr>
      <vt:lpstr>Prezentace aplikace PowerPoint</vt:lpstr>
      <vt:lpstr>Rekce (vazby) sloves</vt:lpstr>
      <vt:lpstr>Prezentace aplikace PowerPoint</vt:lpstr>
      <vt:lpstr>Prezentace aplikace PowerPoint</vt:lpstr>
      <vt:lpstr>Prezentace aplikace PowerPoint</vt:lpstr>
      <vt:lpstr>I. Cvičení – doplň předložky:</vt:lpstr>
      <vt:lpstr>II. Cvičení – přelož:</vt:lpstr>
      <vt:lpstr>Řešení - I. cvičení:</vt:lpstr>
      <vt:lpstr>Řešení - II. cvičení: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Rekce sloves</dc:title>
  <dc:creator>Mňuí</dc:creator>
  <cp:lastModifiedBy>Pavel Roubínek</cp:lastModifiedBy>
  <cp:revision>29</cp:revision>
  <dcterms:created xsi:type="dcterms:W3CDTF">2014-05-21T20:25:53Z</dcterms:created>
  <dcterms:modified xsi:type="dcterms:W3CDTF">2014-06-10T09:38:34Z</dcterms:modified>
</cp:coreProperties>
</file>