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2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60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4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69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44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66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17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21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26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44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02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4A6FF-0B8C-416C-854F-E56739B29BE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A4AD5-1CC5-4E6A-B724-FD22DD212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48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912881"/>
              </p:ext>
            </p:extLst>
          </p:nvPr>
        </p:nvGraphicFramePr>
        <p:xfrm>
          <a:off x="395536" y="1412776"/>
          <a:ext cx="8352928" cy="5347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5292"/>
                <a:gridCol w="6577636"/>
              </a:tblGrid>
              <a:tr h="59295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Trpný rod</a:t>
                      </a:r>
                    </a:p>
                  </a:txBody>
                  <a:tcPr anchor="ctr"/>
                </a:tc>
              </a:tr>
              <a:tr h="49866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9797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5211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trpný rod, sloveso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werden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příčestí minulé, původce děje, prostředek děje, gramatický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podmět, neurčitý podmět es, větný člen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21.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797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0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12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>
                <a:solidFill>
                  <a:srgbClr val="FF0000"/>
                </a:solidFill>
              </a:rPr>
              <a:t>wurde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getrunken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belegte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Brote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gegessen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>
                <a:solidFill>
                  <a:srgbClr val="FF0000"/>
                </a:solidFill>
              </a:rPr>
              <a:t>wurde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Salat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zubereitet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wurden</a:t>
            </a:r>
            <a:r>
              <a:rPr lang="cs-CZ" dirty="0" smtClean="0">
                <a:solidFill>
                  <a:srgbClr val="FF0000"/>
                </a:solidFill>
              </a:rPr>
              <a:t> Filme </a:t>
            </a:r>
            <a:r>
              <a:rPr lang="cs-CZ" dirty="0" err="1" smtClean="0">
                <a:solidFill>
                  <a:srgbClr val="FF0000"/>
                </a:solidFill>
              </a:rPr>
              <a:t>geguckt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paar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Gläser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zerbrochen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>
                <a:solidFill>
                  <a:srgbClr val="FF0000"/>
                </a:solidFill>
              </a:rPr>
              <a:t>wurde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Musik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gehört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Witze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erzählt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Spiele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gespielt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Fotos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gezeigt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Zigaretten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geraucht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wurde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Schluss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Kuchen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und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Kaffee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serviert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773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Von </a:t>
            </a:r>
            <a:r>
              <a:rPr lang="cs-CZ" dirty="0" err="1" smtClean="0"/>
              <a:t>wem</a:t>
            </a:r>
            <a:r>
              <a:rPr lang="cs-CZ" dirty="0" smtClean="0"/>
              <a:t> </a:t>
            </a:r>
            <a:r>
              <a:rPr lang="cs-CZ" dirty="0" err="1"/>
              <a:t>wurde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Oper „Rusalka“ </a:t>
            </a:r>
            <a:r>
              <a:rPr lang="cs-CZ" dirty="0" err="1"/>
              <a:t>geschrieben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Der </a:t>
            </a:r>
            <a:r>
              <a:rPr lang="cs-CZ" dirty="0" err="1"/>
              <a:t>Brief</a:t>
            </a:r>
            <a:r>
              <a:rPr lang="cs-CZ" dirty="0"/>
              <a:t> </a:t>
            </a:r>
            <a:r>
              <a:rPr lang="cs-CZ" dirty="0" err="1"/>
              <a:t>wurde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der </a:t>
            </a:r>
            <a:r>
              <a:rPr lang="cs-CZ" dirty="0"/>
              <a:t>Hand </a:t>
            </a:r>
            <a:r>
              <a:rPr lang="cs-CZ" dirty="0" err="1"/>
              <a:t>geschrieben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Die </a:t>
            </a:r>
            <a:r>
              <a:rPr lang="cs-CZ" dirty="0" err="1"/>
              <a:t>Schule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von </a:t>
            </a:r>
            <a:r>
              <a:rPr lang="cs-CZ" dirty="0" smtClean="0"/>
              <a:t>dem </a:t>
            </a:r>
            <a:r>
              <a:rPr lang="cs-CZ" dirty="0" err="1"/>
              <a:t>Schuldirektor</a:t>
            </a:r>
            <a:r>
              <a:rPr lang="cs-CZ" dirty="0"/>
              <a:t> </a:t>
            </a:r>
            <a:r>
              <a:rPr lang="cs-CZ" dirty="0" err="1"/>
              <a:t>geleitet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Die </a:t>
            </a:r>
            <a:r>
              <a:rPr lang="cs-CZ" dirty="0" err="1"/>
              <a:t>Autos</a:t>
            </a:r>
            <a:r>
              <a:rPr lang="cs-CZ" dirty="0"/>
              <a:t> </a:t>
            </a:r>
            <a:r>
              <a:rPr lang="cs-CZ" dirty="0" err="1" smtClean="0"/>
              <a:t>werden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mit</a:t>
            </a:r>
            <a:r>
              <a:rPr lang="cs-CZ" dirty="0" smtClean="0"/>
              <a:t> der </a:t>
            </a:r>
            <a:r>
              <a:rPr lang="cs-CZ" dirty="0" err="1"/>
              <a:t>Bahn</a:t>
            </a:r>
            <a:r>
              <a:rPr lang="cs-CZ" dirty="0"/>
              <a:t> </a:t>
            </a:r>
            <a:r>
              <a:rPr lang="cs-CZ" dirty="0" err="1" smtClean="0"/>
              <a:t>transportiert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Durch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/>
              <a:t>Rauchen</a:t>
            </a:r>
            <a:r>
              <a:rPr lang="cs-CZ" dirty="0"/>
              <a:t> </a:t>
            </a:r>
            <a:r>
              <a:rPr lang="cs-CZ" dirty="0" err="1"/>
              <a:t>wurde</a:t>
            </a:r>
            <a:r>
              <a:rPr lang="cs-CZ" dirty="0"/>
              <a:t> </a:t>
            </a:r>
            <a:r>
              <a:rPr lang="cs-CZ" dirty="0" err="1"/>
              <a:t>seine</a:t>
            </a:r>
            <a:r>
              <a:rPr lang="cs-CZ" dirty="0"/>
              <a:t> </a:t>
            </a:r>
            <a:r>
              <a:rPr lang="cs-CZ" dirty="0" err="1"/>
              <a:t>Gesundheit</a:t>
            </a:r>
            <a:r>
              <a:rPr lang="cs-CZ" dirty="0"/>
              <a:t> </a:t>
            </a:r>
            <a:r>
              <a:rPr lang="cs-CZ" dirty="0" err="1"/>
              <a:t>ruiniert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Bild</a:t>
            </a:r>
            <a:r>
              <a:rPr lang="cs-CZ" dirty="0"/>
              <a:t> </a:t>
            </a:r>
            <a:r>
              <a:rPr lang="cs-CZ" dirty="0" err="1"/>
              <a:t>wurde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von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/>
              <a:t>bekannten</a:t>
            </a:r>
            <a:r>
              <a:rPr lang="cs-CZ" dirty="0"/>
              <a:t> </a:t>
            </a:r>
            <a:r>
              <a:rPr lang="cs-CZ" dirty="0" err="1"/>
              <a:t>Maler</a:t>
            </a:r>
            <a:r>
              <a:rPr lang="cs-CZ" dirty="0"/>
              <a:t> </a:t>
            </a:r>
            <a:r>
              <a:rPr lang="cs-CZ" dirty="0" err="1"/>
              <a:t>gemalt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Urlaub</a:t>
            </a:r>
            <a:r>
              <a:rPr lang="cs-CZ" dirty="0"/>
              <a:t> </a:t>
            </a:r>
            <a:r>
              <a:rPr lang="cs-CZ" dirty="0" err="1" smtClean="0"/>
              <a:t>immer</a:t>
            </a:r>
            <a:r>
              <a:rPr lang="cs-CZ" dirty="0">
                <a:solidFill>
                  <a:srgbClr val="FF0000"/>
                </a:solidFill>
              </a:rPr>
              <a:t> von</a:t>
            </a:r>
            <a:r>
              <a:rPr lang="cs-CZ" dirty="0" smtClean="0"/>
              <a:t> dem </a:t>
            </a:r>
            <a:r>
              <a:rPr lang="cs-CZ" dirty="0" err="1"/>
              <a:t>Chef</a:t>
            </a:r>
            <a:r>
              <a:rPr lang="cs-CZ" dirty="0"/>
              <a:t> des </a:t>
            </a:r>
            <a:r>
              <a:rPr lang="cs-CZ" dirty="0" err="1"/>
              <a:t>Hotels</a:t>
            </a:r>
            <a:r>
              <a:rPr lang="cs-CZ" dirty="0"/>
              <a:t> </a:t>
            </a:r>
            <a:r>
              <a:rPr lang="cs-CZ" dirty="0" err="1"/>
              <a:t>begrüẞt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dorthin</a:t>
            </a:r>
            <a:r>
              <a:rPr lang="cs-CZ" dirty="0"/>
              <a:t> </a:t>
            </a:r>
            <a:r>
              <a:rPr lang="cs-CZ" dirty="0" err="1"/>
              <a:t>gefahren</a:t>
            </a:r>
            <a:r>
              <a:rPr lang="cs-CZ" dirty="0"/>
              <a:t>? </a:t>
            </a:r>
            <a:r>
              <a:rPr lang="cs-CZ" dirty="0" err="1" smtClean="0">
                <a:solidFill>
                  <a:srgbClr val="FF0000"/>
                </a:solidFill>
              </a:rPr>
              <a:t>Mit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dem </a:t>
            </a:r>
            <a:r>
              <a:rPr lang="cs-CZ" dirty="0"/>
              <a:t>Auto </a:t>
            </a:r>
            <a:r>
              <a:rPr lang="cs-CZ" dirty="0" smtClean="0"/>
              <a:t>oder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mit</a:t>
            </a:r>
            <a:r>
              <a:rPr lang="cs-CZ" dirty="0" smtClean="0"/>
              <a:t> der </a:t>
            </a:r>
          </a:p>
          <a:p>
            <a:pPr marL="0" indent="0">
              <a:buNone/>
            </a:pPr>
            <a:r>
              <a:rPr lang="cs-CZ" dirty="0" smtClean="0"/>
              <a:t>U-</a:t>
            </a:r>
            <a:r>
              <a:rPr lang="cs-CZ" dirty="0" err="1" smtClean="0"/>
              <a:t>Bahn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Die </a:t>
            </a:r>
            <a:r>
              <a:rPr lang="cs-CZ" dirty="0" err="1"/>
              <a:t>Ergebnisse</a:t>
            </a:r>
            <a:r>
              <a:rPr lang="cs-CZ" dirty="0"/>
              <a:t> des </a:t>
            </a:r>
            <a:r>
              <a:rPr lang="cs-CZ" dirty="0" err="1"/>
              <a:t>Wettbewerbs</a:t>
            </a:r>
            <a:r>
              <a:rPr lang="cs-CZ" dirty="0"/>
              <a:t> </a:t>
            </a:r>
            <a:r>
              <a:rPr lang="cs-CZ" dirty="0" err="1"/>
              <a:t>wurden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durch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/>
              <a:t>Radio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veröffentlicht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Packet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mit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der </a:t>
            </a:r>
            <a:r>
              <a:rPr lang="cs-CZ" dirty="0"/>
              <a:t>Post </a:t>
            </a:r>
            <a:r>
              <a:rPr lang="cs-CZ" dirty="0" err="1"/>
              <a:t>geschickt</a:t>
            </a:r>
            <a:r>
              <a:rPr lang="cs-CZ" dirty="0"/>
              <a:t> </a:t>
            </a:r>
            <a:r>
              <a:rPr lang="cs-CZ" dirty="0" err="1"/>
              <a:t>worden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55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IV. </a:t>
            </a:r>
            <a:r>
              <a:rPr lang="cs-CZ" sz="3200" b="1" dirty="0"/>
              <a:t>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Von </a:t>
            </a:r>
            <a:r>
              <a:rPr lang="cs-CZ" dirty="0" err="1" smtClean="0">
                <a:solidFill>
                  <a:srgbClr val="FF0000"/>
                </a:solidFill>
              </a:rPr>
              <a:t>sieben</a:t>
            </a:r>
            <a:r>
              <a:rPr lang="cs-CZ" dirty="0" smtClean="0">
                <a:solidFill>
                  <a:srgbClr val="FF0000"/>
                </a:solidFill>
              </a:rPr>
              <a:t> bis </a:t>
            </a:r>
            <a:r>
              <a:rPr lang="cs-CZ" dirty="0" err="1" smtClean="0">
                <a:solidFill>
                  <a:srgbClr val="FF0000"/>
                </a:solidFill>
              </a:rPr>
              <a:t>acht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gefrühstückt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Bei der </a:t>
            </a:r>
            <a:r>
              <a:rPr lang="cs-CZ" dirty="0" err="1" smtClean="0">
                <a:solidFill>
                  <a:srgbClr val="FF0000"/>
                </a:solidFill>
              </a:rPr>
              <a:t>Arbeit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kein</a:t>
            </a:r>
            <a:r>
              <a:rPr lang="cs-CZ" dirty="0" smtClean="0">
                <a:solidFill>
                  <a:srgbClr val="FF0000"/>
                </a:solidFill>
              </a:rPr>
              <a:t> Alkohol </a:t>
            </a:r>
            <a:r>
              <a:rPr lang="cs-CZ" dirty="0" err="1" smtClean="0">
                <a:solidFill>
                  <a:srgbClr val="FF0000"/>
                </a:solidFill>
              </a:rPr>
              <a:t>getrunken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Abend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ferngesehen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sondern</a:t>
            </a:r>
            <a:r>
              <a:rPr lang="cs-CZ" dirty="0" smtClean="0">
                <a:solidFill>
                  <a:srgbClr val="FF0000"/>
                </a:solidFill>
              </a:rPr>
              <a:t> es </a:t>
            </a:r>
            <a:r>
              <a:rPr lang="cs-CZ" dirty="0" err="1" smtClean="0">
                <a:solidFill>
                  <a:srgbClr val="FF0000"/>
                </a:solidFill>
              </a:rPr>
              <a:t>werden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Spiele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gespielt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dauernd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kritisiert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 der </a:t>
            </a:r>
            <a:r>
              <a:rPr lang="cs-CZ" dirty="0" err="1" smtClean="0">
                <a:solidFill>
                  <a:srgbClr val="FF0000"/>
                </a:solidFill>
              </a:rPr>
              <a:t>Umgebung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unserer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Stadt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werden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Kartoffeln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angebaut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 Mladá Boleslav </a:t>
            </a:r>
            <a:r>
              <a:rPr lang="cs-CZ" dirty="0" err="1" smtClean="0">
                <a:solidFill>
                  <a:srgbClr val="FF0000"/>
                </a:solidFill>
              </a:rPr>
              <a:t>werden</a:t>
            </a:r>
            <a:r>
              <a:rPr lang="cs-CZ" dirty="0" smtClean="0">
                <a:solidFill>
                  <a:srgbClr val="FF0000"/>
                </a:solidFill>
              </a:rPr>
              <a:t> Škoda-</a:t>
            </a:r>
            <a:r>
              <a:rPr lang="cs-CZ" dirty="0" err="1" smtClean="0">
                <a:solidFill>
                  <a:srgbClr val="FF0000"/>
                </a:solidFill>
              </a:rPr>
              <a:t>Autos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hergestellt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Südmähren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viel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getrunken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Deutschland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meiste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Bier</a:t>
            </a:r>
            <a:r>
              <a:rPr lang="cs-CZ" dirty="0" smtClean="0">
                <a:solidFill>
                  <a:srgbClr val="FF0000"/>
                </a:solidFill>
              </a:rPr>
              <a:t> in Europa </a:t>
            </a:r>
            <a:r>
              <a:rPr lang="cs-CZ" dirty="0" err="1" smtClean="0">
                <a:solidFill>
                  <a:srgbClr val="FF0000"/>
                </a:solidFill>
              </a:rPr>
              <a:t>konsumiert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/>
          </a:p>
          <a:p>
            <a:r>
              <a:rPr lang="cs-CZ" dirty="0" err="1" smtClean="0">
                <a:solidFill>
                  <a:srgbClr val="FF0000"/>
                </a:solidFill>
              </a:rPr>
              <a:t>Auf</a:t>
            </a:r>
            <a:r>
              <a:rPr lang="cs-CZ" dirty="0" smtClean="0">
                <a:solidFill>
                  <a:srgbClr val="FF0000"/>
                </a:solidFill>
              </a:rPr>
              <a:t> der Party </a:t>
            </a:r>
            <a:r>
              <a:rPr lang="cs-CZ" dirty="0" err="1" smtClean="0">
                <a:solidFill>
                  <a:srgbClr val="FF0000"/>
                </a:solidFill>
              </a:rPr>
              <a:t>wurde</a:t>
            </a:r>
            <a:r>
              <a:rPr lang="cs-CZ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bis </a:t>
            </a:r>
            <a:r>
              <a:rPr lang="cs-CZ" dirty="0" err="1" smtClean="0">
                <a:solidFill>
                  <a:srgbClr val="FF0000"/>
                </a:solidFill>
              </a:rPr>
              <a:t>zum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Morgen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getanzt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dieser</a:t>
            </a:r>
            <a:r>
              <a:rPr lang="cs-CZ" dirty="0" smtClean="0">
                <a:solidFill>
                  <a:srgbClr val="FF0000"/>
                </a:solidFill>
              </a:rPr>
              <a:t> Firma </a:t>
            </a:r>
            <a:r>
              <a:rPr lang="cs-CZ" dirty="0" err="1" smtClean="0">
                <a:solidFill>
                  <a:srgbClr val="FF0000"/>
                </a:solidFill>
              </a:rPr>
              <a:t>wird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ausgezeichnet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gearbeitet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 der </a:t>
            </a:r>
            <a:r>
              <a:rPr lang="cs-CZ" dirty="0" err="1" smtClean="0">
                <a:solidFill>
                  <a:srgbClr val="FF0000"/>
                </a:solidFill>
              </a:rPr>
              <a:t>Schule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geraucht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Trpný rod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83264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Tvoří se pomocí slovesa </a:t>
            </a:r>
            <a:r>
              <a:rPr lang="cs-CZ" sz="2800" b="1" dirty="0" err="1" smtClean="0">
                <a:solidFill>
                  <a:srgbClr val="FF0000"/>
                </a:solidFill>
              </a:rPr>
              <a:t>werden</a:t>
            </a:r>
            <a:r>
              <a:rPr lang="cs-CZ" sz="2800" dirty="0" smtClean="0"/>
              <a:t>  a </a:t>
            </a:r>
            <a:r>
              <a:rPr lang="cs-CZ" sz="2800" b="1" dirty="0" smtClean="0">
                <a:solidFill>
                  <a:srgbClr val="FF0000"/>
                </a:solidFill>
              </a:rPr>
              <a:t>příčestí minulého významového slovesa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sz="2600" dirty="0" err="1" smtClean="0"/>
              <a:t>werden</a:t>
            </a:r>
            <a:r>
              <a:rPr lang="cs-CZ" sz="2600" dirty="0" smtClean="0"/>
              <a:t> + </a:t>
            </a:r>
            <a:r>
              <a:rPr lang="cs-CZ" sz="2600" dirty="0" err="1" smtClean="0"/>
              <a:t>geprüft</a:t>
            </a:r>
            <a:r>
              <a:rPr lang="cs-CZ" sz="2600" dirty="0" smtClean="0"/>
              <a:t>/ </a:t>
            </a:r>
            <a:r>
              <a:rPr lang="cs-CZ" sz="2600" dirty="0" err="1" smtClean="0"/>
              <a:t>geschrieben</a:t>
            </a:r>
            <a:endParaRPr lang="cs-CZ" sz="26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Pomocné sloveso </a:t>
            </a:r>
            <a:r>
              <a:rPr lang="cs-CZ" sz="2800" b="1" dirty="0" err="1" smtClean="0">
                <a:solidFill>
                  <a:srgbClr val="FF0000"/>
                </a:solidFill>
              </a:rPr>
              <a:t>werden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u="sng" dirty="0" smtClean="0">
                <a:solidFill>
                  <a:srgbClr val="FF0000"/>
                </a:solidFill>
              </a:rPr>
              <a:t>se časuje</a:t>
            </a:r>
            <a:r>
              <a:rPr lang="cs-CZ" sz="2800" b="1" dirty="0" smtClean="0">
                <a:solidFill>
                  <a:srgbClr val="FF0000"/>
                </a:solidFill>
              </a:rPr>
              <a:t>, příčestí minulé </a:t>
            </a:r>
            <a:r>
              <a:rPr lang="cs-CZ" sz="2800" b="1" u="sng" dirty="0" smtClean="0">
                <a:solidFill>
                  <a:srgbClr val="FF0000"/>
                </a:solidFill>
              </a:rPr>
              <a:t>se nemění </a:t>
            </a:r>
            <a:r>
              <a:rPr lang="cs-CZ" sz="2800" b="1" dirty="0" smtClean="0">
                <a:solidFill>
                  <a:srgbClr val="FF0000"/>
                </a:solidFill>
              </a:rPr>
              <a:t>a stojí na </a:t>
            </a:r>
            <a:r>
              <a:rPr lang="cs-CZ" sz="2800" b="1" u="sng" dirty="0" smtClean="0">
                <a:solidFill>
                  <a:srgbClr val="FF0000"/>
                </a:solidFill>
              </a:rPr>
              <a:t>konci věty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       </a:t>
            </a:r>
            <a:r>
              <a:rPr lang="cs-CZ" sz="2600" dirty="0" err="1" smtClean="0"/>
              <a:t>Ich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werde</a:t>
            </a:r>
            <a:r>
              <a:rPr lang="cs-CZ" sz="2600" dirty="0" smtClean="0"/>
              <a:t> </a:t>
            </a:r>
            <a:r>
              <a:rPr lang="cs-CZ" sz="2600" dirty="0" err="1" smtClean="0"/>
              <a:t>heute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geprüft</a:t>
            </a:r>
            <a:r>
              <a:rPr lang="cs-CZ" sz="2600" dirty="0" smtClean="0"/>
              <a:t>.( Dnes jsem zkoušen).</a:t>
            </a:r>
          </a:p>
          <a:p>
            <a:pPr marL="0" indent="0">
              <a:buNone/>
            </a:pPr>
            <a:r>
              <a:rPr lang="cs-CZ" sz="2600" dirty="0" smtClean="0"/>
              <a:t>       Der </a:t>
            </a:r>
            <a:r>
              <a:rPr lang="cs-CZ" sz="2600" dirty="0" err="1" smtClean="0"/>
              <a:t>Brief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wird</a:t>
            </a:r>
            <a:r>
              <a:rPr lang="cs-CZ" sz="2600" dirty="0" smtClean="0"/>
              <a:t> </a:t>
            </a:r>
            <a:r>
              <a:rPr lang="cs-CZ" sz="2600" dirty="0" err="1" smtClean="0"/>
              <a:t>gerade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geschrieben</a:t>
            </a:r>
            <a:r>
              <a:rPr lang="cs-CZ" sz="2600" dirty="0" smtClean="0"/>
              <a:t>.(Dopis se zrovna píše.)</a:t>
            </a:r>
          </a:p>
          <a:p>
            <a:r>
              <a:rPr lang="cs-CZ" sz="2800" b="1" dirty="0" smtClean="0"/>
              <a:t> </a:t>
            </a:r>
            <a:r>
              <a:rPr lang="cs-CZ" sz="2800" b="1" dirty="0">
                <a:solidFill>
                  <a:srgbClr val="0070C0"/>
                </a:solidFill>
              </a:rPr>
              <a:t>Č</a:t>
            </a:r>
            <a:r>
              <a:rPr lang="cs-CZ" sz="2800" b="1" dirty="0" smtClean="0">
                <a:solidFill>
                  <a:srgbClr val="0070C0"/>
                </a:solidFill>
              </a:rPr>
              <a:t>asy</a:t>
            </a:r>
            <a:r>
              <a:rPr lang="cs-CZ" sz="2800" b="1" dirty="0" smtClean="0"/>
              <a:t> </a:t>
            </a:r>
            <a:r>
              <a:rPr lang="cs-CZ" sz="2800" dirty="0" smtClean="0"/>
              <a:t>se vyjadřují pomocí slovesa </a:t>
            </a:r>
            <a:r>
              <a:rPr lang="cs-CZ" sz="2800" b="1" dirty="0" err="1" smtClean="0"/>
              <a:t>werden</a:t>
            </a:r>
            <a:r>
              <a:rPr lang="cs-CZ" sz="2800" dirty="0" smtClean="0"/>
              <a:t>, příčestí je neměnné.</a:t>
            </a:r>
          </a:p>
          <a:p>
            <a:pPr marL="0" indent="0">
              <a:buNone/>
            </a:pPr>
            <a:r>
              <a:rPr lang="cs-CZ" sz="2800" dirty="0" smtClean="0"/>
              <a:t>Přít. č. </a:t>
            </a:r>
            <a:r>
              <a:rPr lang="cs-CZ" sz="2600" dirty="0" err="1" smtClean="0"/>
              <a:t>Das</a:t>
            </a:r>
            <a:r>
              <a:rPr lang="cs-CZ" sz="2600" dirty="0" smtClean="0"/>
              <a:t> </a:t>
            </a:r>
            <a:r>
              <a:rPr lang="cs-CZ" sz="2600" dirty="0" err="1" smtClean="0"/>
              <a:t>Gebäude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wird</a:t>
            </a:r>
            <a:r>
              <a:rPr lang="cs-CZ" sz="2600" dirty="0" smtClean="0"/>
              <a:t> </a:t>
            </a:r>
            <a:r>
              <a:rPr lang="cs-CZ" sz="2600" dirty="0" err="1" smtClean="0"/>
              <a:t>renoviert</a:t>
            </a:r>
            <a:r>
              <a:rPr lang="cs-CZ" sz="2600" dirty="0" smtClean="0"/>
              <a:t>.(</a:t>
            </a:r>
            <a:r>
              <a:rPr lang="cs-CZ" sz="2400" dirty="0" smtClean="0"/>
              <a:t>Budova se </a:t>
            </a:r>
            <a:r>
              <a:rPr lang="cs-CZ" sz="2400" b="1" dirty="0" smtClean="0">
                <a:solidFill>
                  <a:srgbClr val="0070C0"/>
                </a:solidFill>
              </a:rPr>
              <a:t>renovuje</a:t>
            </a:r>
            <a:r>
              <a:rPr lang="cs-CZ" sz="2400" dirty="0" smtClean="0"/>
              <a:t>.)</a:t>
            </a:r>
          </a:p>
          <a:p>
            <a:pPr marL="0" indent="0">
              <a:buNone/>
            </a:pPr>
            <a:r>
              <a:rPr lang="cs-CZ" sz="2600" dirty="0" err="1" smtClean="0"/>
              <a:t>Préter</a:t>
            </a:r>
            <a:r>
              <a:rPr lang="cs-CZ" sz="2600" dirty="0" smtClean="0"/>
              <a:t>.  </a:t>
            </a:r>
            <a:r>
              <a:rPr lang="cs-CZ" sz="2600" dirty="0" err="1" smtClean="0"/>
              <a:t>Das</a:t>
            </a:r>
            <a:r>
              <a:rPr lang="cs-CZ" sz="2600" dirty="0" smtClean="0"/>
              <a:t> </a:t>
            </a:r>
            <a:r>
              <a:rPr lang="cs-CZ" sz="2600" dirty="0" err="1" smtClean="0"/>
              <a:t>Gebäude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wurde</a:t>
            </a:r>
            <a:r>
              <a:rPr lang="cs-CZ" sz="2600" dirty="0" smtClean="0"/>
              <a:t> </a:t>
            </a:r>
            <a:r>
              <a:rPr lang="cs-CZ" sz="2600" dirty="0" err="1" smtClean="0"/>
              <a:t>renoviert</a:t>
            </a:r>
            <a:r>
              <a:rPr lang="cs-CZ" sz="2600" dirty="0" smtClean="0"/>
              <a:t>. </a:t>
            </a:r>
            <a:r>
              <a:rPr lang="cs-CZ" sz="2400" dirty="0" smtClean="0"/>
              <a:t>(Budova se </a:t>
            </a:r>
            <a:r>
              <a:rPr lang="cs-CZ" sz="2400" b="1" dirty="0" smtClean="0">
                <a:solidFill>
                  <a:srgbClr val="0070C0"/>
                </a:solidFill>
              </a:rPr>
              <a:t>renovovala</a:t>
            </a:r>
            <a:r>
              <a:rPr lang="cs-CZ" sz="2400" dirty="0" smtClean="0"/>
              <a:t>.)</a:t>
            </a:r>
          </a:p>
          <a:p>
            <a:pPr marL="0" indent="0">
              <a:buNone/>
            </a:pPr>
            <a:r>
              <a:rPr lang="cs-CZ" sz="2600" dirty="0" err="1" smtClean="0"/>
              <a:t>Perf</a:t>
            </a:r>
            <a:r>
              <a:rPr lang="cs-CZ" sz="2600" dirty="0" smtClean="0"/>
              <a:t>.      </a:t>
            </a:r>
            <a:r>
              <a:rPr lang="cs-CZ" sz="2600" dirty="0" err="1" smtClean="0"/>
              <a:t>Das</a:t>
            </a:r>
            <a:r>
              <a:rPr lang="cs-CZ" sz="2600" dirty="0" smtClean="0"/>
              <a:t> </a:t>
            </a:r>
            <a:r>
              <a:rPr lang="cs-CZ" sz="2600" dirty="0" err="1" smtClean="0"/>
              <a:t>Gebäude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ist</a:t>
            </a:r>
            <a:r>
              <a:rPr lang="cs-CZ" sz="2600" dirty="0" smtClean="0"/>
              <a:t> </a:t>
            </a:r>
            <a:r>
              <a:rPr lang="cs-CZ" sz="2600" dirty="0" err="1" smtClean="0"/>
              <a:t>renoviert</a:t>
            </a:r>
            <a:r>
              <a:rPr lang="cs-CZ" sz="2600" dirty="0" smtClean="0"/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worden</a:t>
            </a:r>
            <a:r>
              <a:rPr lang="cs-CZ" sz="2600" dirty="0" smtClean="0"/>
              <a:t>. </a:t>
            </a:r>
            <a:r>
              <a:rPr lang="cs-CZ" sz="2400" dirty="0" smtClean="0"/>
              <a:t>(Budova se </a:t>
            </a:r>
            <a:r>
              <a:rPr lang="cs-CZ" sz="2400" b="1" dirty="0" smtClean="0">
                <a:solidFill>
                  <a:srgbClr val="0070C0"/>
                </a:solidFill>
              </a:rPr>
              <a:t>renovovala</a:t>
            </a:r>
            <a:r>
              <a:rPr lang="cs-CZ" sz="2400" dirty="0" smtClean="0"/>
              <a:t>.)</a:t>
            </a:r>
          </a:p>
          <a:p>
            <a:pPr marL="0" indent="0">
              <a:buNone/>
            </a:pPr>
            <a:endParaRPr lang="cs-CZ" sz="2600" dirty="0" smtClean="0"/>
          </a:p>
          <a:p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9379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odpověz: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Wie</a:t>
            </a:r>
            <a:r>
              <a:rPr lang="cs-CZ" sz="2800" dirty="0" smtClean="0"/>
              <a:t> </a:t>
            </a:r>
            <a:r>
              <a:rPr lang="cs-CZ" sz="2800" dirty="0" err="1" smtClean="0"/>
              <a:t>wird</a:t>
            </a:r>
            <a:r>
              <a:rPr lang="cs-CZ" sz="2800" dirty="0" smtClean="0"/>
              <a:t> in </a:t>
            </a:r>
            <a:r>
              <a:rPr lang="cs-CZ" sz="2800" dirty="0" err="1" smtClean="0"/>
              <a:t>deiner</a:t>
            </a:r>
            <a:r>
              <a:rPr lang="cs-CZ" sz="2800" dirty="0" smtClean="0"/>
              <a:t> </a:t>
            </a:r>
            <a:r>
              <a:rPr lang="cs-CZ" sz="2800" dirty="0" err="1" smtClean="0"/>
              <a:t>Schulküche</a:t>
            </a:r>
            <a:r>
              <a:rPr lang="cs-CZ" sz="2800" dirty="0" smtClean="0"/>
              <a:t> </a:t>
            </a:r>
            <a:r>
              <a:rPr lang="cs-CZ" sz="2800" dirty="0" err="1" smtClean="0"/>
              <a:t>gekocht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Wo</a:t>
            </a:r>
            <a:r>
              <a:rPr lang="cs-CZ" sz="2800" dirty="0" smtClean="0"/>
              <a:t> </a:t>
            </a:r>
            <a:r>
              <a:rPr lang="cs-CZ" sz="2800" dirty="0" err="1" smtClean="0"/>
              <a:t>wird</a:t>
            </a:r>
            <a:r>
              <a:rPr lang="cs-CZ" sz="2800" dirty="0" smtClean="0"/>
              <a:t>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beste</a:t>
            </a:r>
            <a:r>
              <a:rPr lang="cs-CZ" sz="2800" dirty="0" smtClean="0"/>
              <a:t> Eis </a:t>
            </a:r>
            <a:r>
              <a:rPr lang="cs-CZ" sz="2800" dirty="0" err="1" smtClean="0"/>
              <a:t>verkauft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wird</a:t>
            </a:r>
            <a:r>
              <a:rPr lang="cs-CZ" sz="2800" dirty="0" smtClean="0"/>
              <a:t> in </a:t>
            </a:r>
            <a:r>
              <a:rPr lang="cs-CZ" sz="2800" dirty="0" err="1" smtClean="0"/>
              <a:t>deier</a:t>
            </a:r>
            <a:r>
              <a:rPr lang="cs-CZ" sz="2800" dirty="0" smtClean="0"/>
              <a:t> </a:t>
            </a:r>
            <a:r>
              <a:rPr lang="cs-CZ" sz="2800" dirty="0" err="1" smtClean="0"/>
              <a:t>Stadt</a:t>
            </a:r>
            <a:r>
              <a:rPr lang="cs-CZ" sz="2800" dirty="0" smtClean="0"/>
              <a:t>/ </a:t>
            </a:r>
            <a:r>
              <a:rPr lang="cs-CZ" sz="2800" dirty="0" err="1" smtClean="0"/>
              <a:t>deinem</a:t>
            </a:r>
            <a:r>
              <a:rPr lang="cs-CZ" sz="2800" dirty="0" smtClean="0"/>
              <a:t> </a:t>
            </a:r>
            <a:r>
              <a:rPr lang="cs-CZ" sz="2800" dirty="0" err="1" smtClean="0"/>
              <a:t>Dorf</a:t>
            </a:r>
            <a:r>
              <a:rPr lang="cs-CZ" sz="2800" dirty="0" smtClean="0"/>
              <a:t> </a:t>
            </a:r>
            <a:r>
              <a:rPr lang="cs-CZ" sz="2800" dirty="0" err="1" smtClean="0"/>
              <a:t>gebaut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Wann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 </a:t>
            </a:r>
            <a:r>
              <a:rPr lang="cs-CZ" sz="2800" dirty="0" err="1" smtClean="0"/>
              <a:t>gewöhnlich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Geschäfte</a:t>
            </a:r>
            <a:r>
              <a:rPr lang="cs-CZ" sz="2800" dirty="0" smtClean="0"/>
              <a:t> </a:t>
            </a:r>
            <a:r>
              <a:rPr lang="cs-CZ" sz="2800" dirty="0" err="1" smtClean="0"/>
              <a:t>geöffnet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geschlossen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Wo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 in </a:t>
            </a:r>
            <a:r>
              <a:rPr lang="cs-CZ" sz="2800" dirty="0" err="1" smtClean="0"/>
              <a:t>Tschechien</a:t>
            </a:r>
            <a:r>
              <a:rPr lang="cs-CZ" sz="2800" dirty="0" smtClean="0"/>
              <a:t> </a:t>
            </a:r>
            <a:r>
              <a:rPr lang="cs-CZ" sz="2800" dirty="0" err="1" smtClean="0"/>
              <a:t>Autos</a:t>
            </a:r>
            <a:r>
              <a:rPr lang="cs-CZ" sz="2800" dirty="0" smtClean="0"/>
              <a:t> (</a:t>
            </a:r>
            <a:r>
              <a:rPr lang="cs-CZ" sz="2800" dirty="0" err="1" smtClean="0"/>
              <a:t>Glas</a:t>
            </a:r>
            <a:r>
              <a:rPr lang="cs-CZ" sz="2800" dirty="0" smtClean="0"/>
              <a:t>, </a:t>
            </a:r>
            <a:r>
              <a:rPr lang="cs-CZ" sz="2800" dirty="0" err="1" smtClean="0"/>
              <a:t>Bijouterie</a:t>
            </a:r>
            <a:r>
              <a:rPr lang="cs-CZ" sz="2800" dirty="0" smtClean="0"/>
              <a:t> …) </a:t>
            </a:r>
            <a:r>
              <a:rPr lang="cs-CZ" sz="2800" dirty="0" err="1" smtClean="0"/>
              <a:t>produziert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Welche</a:t>
            </a:r>
            <a:r>
              <a:rPr lang="cs-CZ" sz="2800" dirty="0" smtClean="0"/>
              <a:t> </a:t>
            </a:r>
            <a:r>
              <a:rPr lang="cs-CZ" sz="2800" dirty="0" err="1" smtClean="0"/>
              <a:t>Sportarten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Winter/ Sommer </a:t>
            </a:r>
            <a:r>
              <a:rPr lang="cs-CZ" sz="2800" dirty="0" err="1" smtClean="0"/>
              <a:t>betrieben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Welche</a:t>
            </a:r>
            <a:r>
              <a:rPr lang="cs-CZ" sz="2800" dirty="0" smtClean="0"/>
              <a:t> </a:t>
            </a:r>
            <a:r>
              <a:rPr lang="cs-CZ" sz="2800" dirty="0" err="1" smtClean="0"/>
              <a:t>Schulfächer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meisten</a:t>
            </a:r>
            <a:r>
              <a:rPr lang="cs-CZ" sz="2800" dirty="0" smtClean="0"/>
              <a:t> </a:t>
            </a:r>
            <a:r>
              <a:rPr lang="cs-CZ" sz="2800" dirty="0" err="1" smtClean="0"/>
              <a:t>unterrichtet</a:t>
            </a:r>
            <a:r>
              <a:rPr lang="cs-CZ" sz="2800" dirty="0" smtClean="0"/>
              <a:t>?</a:t>
            </a:r>
          </a:p>
          <a:p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wird</a:t>
            </a:r>
            <a:r>
              <a:rPr lang="cs-CZ" sz="2800" dirty="0" smtClean="0"/>
              <a:t> </a:t>
            </a:r>
            <a:r>
              <a:rPr lang="cs-CZ" sz="2800" dirty="0" err="1" smtClean="0"/>
              <a:t>bei</a:t>
            </a:r>
            <a:r>
              <a:rPr lang="cs-CZ" sz="2800" dirty="0" smtClean="0"/>
              <a:t> </a:t>
            </a:r>
            <a:r>
              <a:rPr lang="cs-CZ" sz="2800" dirty="0" err="1" smtClean="0"/>
              <a:t>uns</a:t>
            </a:r>
            <a:r>
              <a:rPr lang="cs-CZ" sz="2800" dirty="0" smtClean="0"/>
              <a:t> </a:t>
            </a:r>
            <a:r>
              <a:rPr lang="cs-CZ" sz="2800" dirty="0" err="1" smtClean="0"/>
              <a:t>viel</a:t>
            </a:r>
            <a:r>
              <a:rPr lang="cs-CZ" sz="2800" dirty="0" smtClean="0"/>
              <a:t> </a:t>
            </a:r>
            <a:r>
              <a:rPr lang="cs-CZ" sz="2800" dirty="0" err="1" smtClean="0"/>
              <a:t>getrunken</a:t>
            </a:r>
            <a:r>
              <a:rPr lang="cs-CZ" sz="2800" dirty="0" smtClean="0"/>
              <a:t>?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43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popiš, co se dělo na oslavě: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sz="2800" b="1" dirty="0" err="1" smtClean="0"/>
              <a:t>tanzen</a:t>
            </a:r>
            <a:r>
              <a:rPr lang="cs-CZ" sz="2800" b="1" dirty="0" smtClean="0"/>
              <a:t>: Es </a:t>
            </a:r>
            <a:r>
              <a:rPr lang="cs-CZ" sz="2800" b="1" dirty="0" err="1" smtClean="0"/>
              <a:t>wurde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getanzt</a:t>
            </a:r>
            <a:r>
              <a:rPr lang="cs-CZ" sz="2800" b="1" dirty="0" smtClean="0"/>
              <a:t>.</a:t>
            </a:r>
          </a:p>
          <a:p>
            <a:r>
              <a:rPr lang="cs-CZ" sz="2800" dirty="0" err="1" smtClean="0"/>
              <a:t>Wein</a:t>
            </a:r>
            <a:r>
              <a:rPr lang="cs-CZ" sz="2800" dirty="0" smtClean="0"/>
              <a:t> </a:t>
            </a:r>
            <a:r>
              <a:rPr lang="cs-CZ" sz="2800" dirty="0" err="1" smtClean="0"/>
              <a:t>trinken</a:t>
            </a:r>
            <a:endParaRPr lang="cs-CZ" sz="2800" dirty="0" smtClean="0"/>
          </a:p>
          <a:p>
            <a:r>
              <a:rPr lang="cs-CZ" sz="2800" dirty="0" err="1"/>
              <a:t>b</a:t>
            </a:r>
            <a:r>
              <a:rPr lang="cs-CZ" sz="2800" dirty="0" err="1" smtClean="0"/>
              <a:t>elegte</a:t>
            </a:r>
            <a:r>
              <a:rPr lang="cs-CZ" sz="2800" dirty="0" smtClean="0"/>
              <a:t> </a:t>
            </a:r>
            <a:r>
              <a:rPr lang="cs-CZ" sz="2800" dirty="0" err="1" smtClean="0"/>
              <a:t>Brote</a:t>
            </a:r>
            <a:r>
              <a:rPr lang="cs-CZ" sz="2800" dirty="0" smtClean="0"/>
              <a:t> </a:t>
            </a:r>
            <a:r>
              <a:rPr lang="cs-CZ" sz="2800" dirty="0" err="1" smtClean="0"/>
              <a:t>essen</a:t>
            </a:r>
            <a:endParaRPr lang="cs-CZ" sz="2800" dirty="0" smtClean="0"/>
          </a:p>
          <a:p>
            <a:r>
              <a:rPr lang="cs-CZ" sz="2800" dirty="0" err="1" smtClean="0"/>
              <a:t>Salat</a:t>
            </a:r>
            <a:r>
              <a:rPr lang="cs-CZ" sz="2800" dirty="0" smtClean="0"/>
              <a:t> </a:t>
            </a:r>
            <a:r>
              <a:rPr lang="cs-CZ" sz="2800" dirty="0" err="1" smtClean="0"/>
              <a:t>zubereiten</a:t>
            </a:r>
            <a:endParaRPr lang="cs-CZ" sz="2800" dirty="0" smtClean="0"/>
          </a:p>
          <a:p>
            <a:r>
              <a:rPr lang="cs-CZ" sz="2800" dirty="0" smtClean="0"/>
              <a:t>Filme </a:t>
            </a:r>
            <a:r>
              <a:rPr lang="cs-CZ" sz="2800" dirty="0" err="1" smtClean="0"/>
              <a:t>gucken</a:t>
            </a:r>
            <a:endParaRPr lang="cs-CZ" sz="2800" dirty="0" smtClean="0"/>
          </a:p>
          <a:p>
            <a:r>
              <a:rPr lang="cs-CZ" sz="2800" dirty="0" err="1"/>
              <a:t>e</a:t>
            </a:r>
            <a:r>
              <a:rPr lang="cs-CZ" sz="2800" dirty="0" err="1" smtClean="0"/>
              <a:t>in</a:t>
            </a:r>
            <a:r>
              <a:rPr lang="cs-CZ" sz="2800" dirty="0" smtClean="0"/>
              <a:t> </a:t>
            </a:r>
            <a:r>
              <a:rPr lang="cs-CZ" sz="2800" dirty="0" err="1" smtClean="0"/>
              <a:t>paar</a:t>
            </a:r>
            <a:r>
              <a:rPr lang="cs-CZ" sz="2800" dirty="0" smtClean="0"/>
              <a:t> </a:t>
            </a:r>
            <a:r>
              <a:rPr lang="cs-CZ" sz="2800" dirty="0" err="1" smtClean="0"/>
              <a:t>Gläser</a:t>
            </a:r>
            <a:r>
              <a:rPr lang="cs-CZ" sz="2800" dirty="0" smtClean="0"/>
              <a:t> </a:t>
            </a:r>
            <a:r>
              <a:rPr lang="cs-CZ" sz="2800" dirty="0" err="1" smtClean="0"/>
              <a:t>zerbrechen</a:t>
            </a:r>
            <a:endParaRPr lang="cs-CZ" sz="2800" dirty="0" smtClean="0"/>
          </a:p>
          <a:p>
            <a:r>
              <a:rPr lang="cs-CZ" sz="2800" dirty="0" err="1" smtClean="0"/>
              <a:t>Musik</a:t>
            </a:r>
            <a:r>
              <a:rPr lang="cs-CZ" sz="2800" dirty="0" smtClean="0"/>
              <a:t> </a:t>
            </a:r>
            <a:r>
              <a:rPr lang="cs-CZ" sz="2800" dirty="0" err="1" smtClean="0"/>
              <a:t>hören</a:t>
            </a:r>
            <a:endParaRPr lang="cs-CZ" sz="2800" dirty="0" smtClean="0"/>
          </a:p>
          <a:p>
            <a:r>
              <a:rPr lang="cs-CZ" sz="2800" dirty="0" err="1" smtClean="0"/>
              <a:t>Witze</a:t>
            </a:r>
            <a:r>
              <a:rPr lang="cs-CZ" sz="2800" dirty="0" smtClean="0"/>
              <a:t> </a:t>
            </a:r>
            <a:r>
              <a:rPr lang="cs-CZ" sz="2800" dirty="0" err="1" smtClean="0"/>
              <a:t>erzählen</a:t>
            </a:r>
            <a:endParaRPr lang="cs-CZ" sz="2800" dirty="0" smtClean="0"/>
          </a:p>
          <a:p>
            <a:r>
              <a:rPr lang="cs-CZ" sz="2800" dirty="0" err="1" smtClean="0"/>
              <a:t>Spiele</a:t>
            </a:r>
            <a:r>
              <a:rPr lang="cs-CZ" sz="2800" dirty="0" smtClean="0"/>
              <a:t> </a:t>
            </a:r>
            <a:r>
              <a:rPr lang="cs-CZ" sz="2800" dirty="0" err="1" smtClean="0"/>
              <a:t>spielen</a:t>
            </a:r>
            <a:endParaRPr lang="cs-CZ" sz="2800" dirty="0" smtClean="0"/>
          </a:p>
          <a:p>
            <a:r>
              <a:rPr lang="cs-CZ" sz="2800" dirty="0" err="1" smtClean="0"/>
              <a:t>Fotos</a:t>
            </a:r>
            <a:r>
              <a:rPr lang="cs-CZ" sz="2800" dirty="0" smtClean="0"/>
              <a:t> </a:t>
            </a:r>
            <a:r>
              <a:rPr lang="cs-CZ" sz="2800" dirty="0" err="1" smtClean="0"/>
              <a:t>zeigen</a:t>
            </a:r>
            <a:endParaRPr lang="cs-CZ" sz="2800" dirty="0" smtClean="0"/>
          </a:p>
          <a:p>
            <a:r>
              <a:rPr lang="cs-CZ" sz="2800" dirty="0" err="1" smtClean="0"/>
              <a:t>Zigaretten</a:t>
            </a:r>
            <a:r>
              <a:rPr lang="cs-CZ" sz="2800" dirty="0" smtClean="0"/>
              <a:t> </a:t>
            </a:r>
            <a:r>
              <a:rPr lang="cs-CZ" sz="2800" dirty="0" err="1" smtClean="0"/>
              <a:t>rauchen</a:t>
            </a:r>
            <a:endParaRPr lang="cs-CZ" sz="2800" dirty="0" smtClean="0"/>
          </a:p>
          <a:p>
            <a:r>
              <a:rPr lang="cs-CZ" sz="2800" dirty="0" err="1"/>
              <a:t>z</a:t>
            </a:r>
            <a:r>
              <a:rPr lang="cs-CZ" sz="2800" dirty="0" err="1" smtClean="0"/>
              <a:t>um</a:t>
            </a:r>
            <a:r>
              <a:rPr lang="cs-CZ" sz="2800" dirty="0" smtClean="0"/>
              <a:t> </a:t>
            </a:r>
            <a:r>
              <a:rPr lang="cs-CZ" sz="2800" dirty="0" err="1" smtClean="0"/>
              <a:t>Schluss</a:t>
            </a:r>
            <a:r>
              <a:rPr lang="cs-CZ" sz="2800" dirty="0" smtClean="0"/>
              <a:t> </a:t>
            </a:r>
            <a:r>
              <a:rPr lang="cs-CZ" sz="2800" dirty="0" err="1" smtClean="0"/>
              <a:t>Kuchen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Kaffee</a:t>
            </a:r>
            <a:r>
              <a:rPr lang="cs-CZ" sz="2800" dirty="0" smtClean="0"/>
              <a:t> </a:t>
            </a:r>
            <a:r>
              <a:rPr lang="cs-CZ" sz="2800" dirty="0" err="1" smtClean="0"/>
              <a:t>servieren</a:t>
            </a:r>
            <a:endParaRPr lang="cs-CZ" sz="2800" dirty="0" smtClean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9835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8712968" cy="6336704"/>
          </a:xfrm>
        </p:spPr>
        <p:txBody>
          <a:bodyPr>
            <a:normAutofit lnSpcReduction="10000"/>
          </a:bodyPr>
          <a:lstStyle/>
          <a:p>
            <a:r>
              <a:rPr lang="cs-CZ" sz="3000" b="1" dirty="0" smtClean="0">
                <a:solidFill>
                  <a:srgbClr val="0070C0"/>
                </a:solidFill>
              </a:rPr>
              <a:t>Původce (činitel) děje </a:t>
            </a:r>
            <a:r>
              <a:rPr lang="cs-CZ" sz="3000" dirty="0" smtClean="0"/>
              <a:t>, zejména </a:t>
            </a:r>
            <a:r>
              <a:rPr lang="cs-CZ" sz="3000" b="1" dirty="0" smtClean="0">
                <a:solidFill>
                  <a:srgbClr val="0070C0"/>
                </a:solidFill>
              </a:rPr>
              <a:t>osoba</a:t>
            </a:r>
            <a:r>
              <a:rPr lang="cs-CZ" sz="3000" dirty="0" smtClean="0"/>
              <a:t>, se vyjadřuje pomocí předložky </a:t>
            </a:r>
            <a:r>
              <a:rPr lang="cs-CZ" sz="3000" b="1" dirty="0" smtClean="0">
                <a:solidFill>
                  <a:srgbClr val="0070C0"/>
                </a:solidFill>
              </a:rPr>
              <a:t>„von“</a:t>
            </a:r>
            <a:r>
              <a:rPr lang="cs-CZ" sz="3000" b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600" dirty="0" smtClean="0"/>
              <a:t>Die </a:t>
            </a:r>
            <a:r>
              <a:rPr lang="cs-CZ" sz="2600" dirty="0" err="1" smtClean="0"/>
              <a:t>Kinder</a:t>
            </a:r>
            <a:r>
              <a:rPr lang="cs-CZ" sz="2600" dirty="0" smtClean="0"/>
              <a:t> </a:t>
            </a:r>
            <a:r>
              <a:rPr lang="cs-CZ" sz="2600" dirty="0" err="1" smtClean="0"/>
              <a:t>wurden</a:t>
            </a:r>
            <a:r>
              <a:rPr lang="cs-CZ" sz="2600" dirty="0" smtClean="0"/>
              <a:t> </a:t>
            </a:r>
            <a:r>
              <a:rPr lang="cs-CZ" sz="2600" b="1" u="sng" dirty="0" smtClean="0">
                <a:solidFill>
                  <a:srgbClr val="0070C0"/>
                </a:solidFill>
              </a:rPr>
              <a:t>von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0070C0"/>
                </a:solidFill>
              </a:rPr>
              <a:t>den </a:t>
            </a:r>
            <a:r>
              <a:rPr lang="cs-CZ" sz="2600" b="1" dirty="0" err="1" smtClean="0">
                <a:solidFill>
                  <a:srgbClr val="0070C0"/>
                </a:solidFill>
              </a:rPr>
              <a:t>Eltern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/>
              <a:t>abgeholt</a:t>
            </a:r>
            <a:r>
              <a:rPr lang="cs-CZ" sz="2600" dirty="0" smtClean="0"/>
              <a:t>. 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(Děti byly vyzvednuty </a:t>
            </a:r>
            <a:r>
              <a:rPr lang="cs-CZ" sz="2600" b="1" dirty="0" smtClean="0">
                <a:solidFill>
                  <a:srgbClr val="0070C0"/>
                </a:solidFill>
              </a:rPr>
              <a:t>rodiči</a:t>
            </a:r>
            <a:r>
              <a:rPr lang="cs-CZ" sz="2600" dirty="0" smtClean="0"/>
              <a:t>.)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err="1" smtClean="0"/>
              <a:t>Das</a:t>
            </a:r>
            <a:r>
              <a:rPr lang="cs-CZ" sz="2600" dirty="0" smtClean="0"/>
              <a:t> </a:t>
            </a:r>
            <a:r>
              <a:rPr lang="cs-CZ" sz="2600" dirty="0" err="1" smtClean="0"/>
              <a:t>Haus</a:t>
            </a:r>
            <a:r>
              <a:rPr lang="cs-CZ" sz="2600" dirty="0" smtClean="0"/>
              <a:t> </a:t>
            </a:r>
            <a:r>
              <a:rPr lang="cs-CZ" sz="2600" dirty="0" err="1" smtClean="0"/>
              <a:t>ist</a:t>
            </a:r>
            <a:r>
              <a:rPr lang="cs-CZ" sz="2600" u="sng" dirty="0" smtClean="0"/>
              <a:t> </a:t>
            </a:r>
            <a:r>
              <a:rPr lang="cs-CZ" sz="2600" b="1" u="sng" dirty="0" smtClean="0">
                <a:solidFill>
                  <a:srgbClr val="0070C0"/>
                </a:solidFill>
              </a:rPr>
              <a:t>von </a:t>
            </a:r>
            <a:r>
              <a:rPr lang="cs-CZ" sz="2600" b="1" dirty="0" err="1" smtClean="0">
                <a:solidFill>
                  <a:srgbClr val="0070C0"/>
                </a:solidFill>
              </a:rPr>
              <a:t>meinem</a:t>
            </a:r>
            <a:r>
              <a:rPr lang="cs-CZ" sz="2600" b="1" dirty="0" smtClean="0">
                <a:solidFill>
                  <a:srgbClr val="0070C0"/>
                </a:solidFill>
              </a:rPr>
              <a:t> Opa</a:t>
            </a:r>
            <a:r>
              <a:rPr lang="cs-CZ" sz="2600" dirty="0" smtClean="0"/>
              <a:t> </a:t>
            </a:r>
            <a:r>
              <a:rPr lang="cs-CZ" sz="2600" dirty="0" err="1" smtClean="0"/>
              <a:t>gebaut</a:t>
            </a:r>
            <a:r>
              <a:rPr lang="cs-CZ" sz="2600" dirty="0" smtClean="0"/>
              <a:t> </a:t>
            </a:r>
            <a:r>
              <a:rPr lang="cs-CZ" sz="2600" dirty="0" err="1" smtClean="0"/>
              <a:t>worden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(Dům byl postaven </a:t>
            </a:r>
            <a:r>
              <a:rPr lang="cs-CZ" sz="2600" b="1" dirty="0" smtClean="0">
                <a:solidFill>
                  <a:srgbClr val="0070C0"/>
                </a:solidFill>
              </a:rPr>
              <a:t>mým dědečkem</a:t>
            </a:r>
            <a:r>
              <a:rPr lang="cs-CZ" sz="2600" dirty="0" smtClean="0"/>
              <a:t>.)</a:t>
            </a:r>
          </a:p>
          <a:p>
            <a:r>
              <a:rPr lang="cs-CZ" sz="3000" b="1" dirty="0" smtClean="0">
                <a:solidFill>
                  <a:srgbClr val="0070C0"/>
                </a:solidFill>
              </a:rPr>
              <a:t>Prostředek děje</a:t>
            </a:r>
            <a:r>
              <a:rPr lang="cs-CZ" sz="3000" dirty="0" smtClean="0"/>
              <a:t> je většinou vyjadřován spojkami </a:t>
            </a:r>
            <a:r>
              <a:rPr lang="cs-CZ" sz="3000" b="1" dirty="0" smtClean="0">
                <a:solidFill>
                  <a:srgbClr val="0070C0"/>
                </a:solidFill>
              </a:rPr>
              <a:t>„durch“ </a:t>
            </a:r>
            <a:r>
              <a:rPr lang="cs-CZ" sz="3000" dirty="0" smtClean="0"/>
              <a:t>a </a:t>
            </a:r>
            <a:r>
              <a:rPr lang="cs-CZ" sz="3000" b="1" dirty="0" smtClean="0">
                <a:solidFill>
                  <a:srgbClr val="0070C0"/>
                </a:solidFill>
              </a:rPr>
              <a:t>„</a:t>
            </a:r>
            <a:r>
              <a:rPr lang="cs-CZ" sz="3000" b="1" dirty="0" err="1" smtClean="0">
                <a:solidFill>
                  <a:srgbClr val="0070C0"/>
                </a:solidFill>
              </a:rPr>
              <a:t>mit</a:t>
            </a:r>
            <a:r>
              <a:rPr lang="cs-CZ" sz="3000" b="1" dirty="0" smtClean="0">
                <a:solidFill>
                  <a:srgbClr val="0070C0"/>
                </a:solidFill>
              </a:rPr>
              <a:t>“</a:t>
            </a:r>
            <a:r>
              <a:rPr lang="cs-CZ" sz="3000" b="1" dirty="0" smtClean="0"/>
              <a:t>.</a:t>
            </a:r>
          </a:p>
          <a:p>
            <a:pPr marL="457200" lvl="1" indent="0">
              <a:buNone/>
            </a:pPr>
            <a:r>
              <a:rPr lang="cs-CZ" sz="2400" b="1" dirty="0" smtClean="0"/>
              <a:t>	</a:t>
            </a:r>
            <a:r>
              <a:rPr lang="cs-CZ" sz="2600" dirty="0" smtClean="0"/>
              <a:t>Die </a:t>
            </a:r>
            <a:r>
              <a:rPr lang="cs-CZ" sz="2600" dirty="0" err="1" smtClean="0"/>
              <a:t>Information</a:t>
            </a:r>
            <a:r>
              <a:rPr lang="cs-CZ" sz="2600" dirty="0" smtClean="0"/>
              <a:t> </a:t>
            </a:r>
            <a:r>
              <a:rPr lang="cs-CZ" sz="2600" dirty="0" err="1" smtClean="0"/>
              <a:t>wurde</a:t>
            </a:r>
            <a:r>
              <a:rPr lang="cs-CZ" sz="2600" dirty="0" smtClean="0"/>
              <a:t> </a:t>
            </a:r>
            <a:r>
              <a:rPr lang="cs-CZ" sz="2600" b="1" u="sng" dirty="0" smtClean="0">
                <a:solidFill>
                  <a:srgbClr val="0070C0"/>
                </a:solidFill>
              </a:rPr>
              <a:t>durch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das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b="1" dirty="0" err="1" smtClean="0">
                <a:solidFill>
                  <a:srgbClr val="0070C0"/>
                </a:solidFill>
              </a:rPr>
              <a:t>Radio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/>
              <a:t>bekannt</a:t>
            </a:r>
            <a:r>
              <a:rPr lang="cs-CZ" sz="2600" dirty="0" smtClean="0"/>
              <a:t> 	</a:t>
            </a:r>
            <a:r>
              <a:rPr lang="cs-CZ" sz="2600" dirty="0" err="1" smtClean="0"/>
              <a:t>gegeben</a:t>
            </a:r>
            <a:r>
              <a:rPr lang="cs-CZ" sz="2600" dirty="0" smtClean="0"/>
              <a:t>.</a:t>
            </a:r>
          </a:p>
          <a:p>
            <a:pPr marL="457200" lvl="1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(Informace byla oznámena </a:t>
            </a:r>
            <a:r>
              <a:rPr lang="cs-CZ" sz="2600" b="1" dirty="0" smtClean="0">
                <a:solidFill>
                  <a:srgbClr val="0070C0"/>
                </a:solidFill>
              </a:rPr>
              <a:t>rádiem</a:t>
            </a:r>
            <a:r>
              <a:rPr lang="cs-CZ" sz="2600" dirty="0" smtClean="0"/>
              <a:t>.)</a:t>
            </a:r>
          </a:p>
          <a:p>
            <a:pPr marL="457200" lvl="1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Die </a:t>
            </a:r>
            <a:r>
              <a:rPr lang="cs-CZ" sz="2600" dirty="0" err="1" smtClean="0"/>
              <a:t>Ware</a:t>
            </a:r>
            <a:r>
              <a:rPr lang="cs-CZ" sz="2600" dirty="0" smtClean="0"/>
              <a:t> </a:t>
            </a:r>
            <a:r>
              <a:rPr lang="cs-CZ" sz="2600" dirty="0" err="1" smtClean="0"/>
              <a:t>wurde</a:t>
            </a:r>
            <a:r>
              <a:rPr lang="cs-CZ" sz="2600" dirty="0" smtClean="0"/>
              <a:t> </a:t>
            </a:r>
            <a:r>
              <a:rPr lang="cs-CZ" sz="2600" b="1" u="sng" dirty="0" err="1" smtClean="0">
                <a:solidFill>
                  <a:srgbClr val="0070C0"/>
                </a:solidFill>
              </a:rPr>
              <a:t>mit</a:t>
            </a:r>
            <a:r>
              <a:rPr lang="cs-CZ" sz="2600" b="1" dirty="0" smtClean="0">
                <a:solidFill>
                  <a:srgbClr val="0070C0"/>
                </a:solidFill>
              </a:rPr>
              <a:t> dem </a:t>
            </a:r>
            <a:r>
              <a:rPr lang="cs-CZ" sz="2600" b="1" dirty="0" err="1" smtClean="0">
                <a:solidFill>
                  <a:srgbClr val="0070C0"/>
                </a:solidFill>
              </a:rPr>
              <a:t>Flugzeug</a:t>
            </a:r>
            <a:r>
              <a:rPr lang="cs-CZ" sz="2600" b="1" dirty="0" smtClean="0">
                <a:solidFill>
                  <a:srgbClr val="0070C0"/>
                </a:solidFill>
              </a:rPr>
              <a:t> </a:t>
            </a:r>
            <a:r>
              <a:rPr lang="cs-CZ" sz="2600" dirty="0" err="1" smtClean="0"/>
              <a:t>transportiert</a:t>
            </a:r>
            <a:r>
              <a:rPr lang="cs-CZ" sz="2600" dirty="0" smtClean="0"/>
              <a:t>.</a:t>
            </a:r>
          </a:p>
          <a:p>
            <a:pPr marL="457200" lvl="1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(Zboží bylo dopraveno </a:t>
            </a:r>
            <a:r>
              <a:rPr lang="cs-CZ" sz="2600" b="1" dirty="0" smtClean="0">
                <a:solidFill>
                  <a:srgbClr val="0070C0"/>
                </a:solidFill>
              </a:rPr>
              <a:t>letadlem</a:t>
            </a:r>
            <a:r>
              <a:rPr lang="cs-CZ" sz="2600" dirty="0" smtClean="0"/>
              <a:t>.)</a:t>
            </a:r>
          </a:p>
          <a:p>
            <a:pPr marL="457200" lvl="1" indent="0">
              <a:buNone/>
            </a:pPr>
            <a:r>
              <a:rPr lang="cs-CZ" sz="2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267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Pokud </a:t>
            </a:r>
            <a:r>
              <a:rPr lang="cs-CZ" b="1" dirty="0">
                <a:solidFill>
                  <a:srgbClr val="00B050"/>
                </a:solidFill>
              </a:rPr>
              <a:t>podmět trpné věty nestojí na 1. místě</a:t>
            </a:r>
            <a:r>
              <a:rPr lang="cs-CZ" dirty="0"/>
              <a:t>, zaujímá ho </a:t>
            </a:r>
            <a:r>
              <a:rPr lang="cs-CZ" b="1" dirty="0">
                <a:solidFill>
                  <a:srgbClr val="00B050"/>
                </a:solidFill>
              </a:rPr>
              <a:t>neurčitý podmět „es“ </a:t>
            </a:r>
            <a:r>
              <a:rPr lang="cs-CZ" dirty="0"/>
              <a:t>nebo </a:t>
            </a:r>
            <a:r>
              <a:rPr lang="cs-CZ" b="1" dirty="0">
                <a:solidFill>
                  <a:srgbClr val="00B050"/>
                </a:solidFill>
              </a:rPr>
              <a:t>zdůrazněný větný člen</a:t>
            </a:r>
            <a:r>
              <a:rPr lang="cs-CZ" dirty="0" smtClean="0"/>
              <a:t>. </a:t>
            </a:r>
          </a:p>
          <a:p>
            <a:pPr marL="0" lvl="1" indent="0">
              <a:buNone/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00B050"/>
                </a:solidFill>
              </a:rPr>
              <a:t>Es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in </a:t>
            </a:r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Museen</a:t>
            </a:r>
            <a:r>
              <a:rPr lang="cs-CZ" dirty="0" smtClean="0"/>
              <a:t> </a:t>
            </a:r>
            <a:r>
              <a:rPr lang="cs-CZ" dirty="0" err="1" smtClean="0"/>
              <a:t>Bilder</a:t>
            </a:r>
            <a:r>
              <a:rPr lang="cs-CZ" dirty="0" smtClean="0"/>
              <a:t> von Pablo 	Picasso </a:t>
            </a:r>
            <a:r>
              <a:rPr lang="cs-CZ" dirty="0" err="1" smtClean="0"/>
              <a:t>ausgestellt</a:t>
            </a:r>
            <a:r>
              <a:rPr lang="cs-CZ" dirty="0" smtClean="0"/>
              <a:t>.</a:t>
            </a:r>
          </a:p>
          <a:p>
            <a:pPr marL="0" lvl="1" indent="0">
              <a:buNone/>
            </a:pPr>
            <a:r>
              <a:rPr lang="cs-CZ" dirty="0"/>
              <a:t>	</a:t>
            </a:r>
            <a:r>
              <a:rPr lang="cs-CZ" b="1" dirty="0" smtClean="0">
                <a:solidFill>
                  <a:srgbClr val="00B050"/>
                </a:solidFill>
              </a:rPr>
              <a:t>In </a:t>
            </a:r>
            <a:r>
              <a:rPr lang="cs-CZ" b="1" dirty="0" err="1" smtClean="0">
                <a:solidFill>
                  <a:srgbClr val="00B050"/>
                </a:solidFill>
              </a:rPr>
              <a:t>vielen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Museen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Bilder</a:t>
            </a:r>
            <a:r>
              <a:rPr lang="cs-CZ" dirty="0" smtClean="0"/>
              <a:t> von Pablo 	Picasso </a:t>
            </a:r>
            <a:r>
              <a:rPr lang="cs-CZ" dirty="0" err="1"/>
              <a:t>ausgestellt</a:t>
            </a:r>
            <a:r>
              <a:rPr lang="cs-CZ" dirty="0"/>
              <a:t>.</a:t>
            </a:r>
          </a:p>
          <a:p>
            <a:pPr marL="0" lvl="1" indent="0">
              <a:buNone/>
            </a:pPr>
            <a:endParaRPr lang="cs-CZ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 smtClean="0"/>
              <a:t>V některých případech pak ve větě v trpném rodě </a:t>
            </a:r>
            <a:r>
              <a:rPr lang="cs-CZ" b="1" dirty="0" smtClean="0"/>
              <a:t>není vyjádřen ani gramatický podmět</a:t>
            </a:r>
            <a:r>
              <a:rPr lang="cs-CZ" dirty="0" smtClean="0"/>
              <a:t>.</a:t>
            </a:r>
            <a:endParaRPr lang="cs-CZ" dirty="0"/>
          </a:p>
          <a:p>
            <a:pPr marL="0" lvl="1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	</a:t>
            </a:r>
            <a:r>
              <a:rPr lang="cs-CZ" sz="2800" b="1" dirty="0" smtClean="0">
                <a:solidFill>
                  <a:srgbClr val="00B050"/>
                </a:solidFill>
              </a:rPr>
              <a:t>In </a:t>
            </a:r>
            <a:r>
              <a:rPr lang="cs-CZ" sz="2800" b="1" dirty="0">
                <a:solidFill>
                  <a:srgbClr val="00B050"/>
                </a:solidFill>
              </a:rPr>
              <a:t>der </a:t>
            </a:r>
            <a:r>
              <a:rPr lang="cs-CZ" sz="2800" b="1" dirty="0" err="1">
                <a:solidFill>
                  <a:srgbClr val="00B050"/>
                </a:solidFill>
              </a:rPr>
              <a:t>Schulküche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dirty="0" err="1"/>
              <a:t>wird</a:t>
            </a:r>
            <a:r>
              <a:rPr lang="cs-CZ" sz="2800" dirty="0"/>
              <a:t> gut </a:t>
            </a:r>
            <a:r>
              <a:rPr lang="cs-CZ" sz="2800" dirty="0" err="1"/>
              <a:t>gekocht</a:t>
            </a:r>
            <a:r>
              <a:rPr lang="cs-CZ" sz="2800" dirty="0" smtClean="0"/>
              <a:t>.</a:t>
            </a:r>
          </a:p>
          <a:p>
            <a:pPr marL="0" lvl="1" indent="0">
              <a:buNone/>
            </a:pPr>
            <a:r>
              <a:rPr lang="cs-CZ" dirty="0"/>
              <a:t>	</a:t>
            </a:r>
            <a:r>
              <a:rPr lang="cs-CZ" b="1" dirty="0" err="1" smtClean="0">
                <a:solidFill>
                  <a:srgbClr val="00B050"/>
                </a:solidFill>
              </a:rPr>
              <a:t>Zu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Hause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oft</a:t>
            </a:r>
            <a:r>
              <a:rPr lang="cs-CZ" dirty="0" smtClean="0"/>
              <a:t> </a:t>
            </a:r>
            <a:r>
              <a:rPr lang="cs-CZ" dirty="0" err="1" smtClean="0"/>
              <a:t>saubergemacht</a:t>
            </a:r>
            <a:r>
              <a:rPr lang="cs-CZ" dirty="0" smtClean="0"/>
              <a:t>.</a:t>
            </a:r>
          </a:p>
          <a:p>
            <a:pPr marL="0" lvl="1" indent="0">
              <a:buNone/>
            </a:pPr>
            <a:r>
              <a:rPr lang="cs-CZ" sz="2800" dirty="0"/>
              <a:t>	</a:t>
            </a:r>
            <a:r>
              <a:rPr lang="cs-CZ" sz="2800" b="1" dirty="0" smtClean="0">
                <a:solidFill>
                  <a:srgbClr val="00B050"/>
                </a:solidFill>
              </a:rPr>
              <a:t>In der </a:t>
            </a:r>
            <a:r>
              <a:rPr lang="cs-CZ" sz="2800" b="1" dirty="0" err="1" smtClean="0">
                <a:solidFill>
                  <a:srgbClr val="00B050"/>
                </a:solidFill>
              </a:rPr>
              <a:t>Stadt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dirty="0" err="1" smtClean="0"/>
              <a:t>wird</a:t>
            </a:r>
            <a:r>
              <a:rPr lang="cs-CZ" sz="2800" dirty="0" smtClean="0"/>
              <a:t> </a:t>
            </a:r>
            <a:r>
              <a:rPr lang="cs-CZ" sz="2800" dirty="0" err="1" smtClean="0"/>
              <a:t>jetzt</a:t>
            </a:r>
            <a:r>
              <a:rPr lang="cs-CZ" sz="2800" dirty="0" smtClean="0"/>
              <a:t> </a:t>
            </a:r>
            <a:r>
              <a:rPr lang="cs-CZ" sz="2800" dirty="0" err="1" smtClean="0"/>
              <a:t>viel</a:t>
            </a:r>
            <a:r>
              <a:rPr lang="cs-CZ" sz="2800" dirty="0" smtClean="0"/>
              <a:t> </a:t>
            </a:r>
            <a:r>
              <a:rPr lang="cs-CZ" sz="2800" dirty="0" err="1" smtClean="0"/>
              <a:t>gebaut</a:t>
            </a:r>
            <a:r>
              <a:rPr lang="cs-CZ" sz="2800" dirty="0" smtClean="0"/>
              <a:t>.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402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Cvičení – doplň „von“, „durch“ nebo „</a:t>
            </a:r>
            <a:r>
              <a:rPr lang="cs-CZ" sz="3200" b="1" dirty="0" err="1" smtClean="0"/>
              <a:t>mit</a:t>
            </a:r>
            <a:r>
              <a:rPr lang="cs-CZ" sz="3200" b="1" dirty="0" smtClean="0"/>
              <a:t>“ 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....... </a:t>
            </a:r>
            <a:r>
              <a:rPr lang="cs-CZ" sz="2800" dirty="0" err="1"/>
              <a:t>w</a:t>
            </a:r>
            <a:r>
              <a:rPr lang="cs-CZ" sz="2800" dirty="0" err="1" smtClean="0"/>
              <a:t>em</a:t>
            </a:r>
            <a:r>
              <a:rPr lang="cs-CZ" sz="2800" dirty="0" smtClean="0"/>
              <a:t> </a:t>
            </a:r>
            <a:r>
              <a:rPr lang="cs-CZ" sz="2800" dirty="0" err="1" smtClean="0"/>
              <a:t>wurde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Oper „Rusalka“ </a:t>
            </a:r>
            <a:r>
              <a:rPr lang="cs-CZ" sz="2800" dirty="0" err="1" smtClean="0"/>
              <a:t>geschrieben</a:t>
            </a:r>
            <a:r>
              <a:rPr lang="cs-CZ" sz="2800" dirty="0" smtClean="0"/>
              <a:t>?</a:t>
            </a:r>
          </a:p>
          <a:p>
            <a:pPr marL="0" indent="0">
              <a:buNone/>
            </a:pPr>
            <a:r>
              <a:rPr lang="cs-CZ" sz="2800" dirty="0" smtClean="0"/>
              <a:t>Der </a:t>
            </a:r>
            <a:r>
              <a:rPr lang="cs-CZ" sz="2800" dirty="0" err="1" smtClean="0"/>
              <a:t>Brief</a:t>
            </a:r>
            <a:r>
              <a:rPr lang="cs-CZ" sz="2800" dirty="0" smtClean="0"/>
              <a:t> </a:t>
            </a:r>
            <a:r>
              <a:rPr lang="cs-CZ" sz="2800" dirty="0" err="1" smtClean="0"/>
              <a:t>wurde</a:t>
            </a:r>
            <a:r>
              <a:rPr lang="cs-CZ" sz="2800" dirty="0" smtClean="0"/>
              <a:t> …… der Hand </a:t>
            </a:r>
            <a:r>
              <a:rPr lang="cs-CZ" sz="2800" dirty="0" err="1" smtClean="0"/>
              <a:t>geschrieben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Schule</a:t>
            </a:r>
            <a:r>
              <a:rPr lang="cs-CZ" sz="2800" dirty="0" smtClean="0"/>
              <a:t> </a:t>
            </a:r>
            <a:r>
              <a:rPr lang="cs-CZ" sz="2800" dirty="0" err="1" smtClean="0"/>
              <a:t>wird</a:t>
            </a:r>
            <a:r>
              <a:rPr lang="cs-CZ" sz="2800" dirty="0" smtClean="0"/>
              <a:t> …… dem </a:t>
            </a:r>
            <a:r>
              <a:rPr lang="cs-CZ" sz="2800" dirty="0" err="1" smtClean="0"/>
              <a:t>Schuldirektor</a:t>
            </a:r>
            <a:r>
              <a:rPr lang="cs-CZ" sz="2800" dirty="0" smtClean="0"/>
              <a:t> </a:t>
            </a:r>
            <a:r>
              <a:rPr lang="cs-CZ" sz="2800" dirty="0" err="1" smtClean="0"/>
              <a:t>geleitet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Autos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 …… der </a:t>
            </a:r>
            <a:r>
              <a:rPr lang="cs-CZ" sz="2800" dirty="0" err="1" smtClean="0"/>
              <a:t>Bahn</a:t>
            </a:r>
            <a:r>
              <a:rPr lang="cs-CZ" sz="2800" dirty="0" smtClean="0"/>
              <a:t> </a:t>
            </a:r>
            <a:r>
              <a:rPr lang="cs-CZ" sz="2800" dirty="0" err="1" smtClean="0"/>
              <a:t>transportiert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……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Rauchen</a:t>
            </a:r>
            <a:r>
              <a:rPr lang="cs-CZ" sz="2800" dirty="0" smtClean="0"/>
              <a:t> </a:t>
            </a:r>
            <a:r>
              <a:rPr lang="cs-CZ" sz="2800" dirty="0" err="1" smtClean="0"/>
              <a:t>wurde</a:t>
            </a:r>
            <a:r>
              <a:rPr lang="cs-CZ" sz="2800" dirty="0" smtClean="0"/>
              <a:t> </a:t>
            </a:r>
            <a:r>
              <a:rPr lang="cs-CZ" sz="2800" dirty="0" err="1" smtClean="0"/>
              <a:t>seine</a:t>
            </a:r>
            <a:r>
              <a:rPr lang="cs-CZ" sz="2800" dirty="0" smtClean="0"/>
              <a:t> </a:t>
            </a:r>
            <a:r>
              <a:rPr lang="cs-CZ" sz="2800" dirty="0" err="1" smtClean="0"/>
              <a:t>Gesundheit</a:t>
            </a:r>
            <a:r>
              <a:rPr lang="cs-CZ" sz="2800" dirty="0" smtClean="0"/>
              <a:t> </a:t>
            </a:r>
            <a:r>
              <a:rPr lang="cs-CZ" sz="2800" dirty="0" err="1" smtClean="0"/>
              <a:t>ruiniert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Bild</a:t>
            </a:r>
            <a:r>
              <a:rPr lang="cs-CZ" sz="2800" dirty="0" smtClean="0"/>
              <a:t> </a:t>
            </a:r>
            <a:r>
              <a:rPr lang="cs-CZ" sz="2800" dirty="0" err="1" smtClean="0"/>
              <a:t>wurde</a:t>
            </a:r>
            <a:r>
              <a:rPr lang="cs-CZ" sz="2800" dirty="0" smtClean="0"/>
              <a:t> …… </a:t>
            </a:r>
            <a:r>
              <a:rPr lang="cs-CZ" sz="2800" dirty="0" err="1" smtClean="0"/>
              <a:t>einem</a:t>
            </a:r>
            <a:r>
              <a:rPr lang="cs-CZ" sz="2800" dirty="0" smtClean="0"/>
              <a:t> </a:t>
            </a:r>
            <a:r>
              <a:rPr lang="cs-CZ" sz="2800" dirty="0" err="1" smtClean="0"/>
              <a:t>bekannten</a:t>
            </a:r>
            <a:r>
              <a:rPr lang="cs-CZ" sz="2800" dirty="0" smtClean="0"/>
              <a:t> </a:t>
            </a:r>
            <a:r>
              <a:rPr lang="cs-CZ" sz="2800" dirty="0" err="1" smtClean="0"/>
              <a:t>Maler</a:t>
            </a:r>
            <a:r>
              <a:rPr lang="cs-CZ" sz="2800" dirty="0" smtClean="0"/>
              <a:t> </a:t>
            </a:r>
            <a:r>
              <a:rPr lang="cs-CZ" sz="2800" dirty="0" err="1" smtClean="0"/>
              <a:t>gemalt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</a:t>
            </a:r>
            <a:r>
              <a:rPr lang="cs-CZ" sz="2800" dirty="0" err="1" smtClean="0"/>
              <a:t>Urlaub</a:t>
            </a:r>
            <a:r>
              <a:rPr lang="cs-CZ" sz="2800" dirty="0" smtClean="0"/>
              <a:t> </a:t>
            </a:r>
            <a:r>
              <a:rPr lang="cs-CZ" sz="2800" dirty="0" err="1" smtClean="0"/>
              <a:t>immer</a:t>
            </a:r>
            <a:r>
              <a:rPr lang="cs-CZ" sz="2800" dirty="0" smtClean="0"/>
              <a:t> … dem </a:t>
            </a:r>
            <a:r>
              <a:rPr lang="cs-CZ" sz="2800" dirty="0" err="1" smtClean="0"/>
              <a:t>Chef</a:t>
            </a:r>
            <a:r>
              <a:rPr lang="cs-CZ" sz="2800" dirty="0" smtClean="0"/>
              <a:t> des </a:t>
            </a:r>
            <a:r>
              <a:rPr lang="cs-CZ" sz="2800" dirty="0" err="1" smtClean="0"/>
              <a:t>Hotels</a:t>
            </a:r>
            <a:r>
              <a:rPr lang="cs-CZ" sz="2800" dirty="0" smtClean="0"/>
              <a:t> </a:t>
            </a:r>
            <a:r>
              <a:rPr lang="cs-CZ" sz="2800" dirty="0" err="1" smtClean="0"/>
              <a:t>begrüẞt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Wie</a:t>
            </a:r>
            <a:r>
              <a:rPr lang="cs-CZ" sz="2800" dirty="0" smtClean="0"/>
              <a:t> </a:t>
            </a:r>
            <a:r>
              <a:rPr lang="cs-CZ" sz="2800" dirty="0" err="1" smtClean="0"/>
              <a:t>wird</a:t>
            </a:r>
            <a:r>
              <a:rPr lang="cs-CZ" sz="2800" dirty="0" smtClean="0"/>
              <a:t> </a:t>
            </a:r>
            <a:r>
              <a:rPr lang="cs-CZ" sz="2800" dirty="0" err="1" smtClean="0"/>
              <a:t>dorthin</a:t>
            </a:r>
            <a:r>
              <a:rPr lang="cs-CZ" sz="2800" dirty="0" smtClean="0"/>
              <a:t> </a:t>
            </a:r>
            <a:r>
              <a:rPr lang="cs-CZ" sz="2800" dirty="0" err="1" smtClean="0"/>
              <a:t>gefahren</a:t>
            </a:r>
            <a:r>
              <a:rPr lang="cs-CZ" sz="2800" dirty="0" smtClean="0"/>
              <a:t>? …… dem Auto oder …… der U-</a:t>
            </a:r>
            <a:r>
              <a:rPr lang="cs-CZ" sz="2800" dirty="0" err="1" smtClean="0"/>
              <a:t>Bahn</a:t>
            </a:r>
            <a:r>
              <a:rPr lang="cs-CZ" sz="2800" dirty="0" smtClean="0"/>
              <a:t>?</a:t>
            </a:r>
          </a:p>
          <a:p>
            <a:pPr marL="0" indent="0">
              <a:buNone/>
            </a:pPr>
            <a:r>
              <a:rPr lang="cs-CZ" sz="2800" dirty="0" smtClean="0"/>
              <a:t>Die </a:t>
            </a:r>
            <a:r>
              <a:rPr lang="cs-CZ" sz="2800" dirty="0" err="1" smtClean="0"/>
              <a:t>Ergebnisse</a:t>
            </a:r>
            <a:r>
              <a:rPr lang="cs-CZ" sz="2800" dirty="0" smtClean="0"/>
              <a:t> des </a:t>
            </a:r>
            <a:r>
              <a:rPr lang="cs-CZ" sz="2800" dirty="0" err="1" smtClean="0"/>
              <a:t>Wettbewerbs</a:t>
            </a:r>
            <a:r>
              <a:rPr lang="cs-CZ" sz="2800" dirty="0" smtClean="0"/>
              <a:t> </a:t>
            </a:r>
            <a:r>
              <a:rPr lang="cs-CZ" sz="2800" dirty="0" err="1" smtClean="0"/>
              <a:t>wurden</a:t>
            </a:r>
            <a:r>
              <a:rPr lang="cs-CZ" sz="2800" dirty="0" smtClean="0"/>
              <a:t> ……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Radio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dirty="0" err="1" smtClean="0"/>
              <a:t>veröffentlicht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Packet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 ….. der Post </a:t>
            </a:r>
            <a:r>
              <a:rPr lang="cs-CZ" sz="2800" dirty="0" err="1" smtClean="0"/>
              <a:t>geschickt</a:t>
            </a:r>
            <a:r>
              <a:rPr lang="cs-CZ" sz="2800" dirty="0" smtClean="0"/>
              <a:t> </a:t>
            </a:r>
            <a:r>
              <a:rPr lang="cs-CZ" sz="2800" dirty="0" err="1" smtClean="0"/>
              <a:t>worden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0038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IV.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7606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 sedmi do osmi se snídá.</a:t>
            </a:r>
          </a:p>
          <a:p>
            <a:r>
              <a:rPr lang="cs-CZ" dirty="0" smtClean="0"/>
              <a:t>Při práci se nepije alkohol.</a:t>
            </a:r>
          </a:p>
          <a:p>
            <a:r>
              <a:rPr lang="cs-CZ" dirty="0" smtClean="0"/>
              <a:t>Večer se nedívá na televizi, ale hrají se hry.</a:t>
            </a:r>
          </a:p>
          <a:p>
            <a:r>
              <a:rPr lang="cs-CZ" dirty="0" smtClean="0"/>
              <a:t>Neustále jsme kritizováni.</a:t>
            </a:r>
          </a:p>
          <a:p>
            <a:r>
              <a:rPr lang="cs-CZ" dirty="0" smtClean="0"/>
              <a:t>V okolí našeho města se pěstují brambory.</a:t>
            </a:r>
          </a:p>
          <a:p>
            <a:r>
              <a:rPr lang="cs-CZ" dirty="0" smtClean="0"/>
              <a:t>V Mladé Boleslavi se vyrábějí automobily Škoda.</a:t>
            </a:r>
          </a:p>
          <a:p>
            <a:r>
              <a:rPr lang="cs-CZ" dirty="0" smtClean="0"/>
              <a:t>Na jižní Moravě se pije hodně vína.</a:t>
            </a:r>
          </a:p>
          <a:p>
            <a:r>
              <a:rPr lang="cs-CZ" dirty="0" smtClean="0"/>
              <a:t>V Německu se konzumuje nejvíc piva v Evropě.</a:t>
            </a:r>
          </a:p>
          <a:p>
            <a:r>
              <a:rPr lang="cs-CZ" dirty="0" smtClean="0"/>
              <a:t>Na večírku se tančilo až do rána.</a:t>
            </a:r>
          </a:p>
          <a:p>
            <a:r>
              <a:rPr lang="cs-CZ" dirty="0" smtClean="0"/>
              <a:t>V této firmě se výborně pracuje.</a:t>
            </a:r>
          </a:p>
          <a:p>
            <a:r>
              <a:rPr lang="cs-CZ" dirty="0" smtClean="0"/>
              <a:t>Ve škole se nekouří.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18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</a:t>
            </a:r>
            <a:r>
              <a:rPr lang="cs-CZ" sz="3200" b="1" dirty="0"/>
              <a:t>c</a:t>
            </a:r>
            <a:r>
              <a:rPr lang="cs-CZ" sz="3200" b="1" dirty="0" smtClean="0"/>
              <a:t>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>
                <a:solidFill>
                  <a:srgbClr val="FF0000"/>
                </a:solidFill>
              </a:rPr>
              <a:t>In </a:t>
            </a:r>
            <a:r>
              <a:rPr lang="cs-CZ" sz="3000" dirty="0" err="1" smtClean="0">
                <a:solidFill>
                  <a:srgbClr val="FF0000"/>
                </a:solidFill>
              </a:rPr>
              <a:t>meiner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Schulküche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wird</a:t>
            </a:r>
            <a:r>
              <a:rPr lang="cs-CZ" sz="3000" dirty="0" smtClean="0">
                <a:solidFill>
                  <a:srgbClr val="FF0000"/>
                </a:solidFill>
              </a:rPr>
              <a:t> ………. </a:t>
            </a:r>
            <a:r>
              <a:rPr lang="cs-CZ" sz="3000" dirty="0" err="1">
                <a:solidFill>
                  <a:srgbClr val="FF0000"/>
                </a:solidFill>
              </a:rPr>
              <a:t>g</a:t>
            </a:r>
            <a:r>
              <a:rPr lang="cs-CZ" sz="3000" dirty="0" err="1" smtClean="0">
                <a:solidFill>
                  <a:srgbClr val="FF0000"/>
                </a:solidFill>
              </a:rPr>
              <a:t>ekocht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 smtClean="0">
                <a:solidFill>
                  <a:srgbClr val="FF0000"/>
                </a:solidFill>
              </a:rPr>
              <a:t>Das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beste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>
                <a:solidFill>
                  <a:srgbClr val="FF0000"/>
                </a:solidFill>
              </a:rPr>
              <a:t>Eis </a:t>
            </a:r>
            <a:r>
              <a:rPr lang="cs-CZ" sz="3000" dirty="0" err="1" smtClean="0">
                <a:solidFill>
                  <a:srgbClr val="FF0000"/>
                </a:solidFill>
              </a:rPr>
              <a:t>wird</a:t>
            </a:r>
            <a:r>
              <a:rPr lang="cs-CZ" sz="3000" dirty="0" smtClean="0">
                <a:solidFill>
                  <a:srgbClr val="FF0000"/>
                </a:solidFill>
              </a:rPr>
              <a:t> ……….. </a:t>
            </a:r>
            <a:r>
              <a:rPr lang="cs-CZ" sz="3000" dirty="0" err="1">
                <a:solidFill>
                  <a:srgbClr val="FF0000"/>
                </a:solidFill>
              </a:rPr>
              <a:t>v</a:t>
            </a:r>
            <a:r>
              <a:rPr lang="cs-CZ" sz="3000" dirty="0" err="1" smtClean="0">
                <a:solidFill>
                  <a:srgbClr val="FF0000"/>
                </a:solidFill>
              </a:rPr>
              <a:t>erkauft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>
                <a:solidFill>
                  <a:srgbClr val="FF0000"/>
                </a:solidFill>
              </a:rPr>
              <a:t>I</a:t>
            </a:r>
            <a:r>
              <a:rPr lang="cs-CZ" sz="3000" dirty="0" smtClean="0">
                <a:solidFill>
                  <a:srgbClr val="FF0000"/>
                </a:solidFill>
              </a:rPr>
              <a:t>n </a:t>
            </a:r>
            <a:r>
              <a:rPr lang="cs-CZ" sz="3000" dirty="0" err="1">
                <a:solidFill>
                  <a:srgbClr val="FF0000"/>
                </a:solidFill>
              </a:rPr>
              <a:t>m</a:t>
            </a:r>
            <a:r>
              <a:rPr lang="cs-CZ" sz="3000" dirty="0" err="1" smtClean="0">
                <a:solidFill>
                  <a:srgbClr val="FF0000"/>
                </a:solidFill>
              </a:rPr>
              <a:t>einer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Stadt</a:t>
            </a:r>
            <a:r>
              <a:rPr lang="cs-CZ" sz="3000" dirty="0">
                <a:solidFill>
                  <a:srgbClr val="FF0000"/>
                </a:solidFill>
              </a:rPr>
              <a:t>/ </a:t>
            </a:r>
            <a:r>
              <a:rPr lang="cs-CZ" sz="3000" dirty="0" err="1" smtClean="0">
                <a:solidFill>
                  <a:srgbClr val="FF0000"/>
                </a:solidFill>
              </a:rPr>
              <a:t>meinem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Dorf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wird</a:t>
            </a:r>
            <a:r>
              <a:rPr lang="cs-CZ" sz="3000" dirty="0" smtClean="0">
                <a:solidFill>
                  <a:srgbClr val="FF0000"/>
                </a:solidFill>
              </a:rPr>
              <a:t>/ </a:t>
            </a:r>
            <a:r>
              <a:rPr lang="cs-CZ" sz="3000" dirty="0" err="1" smtClean="0">
                <a:solidFill>
                  <a:srgbClr val="FF0000"/>
                </a:solidFill>
              </a:rPr>
              <a:t>werden</a:t>
            </a:r>
            <a:r>
              <a:rPr lang="cs-CZ" sz="3000" dirty="0" smtClean="0">
                <a:solidFill>
                  <a:srgbClr val="FF0000"/>
                </a:solidFill>
              </a:rPr>
              <a:t> ………. </a:t>
            </a:r>
            <a:r>
              <a:rPr lang="cs-CZ" sz="3000" dirty="0" err="1">
                <a:solidFill>
                  <a:srgbClr val="FF0000"/>
                </a:solidFill>
              </a:rPr>
              <a:t>g</a:t>
            </a:r>
            <a:r>
              <a:rPr lang="cs-CZ" sz="3000" dirty="0" err="1" smtClean="0">
                <a:solidFill>
                  <a:srgbClr val="FF0000"/>
                </a:solidFill>
              </a:rPr>
              <a:t>ebaut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smtClean="0">
                <a:solidFill>
                  <a:srgbClr val="FF0000"/>
                </a:solidFill>
              </a:rPr>
              <a:t>Die </a:t>
            </a:r>
            <a:r>
              <a:rPr lang="cs-CZ" sz="3000" dirty="0" err="1" smtClean="0">
                <a:solidFill>
                  <a:srgbClr val="FF0000"/>
                </a:solidFill>
              </a:rPr>
              <a:t>Geschäfte</a:t>
            </a:r>
            <a:r>
              <a:rPr lang="cs-CZ" sz="3000" dirty="0" smtClean="0">
                <a:solidFill>
                  <a:srgbClr val="FF0000"/>
                </a:solidFill>
              </a:rPr>
              <a:t>  </a:t>
            </a:r>
            <a:r>
              <a:rPr lang="cs-CZ" sz="3000" dirty="0" err="1" smtClean="0">
                <a:solidFill>
                  <a:srgbClr val="FF0000"/>
                </a:solidFill>
              </a:rPr>
              <a:t>werden</a:t>
            </a:r>
            <a:r>
              <a:rPr lang="cs-CZ" sz="3000" dirty="0" smtClean="0">
                <a:solidFill>
                  <a:srgbClr val="FF0000"/>
                </a:solidFill>
              </a:rPr>
              <a:t> ………. </a:t>
            </a:r>
            <a:r>
              <a:rPr lang="cs-CZ" sz="3000" dirty="0" err="1" smtClean="0">
                <a:solidFill>
                  <a:srgbClr val="FF0000"/>
                </a:solidFill>
              </a:rPr>
              <a:t>geöffnet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und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smtClean="0">
                <a:solidFill>
                  <a:srgbClr val="FF0000"/>
                </a:solidFill>
              </a:rPr>
              <a:t>………. </a:t>
            </a:r>
            <a:r>
              <a:rPr lang="cs-CZ" sz="3000" dirty="0" err="1">
                <a:solidFill>
                  <a:srgbClr val="FF0000"/>
                </a:solidFill>
              </a:rPr>
              <a:t>g</a:t>
            </a:r>
            <a:r>
              <a:rPr lang="cs-CZ" sz="3000" dirty="0" err="1" smtClean="0">
                <a:solidFill>
                  <a:srgbClr val="FF0000"/>
                </a:solidFill>
              </a:rPr>
              <a:t>eschlossen</a:t>
            </a:r>
            <a:r>
              <a:rPr lang="cs-CZ" sz="3000" dirty="0">
                <a:solidFill>
                  <a:srgbClr val="FF0000"/>
                </a:solidFill>
              </a:rPr>
              <a:t>.</a:t>
            </a:r>
          </a:p>
          <a:p>
            <a:r>
              <a:rPr lang="cs-CZ" sz="3000" dirty="0" smtClean="0">
                <a:solidFill>
                  <a:srgbClr val="FF0000"/>
                </a:solidFill>
              </a:rPr>
              <a:t>In </a:t>
            </a:r>
            <a:r>
              <a:rPr lang="cs-CZ" sz="3000" dirty="0" err="1">
                <a:solidFill>
                  <a:srgbClr val="FF0000"/>
                </a:solidFill>
              </a:rPr>
              <a:t>Tschechien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werden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Autos</a:t>
            </a:r>
            <a:r>
              <a:rPr lang="cs-CZ" sz="3000" dirty="0" smtClean="0">
                <a:solidFill>
                  <a:srgbClr val="FF0000"/>
                </a:solidFill>
              </a:rPr>
              <a:t> ………. (</a:t>
            </a:r>
            <a:r>
              <a:rPr lang="cs-CZ" sz="3000" dirty="0" err="1" smtClean="0">
                <a:solidFill>
                  <a:srgbClr val="FF0000"/>
                </a:solidFill>
              </a:rPr>
              <a:t>wird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Glas</a:t>
            </a:r>
            <a:r>
              <a:rPr lang="cs-CZ" sz="3000" dirty="0">
                <a:solidFill>
                  <a:srgbClr val="FF0000"/>
                </a:solidFill>
              </a:rPr>
              <a:t>, </a:t>
            </a:r>
            <a:r>
              <a:rPr lang="cs-CZ" sz="3000" dirty="0" err="1">
                <a:solidFill>
                  <a:srgbClr val="FF0000"/>
                </a:solidFill>
              </a:rPr>
              <a:t>Bijouterie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smtClean="0">
                <a:solidFill>
                  <a:srgbClr val="FF0000"/>
                </a:solidFill>
              </a:rPr>
              <a:t>……….) </a:t>
            </a:r>
            <a:r>
              <a:rPr lang="cs-CZ" sz="3000" dirty="0" err="1" smtClean="0">
                <a:solidFill>
                  <a:srgbClr val="FF0000"/>
                </a:solidFill>
              </a:rPr>
              <a:t>produziert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 smtClean="0">
                <a:solidFill>
                  <a:srgbClr val="FF0000"/>
                </a:solidFill>
              </a:rPr>
              <a:t>Im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>
                <a:solidFill>
                  <a:srgbClr val="FF0000"/>
                </a:solidFill>
              </a:rPr>
              <a:t>Winter/ </a:t>
            </a:r>
            <a:r>
              <a:rPr lang="cs-CZ" sz="3000" dirty="0" smtClean="0">
                <a:solidFill>
                  <a:srgbClr val="FF0000"/>
                </a:solidFill>
              </a:rPr>
              <a:t>Sommer </a:t>
            </a:r>
            <a:r>
              <a:rPr lang="cs-CZ" sz="3000" dirty="0" err="1" smtClean="0">
                <a:solidFill>
                  <a:srgbClr val="FF0000"/>
                </a:solidFill>
              </a:rPr>
              <a:t>wird</a:t>
            </a:r>
            <a:r>
              <a:rPr lang="cs-CZ" sz="3000" dirty="0" smtClean="0">
                <a:solidFill>
                  <a:srgbClr val="FF0000"/>
                </a:solidFill>
              </a:rPr>
              <a:t>/ </a:t>
            </a:r>
            <a:r>
              <a:rPr lang="cs-CZ" sz="3000" dirty="0" err="1" smtClean="0">
                <a:solidFill>
                  <a:srgbClr val="FF0000"/>
                </a:solidFill>
              </a:rPr>
              <a:t>werden</a:t>
            </a:r>
            <a:r>
              <a:rPr lang="cs-CZ" sz="3000" dirty="0" smtClean="0">
                <a:solidFill>
                  <a:srgbClr val="FF0000"/>
                </a:solidFill>
              </a:rPr>
              <a:t> ………. </a:t>
            </a:r>
            <a:r>
              <a:rPr lang="cs-CZ" sz="3000" dirty="0" err="1">
                <a:solidFill>
                  <a:srgbClr val="FF0000"/>
                </a:solidFill>
              </a:rPr>
              <a:t>b</a:t>
            </a:r>
            <a:r>
              <a:rPr lang="cs-CZ" sz="3000" dirty="0" err="1" smtClean="0">
                <a:solidFill>
                  <a:srgbClr val="FF0000"/>
                </a:solidFill>
              </a:rPr>
              <a:t>etrieben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>
                <a:solidFill>
                  <a:srgbClr val="FF0000"/>
                </a:solidFill>
              </a:rPr>
              <a:t>A</a:t>
            </a:r>
            <a:r>
              <a:rPr lang="cs-CZ" sz="3000" dirty="0" err="1" smtClean="0">
                <a:solidFill>
                  <a:srgbClr val="FF0000"/>
                </a:solidFill>
              </a:rPr>
              <a:t>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meisten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werden</a:t>
            </a:r>
            <a:r>
              <a:rPr lang="cs-CZ" sz="3000" dirty="0" smtClean="0">
                <a:solidFill>
                  <a:srgbClr val="FF0000"/>
                </a:solidFill>
              </a:rPr>
              <a:t> ………. </a:t>
            </a:r>
            <a:r>
              <a:rPr lang="cs-CZ" sz="3000" dirty="0" err="1">
                <a:solidFill>
                  <a:srgbClr val="FF0000"/>
                </a:solidFill>
              </a:rPr>
              <a:t>u</a:t>
            </a:r>
            <a:r>
              <a:rPr lang="cs-CZ" sz="3000" dirty="0" err="1" smtClean="0">
                <a:solidFill>
                  <a:srgbClr val="FF0000"/>
                </a:solidFill>
              </a:rPr>
              <a:t>nterrichtet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smtClean="0">
                <a:solidFill>
                  <a:srgbClr val="FF0000"/>
                </a:solidFill>
              </a:rPr>
              <a:t>Bei </a:t>
            </a:r>
            <a:r>
              <a:rPr lang="cs-CZ" sz="3000" dirty="0" err="1">
                <a:solidFill>
                  <a:srgbClr val="FF0000"/>
                </a:solidFill>
              </a:rPr>
              <a:t>uns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wird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viel</a:t>
            </a:r>
            <a:r>
              <a:rPr lang="cs-CZ" sz="3000" dirty="0" smtClean="0">
                <a:solidFill>
                  <a:srgbClr val="FF0000"/>
                </a:solidFill>
              </a:rPr>
              <a:t> ………. </a:t>
            </a:r>
            <a:r>
              <a:rPr lang="cs-CZ" sz="3000" dirty="0" err="1">
                <a:solidFill>
                  <a:srgbClr val="FF0000"/>
                </a:solidFill>
              </a:rPr>
              <a:t>g</a:t>
            </a:r>
            <a:r>
              <a:rPr lang="cs-CZ" sz="3000" dirty="0" err="1" smtClean="0">
                <a:solidFill>
                  <a:srgbClr val="FF0000"/>
                </a:solidFill>
              </a:rPr>
              <a:t>etrunken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38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989</Words>
  <Application>Microsoft Office PowerPoint</Application>
  <PresentationFormat>Předvádění na obrazovce (4:3)</PresentationFormat>
  <Paragraphs>148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Prezentace aplikace PowerPoint</vt:lpstr>
      <vt:lpstr>Trpný rod</vt:lpstr>
      <vt:lpstr>I. Cvičení – odpověz:</vt:lpstr>
      <vt:lpstr>II. Cvičení – popiš, co se dělo na oslavě:</vt:lpstr>
      <vt:lpstr>Prezentace aplikace PowerPoint</vt:lpstr>
      <vt:lpstr>Prezentace aplikace PowerPoint</vt:lpstr>
      <vt:lpstr>III. Cvičení – doplň „von“, „durch“ nebo „mit“ :</vt:lpstr>
      <vt:lpstr>IV. Cvičení – přelož:</vt:lpstr>
      <vt:lpstr>Řešení – I. cvičení:</vt:lpstr>
      <vt:lpstr>Řešení – II. cvičení:</vt:lpstr>
      <vt:lpstr>Řešení – III. cvičení:</vt:lpstr>
      <vt:lpstr>Řešení – IV.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Trpný rod</dc:title>
  <dc:creator>Eva Sklenařová</dc:creator>
  <cp:lastModifiedBy>Pavel Roubínek</cp:lastModifiedBy>
  <cp:revision>30</cp:revision>
  <dcterms:created xsi:type="dcterms:W3CDTF">2014-05-20T13:37:12Z</dcterms:created>
  <dcterms:modified xsi:type="dcterms:W3CDTF">2014-06-10T09:38:04Z</dcterms:modified>
</cp:coreProperties>
</file>