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96A7-6821-4253-A7F8-7AE85F3A6D58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7118-D23A-491D-A1F6-B5BB806E0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986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96A7-6821-4253-A7F8-7AE85F3A6D58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7118-D23A-491D-A1F6-B5BB806E0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350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96A7-6821-4253-A7F8-7AE85F3A6D58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7118-D23A-491D-A1F6-B5BB806E0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910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96A7-6821-4253-A7F8-7AE85F3A6D58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7118-D23A-491D-A1F6-B5BB806E0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19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96A7-6821-4253-A7F8-7AE85F3A6D58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7118-D23A-491D-A1F6-B5BB806E0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10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96A7-6821-4253-A7F8-7AE85F3A6D58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7118-D23A-491D-A1F6-B5BB806E0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544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96A7-6821-4253-A7F8-7AE85F3A6D58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7118-D23A-491D-A1F6-B5BB806E0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328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96A7-6821-4253-A7F8-7AE85F3A6D58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7118-D23A-491D-A1F6-B5BB806E0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411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96A7-6821-4253-A7F8-7AE85F3A6D58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7118-D23A-491D-A1F6-B5BB806E0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81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96A7-6821-4253-A7F8-7AE85F3A6D58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7118-D23A-491D-A1F6-B5BB806E0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055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96A7-6821-4253-A7F8-7AE85F3A6D58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7118-D23A-491D-A1F6-B5BB806E0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214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E96A7-6821-4253-A7F8-7AE85F3A6D58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27118-D23A-491D-A1F6-B5BB806E0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49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668949"/>
              </p:ext>
            </p:extLst>
          </p:nvPr>
        </p:nvGraphicFramePr>
        <p:xfrm>
          <a:off x="467544" y="1628800"/>
          <a:ext cx="8136904" cy="51456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9380"/>
                <a:gridCol w="6407524"/>
              </a:tblGrid>
              <a:tr h="551869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Vedlejší věty časové se spojkami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wenn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als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bevor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</a:p>
                    <a:p>
                      <a:pPr algn="l"/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seit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(dem), bis</a:t>
                      </a:r>
                    </a:p>
                  </a:txBody>
                  <a:tcPr anchor="ctr"/>
                </a:tc>
              </a:tr>
              <a:tr h="464117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jazyk, sexta</a:t>
                      </a:r>
                    </a:p>
                  </a:txBody>
                  <a:tcPr anchor="ctr"/>
                </a:tc>
              </a:tr>
              <a:tr h="556541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 – gramatické jevy</a:t>
                      </a:r>
                    </a:p>
                  </a:txBody>
                  <a:tcPr anchor="ctr"/>
                </a:tc>
              </a:tr>
              <a:tr h="47855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Materiál slouží k prezentaci a procvičení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dané gramatické oblasti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93071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vedlejší věta časová, věta hlavní, spojka, jednorázový děj minulý, opakovaný děj minulý, děj předčasný, děj následný</a:t>
                      </a:r>
                    </a:p>
                  </a:txBody>
                  <a:tcPr anchor="ctr"/>
                </a:tc>
              </a:tr>
              <a:tr h="47855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PhDr.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Eva Sklenářová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7855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21.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5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7855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56541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16632"/>
            <a:ext cx="7956376" cy="140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6075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Zdroje</a:t>
            </a:r>
          </a:p>
          <a:p>
            <a:endParaRPr lang="cs-CZ" sz="2400" dirty="0"/>
          </a:p>
          <a:p>
            <a:pPr lvl="0"/>
            <a:r>
              <a:rPr lang="cs-CZ" sz="2400" dirty="0"/>
              <a:t>BAUMBACH, R., VÁCLAVKOVÁ, G. Mluvnice němčiny. 1. vydání. FIN PUBLISHING Olomouc, 1997. ISBN 80-86002-13-6.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DUSILOVÁ, D., EBEL, M., GOEDERT, R., KOLOCOVÁ, V., VACHALOVSKÁ, L. Nová cvičebnice německé gramatiky. Nakladatelství POLYGLOT, Praha. Třetí vydání, dotisk 2002. ISBN 80-86-195-10-4.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HELBIG, G., BUSCHA, J. </a:t>
            </a:r>
            <a:r>
              <a:rPr lang="cs-CZ" sz="2400" dirty="0" err="1"/>
              <a:t>Deutsche</a:t>
            </a:r>
            <a:r>
              <a:rPr lang="cs-CZ" sz="2400" dirty="0"/>
              <a:t> </a:t>
            </a:r>
            <a:r>
              <a:rPr lang="cs-CZ" sz="2400" dirty="0" err="1"/>
              <a:t>Grammatik</a:t>
            </a:r>
            <a:r>
              <a:rPr lang="cs-CZ" sz="2400" dirty="0"/>
              <a:t>. </a:t>
            </a:r>
            <a:r>
              <a:rPr lang="cs-CZ" sz="2400" dirty="0" err="1"/>
              <a:t>Ein</a:t>
            </a:r>
            <a:r>
              <a:rPr lang="cs-CZ" sz="2400" dirty="0"/>
              <a:t> </a:t>
            </a:r>
            <a:r>
              <a:rPr lang="cs-CZ" sz="2400" dirty="0" err="1"/>
              <a:t>Handbuchbuch</a:t>
            </a:r>
            <a:r>
              <a:rPr lang="cs-CZ" sz="2400" dirty="0"/>
              <a:t> </a:t>
            </a:r>
            <a:r>
              <a:rPr lang="cs-CZ" sz="2400" dirty="0" err="1"/>
              <a:t>für</a:t>
            </a:r>
            <a:r>
              <a:rPr lang="cs-CZ" sz="2400" dirty="0"/>
              <a:t> den </a:t>
            </a:r>
            <a:r>
              <a:rPr lang="cs-CZ" sz="2400" dirty="0" err="1"/>
              <a:t>Ausländerunterricht</a:t>
            </a:r>
            <a:r>
              <a:rPr lang="cs-CZ" sz="2400" dirty="0"/>
              <a:t>. 15., </a:t>
            </a:r>
            <a:r>
              <a:rPr lang="cs-CZ" sz="2400" dirty="0" err="1"/>
              <a:t>durchgesehene</a:t>
            </a:r>
            <a:r>
              <a:rPr lang="cs-CZ" sz="2400" dirty="0"/>
              <a:t> </a:t>
            </a:r>
            <a:r>
              <a:rPr lang="cs-CZ" sz="2400" dirty="0" err="1"/>
              <a:t>Auflage</a:t>
            </a:r>
            <a:r>
              <a:rPr lang="cs-CZ" sz="2400" dirty="0"/>
              <a:t> 1993. </a:t>
            </a:r>
            <a:r>
              <a:rPr lang="cs-CZ" sz="2400" dirty="0" err="1"/>
              <a:t>Langenscheidt</a:t>
            </a:r>
            <a:r>
              <a:rPr lang="cs-CZ" sz="2400" dirty="0"/>
              <a:t> </a:t>
            </a:r>
            <a:r>
              <a:rPr lang="cs-CZ" sz="2400" dirty="0" err="1"/>
              <a:t>Verlag</a:t>
            </a:r>
            <a:r>
              <a:rPr lang="cs-CZ" sz="2400" dirty="0"/>
              <a:t>. </a:t>
            </a:r>
            <a:r>
              <a:rPr lang="cs-CZ" sz="2400" dirty="0" err="1"/>
              <a:t>Germany</a:t>
            </a:r>
            <a:r>
              <a:rPr lang="cs-CZ" sz="2400" dirty="0"/>
              <a:t>. ISBN 3-324-00118-8.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MOTTA, G., CVIKOWSKA, B., VOMÁČKOVÁ, O., ČERNÝ, T. Direkt 2 </a:t>
            </a:r>
            <a:r>
              <a:rPr lang="cs-CZ" sz="2400" dirty="0" err="1"/>
              <a:t>neu</a:t>
            </a:r>
            <a:r>
              <a:rPr lang="cs-CZ" sz="2400" dirty="0"/>
              <a:t>. Němčina pro střední školy. Učebnice a pracovní sešit. Nové přepracované vydání: Tomáš Černý,  </a:t>
            </a:r>
            <a:r>
              <a:rPr lang="cs-CZ" sz="2400" dirty="0" err="1"/>
              <a:t>Klett</a:t>
            </a:r>
            <a:r>
              <a:rPr lang="cs-CZ" sz="2400" dirty="0"/>
              <a:t> nakladatelství s. r. o., Praha 2012. </a:t>
            </a:r>
            <a:r>
              <a:rPr lang="cs-CZ" sz="2400"/>
              <a:t>ISBN 978-80-7397-101-4.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875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Vedlejší věty časové se spojkami </a:t>
            </a:r>
            <a:r>
              <a:rPr lang="cs-CZ" b="1" dirty="0" err="1" smtClean="0"/>
              <a:t>als</a:t>
            </a:r>
            <a:r>
              <a:rPr lang="cs-CZ" b="1" dirty="0" smtClean="0"/>
              <a:t>/</a:t>
            </a:r>
            <a:r>
              <a:rPr lang="cs-CZ" b="1" dirty="0" err="1" smtClean="0"/>
              <a:t>wenn</a:t>
            </a:r>
            <a:r>
              <a:rPr lang="cs-CZ" b="1" dirty="0"/>
              <a:t> </a:t>
            </a:r>
            <a:r>
              <a:rPr lang="cs-CZ" b="1" dirty="0" smtClean="0"/>
              <a:t>(když)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5141168"/>
          </a:xfrm>
        </p:spPr>
        <p:txBody>
          <a:bodyPr/>
          <a:lstStyle/>
          <a:p>
            <a:r>
              <a:rPr lang="cs-CZ" dirty="0" smtClean="0"/>
              <a:t>Spojka „</a:t>
            </a:r>
            <a:r>
              <a:rPr lang="cs-CZ" b="1" dirty="0" err="1" smtClean="0">
                <a:solidFill>
                  <a:srgbClr val="0070C0"/>
                </a:solidFill>
              </a:rPr>
              <a:t>als</a:t>
            </a:r>
            <a:r>
              <a:rPr lang="cs-CZ" dirty="0" smtClean="0"/>
              <a:t>“ se používá ve významu „když „ pro </a:t>
            </a:r>
            <a:r>
              <a:rPr lang="cs-CZ" b="1" dirty="0" smtClean="0">
                <a:solidFill>
                  <a:srgbClr val="FF0000"/>
                </a:solidFill>
              </a:rPr>
              <a:t>děj minulý</a:t>
            </a:r>
            <a:r>
              <a:rPr lang="cs-CZ" dirty="0" smtClean="0"/>
              <a:t>, který se udál jen </a:t>
            </a:r>
            <a:r>
              <a:rPr lang="cs-CZ" b="1" dirty="0" smtClean="0">
                <a:solidFill>
                  <a:srgbClr val="FF0000"/>
                </a:solidFill>
              </a:rPr>
              <a:t>jednou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    </a:t>
            </a:r>
            <a:r>
              <a:rPr lang="cs-CZ" sz="2800" b="1" i="1" dirty="0" err="1" smtClean="0"/>
              <a:t>Als</a:t>
            </a:r>
            <a:r>
              <a:rPr lang="cs-CZ" sz="2800" i="1" dirty="0" smtClean="0"/>
              <a:t> </a:t>
            </a:r>
            <a:r>
              <a:rPr lang="cs-CZ" sz="2800" dirty="0" err="1" smtClean="0"/>
              <a:t>ich</a:t>
            </a:r>
            <a:r>
              <a:rPr lang="cs-CZ" sz="2800" dirty="0" smtClean="0"/>
              <a:t> nach Prag </a:t>
            </a:r>
            <a:r>
              <a:rPr lang="cs-CZ" sz="2800" dirty="0" err="1" smtClean="0"/>
              <a:t>gefahren</a:t>
            </a:r>
            <a:r>
              <a:rPr lang="cs-CZ" sz="2800" dirty="0" smtClean="0"/>
              <a:t> bin, </a:t>
            </a:r>
            <a:r>
              <a:rPr lang="cs-CZ" sz="2800" dirty="0" err="1" smtClean="0"/>
              <a:t>hatte</a:t>
            </a:r>
            <a:r>
              <a:rPr lang="cs-CZ" sz="2800" dirty="0" smtClean="0"/>
              <a:t>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einen</a:t>
            </a:r>
            <a:r>
              <a:rPr lang="cs-CZ" sz="2800" dirty="0" smtClean="0"/>
              <a:t> </a:t>
            </a:r>
            <a:r>
              <a:rPr lang="cs-CZ" sz="2800" dirty="0" err="1" smtClean="0"/>
              <a:t>Unfall</a:t>
            </a:r>
            <a:r>
              <a:rPr lang="cs-CZ" sz="2800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Spojka „</a:t>
            </a:r>
            <a:r>
              <a:rPr lang="cs-CZ" b="1" dirty="0" err="1" smtClean="0">
                <a:solidFill>
                  <a:srgbClr val="0070C0"/>
                </a:solidFill>
              </a:rPr>
              <a:t>wenn</a:t>
            </a:r>
            <a:r>
              <a:rPr lang="cs-CZ" dirty="0" smtClean="0"/>
              <a:t>“ </a:t>
            </a:r>
            <a:r>
              <a:rPr lang="cs-CZ" dirty="0"/>
              <a:t>(</a:t>
            </a:r>
            <a:r>
              <a:rPr lang="cs-CZ" dirty="0" smtClean="0"/>
              <a:t>když) se používá pro </a:t>
            </a:r>
            <a:r>
              <a:rPr lang="cs-CZ" b="1" dirty="0" smtClean="0">
                <a:solidFill>
                  <a:srgbClr val="FF0000"/>
                </a:solidFill>
              </a:rPr>
              <a:t>děj přítomný </a:t>
            </a:r>
            <a:r>
              <a:rPr lang="cs-CZ" dirty="0" smtClean="0"/>
              <a:t>a </a:t>
            </a:r>
            <a:r>
              <a:rPr lang="cs-CZ" b="1" dirty="0" smtClean="0">
                <a:solidFill>
                  <a:srgbClr val="FF0000"/>
                </a:solidFill>
              </a:rPr>
              <a:t>opakovaný děj minulý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</a:t>
            </a:r>
            <a:r>
              <a:rPr lang="cs-CZ" sz="2800" b="1" i="1" dirty="0" err="1" smtClean="0"/>
              <a:t>Wenn</a:t>
            </a:r>
            <a:r>
              <a:rPr lang="cs-CZ" sz="2800" dirty="0" smtClean="0"/>
              <a:t> </a:t>
            </a:r>
            <a:r>
              <a:rPr lang="cs-CZ" sz="2800" dirty="0" err="1" smtClean="0"/>
              <a:t>er</a:t>
            </a:r>
            <a:r>
              <a:rPr lang="cs-CZ" sz="2800" dirty="0" smtClean="0"/>
              <a:t> </a:t>
            </a:r>
            <a:r>
              <a:rPr lang="cs-CZ" sz="2800" dirty="0" err="1" smtClean="0"/>
              <a:t>Geburtstag</a:t>
            </a:r>
            <a:r>
              <a:rPr lang="cs-CZ" sz="2800" dirty="0" smtClean="0"/>
              <a:t> </a:t>
            </a:r>
            <a:r>
              <a:rPr lang="cs-CZ" sz="2800" dirty="0" err="1" smtClean="0"/>
              <a:t>hat</a:t>
            </a:r>
            <a:r>
              <a:rPr lang="cs-CZ" sz="2800" dirty="0" smtClean="0"/>
              <a:t>, </a:t>
            </a:r>
            <a:r>
              <a:rPr lang="cs-CZ" sz="2800" dirty="0" err="1" smtClean="0"/>
              <a:t>feiert</a:t>
            </a:r>
            <a:r>
              <a:rPr lang="cs-CZ" sz="2800" dirty="0" smtClean="0"/>
              <a:t> </a:t>
            </a:r>
            <a:r>
              <a:rPr lang="cs-CZ" sz="2800" dirty="0" err="1" smtClean="0"/>
              <a:t>die</a:t>
            </a:r>
            <a:r>
              <a:rPr lang="cs-CZ" sz="2800" dirty="0" smtClean="0"/>
              <a:t> </a:t>
            </a:r>
            <a:r>
              <a:rPr lang="cs-CZ" sz="2800" dirty="0" err="1" smtClean="0"/>
              <a:t>ganze</a:t>
            </a:r>
            <a:r>
              <a:rPr lang="cs-CZ" sz="2800" dirty="0" smtClean="0"/>
              <a:t> </a:t>
            </a:r>
            <a:r>
              <a:rPr lang="cs-CZ" sz="2800" dirty="0" err="1" smtClean="0"/>
              <a:t>Familie</a:t>
            </a:r>
            <a:r>
              <a:rPr lang="cs-CZ" sz="2800" dirty="0" smtClean="0"/>
              <a:t> </a:t>
            </a:r>
            <a:r>
              <a:rPr lang="cs-CZ" sz="2800" dirty="0" err="1" smtClean="0"/>
              <a:t>mit</a:t>
            </a:r>
            <a:r>
              <a:rPr lang="cs-CZ" sz="2800" dirty="0" smtClean="0"/>
              <a:t>.</a:t>
            </a:r>
          </a:p>
          <a:p>
            <a:pPr marL="354013" indent="-354013">
              <a:buNone/>
            </a:pPr>
            <a:r>
              <a:rPr lang="cs-CZ" sz="2800" dirty="0" smtClean="0"/>
              <a:t>    </a:t>
            </a:r>
            <a:r>
              <a:rPr lang="cs-CZ" sz="2800" b="1" dirty="0" err="1" smtClean="0"/>
              <a:t>Immer</a:t>
            </a:r>
            <a:r>
              <a:rPr lang="cs-CZ" sz="2800" b="1" i="1" dirty="0" smtClean="0"/>
              <a:t> </a:t>
            </a:r>
            <a:r>
              <a:rPr lang="cs-CZ" sz="2800" b="1" i="1" dirty="0" err="1" smtClean="0"/>
              <a:t>wenn</a:t>
            </a:r>
            <a:r>
              <a:rPr lang="cs-CZ" sz="2800" b="1" i="1" dirty="0" smtClean="0"/>
              <a:t>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bei</a:t>
            </a:r>
            <a:r>
              <a:rPr lang="cs-CZ" sz="2800" dirty="0" smtClean="0"/>
              <a:t> </a:t>
            </a:r>
            <a:r>
              <a:rPr lang="cs-CZ" sz="2800" dirty="0" err="1" smtClean="0"/>
              <a:t>Oma</a:t>
            </a:r>
            <a:r>
              <a:rPr lang="cs-CZ" sz="2800" dirty="0" smtClean="0"/>
              <a:t> </a:t>
            </a:r>
            <a:r>
              <a:rPr lang="cs-CZ" sz="2800" dirty="0" err="1" smtClean="0"/>
              <a:t>war</a:t>
            </a:r>
            <a:r>
              <a:rPr lang="cs-CZ" sz="2800" dirty="0" smtClean="0"/>
              <a:t>, </a:t>
            </a:r>
            <a:r>
              <a:rPr lang="cs-CZ" sz="2800" dirty="0" err="1" smtClean="0"/>
              <a:t>hat</a:t>
            </a:r>
            <a:r>
              <a:rPr lang="cs-CZ" sz="2800" dirty="0" smtClean="0"/>
              <a:t>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einen</a:t>
            </a:r>
            <a:r>
              <a:rPr lang="cs-CZ" sz="2800" dirty="0" smtClean="0"/>
              <a:t> </a:t>
            </a:r>
            <a:r>
              <a:rPr lang="cs-CZ" sz="2800" dirty="0" err="1" smtClean="0"/>
              <a:t>Kuchen</a:t>
            </a:r>
            <a:r>
              <a:rPr lang="cs-CZ" sz="2800" dirty="0" smtClean="0"/>
              <a:t>   </a:t>
            </a:r>
            <a:r>
              <a:rPr lang="cs-CZ" sz="2800" dirty="0" err="1" smtClean="0"/>
              <a:t>gebacken</a:t>
            </a:r>
            <a:r>
              <a:rPr lang="cs-CZ" sz="2800" dirty="0" smtClean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668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I. Cvičení – doplň „</a:t>
            </a:r>
            <a:r>
              <a:rPr lang="cs-CZ" sz="3200" b="1" dirty="0" err="1" smtClean="0"/>
              <a:t>wenn</a:t>
            </a:r>
            <a:r>
              <a:rPr lang="cs-CZ" sz="3200" b="1" dirty="0" smtClean="0"/>
              <a:t>“ nebo „</a:t>
            </a:r>
            <a:r>
              <a:rPr lang="cs-CZ" sz="3200" b="1" dirty="0" err="1" smtClean="0"/>
              <a:t>als</a:t>
            </a:r>
            <a:r>
              <a:rPr lang="cs-CZ" sz="3200" b="1" dirty="0" smtClean="0"/>
              <a:t>“: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……. </a:t>
            </a:r>
            <a:r>
              <a:rPr lang="cs-CZ" sz="2800" dirty="0" err="1"/>
              <a:t>s</a:t>
            </a:r>
            <a:r>
              <a:rPr lang="cs-CZ" sz="2800" dirty="0" err="1" smtClean="0"/>
              <a:t>ie</a:t>
            </a:r>
            <a:r>
              <a:rPr lang="cs-CZ" sz="2800" dirty="0" smtClean="0"/>
              <a:t> </a:t>
            </a:r>
            <a:r>
              <a:rPr lang="cs-CZ" sz="2800" dirty="0" err="1" smtClean="0"/>
              <a:t>die</a:t>
            </a:r>
            <a:r>
              <a:rPr lang="cs-CZ" sz="2800" dirty="0" smtClean="0"/>
              <a:t> </a:t>
            </a:r>
            <a:r>
              <a:rPr lang="cs-CZ" sz="2800" dirty="0" err="1" smtClean="0"/>
              <a:t>Prüfung</a:t>
            </a:r>
            <a:r>
              <a:rPr lang="cs-CZ" sz="2800" dirty="0" smtClean="0"/>
              <a:t> </a:t>
            </a:r>
            <a:r>
              <a:rPr lang="cs-CZ" sz="2800" dirty="0" err="1" smtClean="0"/>
              <a:t>abgelegt</a:t>
            </a:r>
            <a:r>
              <a:rPr lang="cs-CZ" sz="2800" dirty="0" smtClean="0"/>
              <a:t> </a:t>
            </a:r>
            <a:r>
              <a:rPr lang="cs-CZ" sz="2800" dirty="0" err="1" smtClean="0"/>
              <a:t>hat</a:t>
            </a:r>
            <a:r>
              <a:rPr lang="cs-CZ" sz="2800" dirty="0" smtClean="0"/>
              <a:t>, </a:t>
            </a:r>
            <a:r>
              <a:rPr lang="cs-CZ" sz="2800" dirty="0" err="1" smtClean="0"/>
              <a:t>hat</a:t>
            </a:r>
            <a:r>
              <a:rPr lang="cs-CZ" sz="2800" dirty="0" smtClean="0"/>
              <a:t>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sich</a:t>
            </a:r>
            <a:r>
              <a:rPr lang="cs-CZ" sz="2800" dirty="0" smtClean="0"/>
              <a:t> </a:t>
            </a:r>
            <a:r>
              <a:rPr lang="cs-CZ" sz="2800" dirty="0" err="1" smtClean="0"/>
              <a:t>endlich</a:t>
            </a:r>
            <a:r>
              <a:rPr lang="cs-CZ" sz="2800" dirty="0" smtClean="0"/>
              <a:t> </a:t>
            </a:r>
            <a:r>
              <a:rPr lang="cs-CZ" sz="2800" dirty="0" err="1" smtClean="0"/>
              <a:t>beruhigt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……. </a:t>
            </a:r>
            <a:r>
              <a:rPr lang="cs-CZ" sz="2800" dirty="0" err="1" smtClean="0"/>
              <a:t>er</a:t>
            </a:r>
            <a:r>
              <a:rPr lang="cs-CZ" sz="2800" dirty="0" smtClean="0"/>
              <a:t> </a:t>
            </a:r>
            <a:r>
              <a:rPr lang="cs-CZ" sz="2800" dirty="0" err="1" smtClean="0"/>
              <a:t>weggezogen</a:t>
            </a:r>
            <a:r>
              <a:rPr lang="cs-CZ" sz="2800" dirty="0" smtClean="0"/>
              <a:t> </a:t>
            </a:r>
            <a:r>
              <a:rPr lang="cs-CZ" sz="2800" dirty="0" err="1" smtClean="0"/>
              <a:t>ist</a:t>
            </a:r>
            <a:r>
              <a:rPr lang="cs-CZ" sz="2800" dirty="0" smtClean="0"/>
              <a:t>, </a:t>
            </a:r>
            <a:r>
              <a:rPr lang="cs-CZ" sz="2800" dirty="0" err="1" smtClean="0"/>
              <a:t>hat</a:t>
            </a:r>
            <a:r>
              <a:rPr lang="cs-CZ" sz="2800" dirty="0" smtClean="0"/>
              <a:t>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das</a:t>
            </a:r>
            <a:r>
              <a:rPr lang="cs-CZ" sz="2800" dirty="0" smtClean="0"/>
              <a:t> </a:t>
            </a:r>
            <a:r>
              <a:rPr lang="cs-CZ" sz="2800" dirty="0" err="1" smtClean="0"/>
              <a:t>Haus</a:t>
            </a:r>
            <a:r>
              <a:rPr lang="cs-CZ" sz="2800" dirty="0" smtClean="0"/>
              <a:t> </a:t>
            </a:r>
            <a:r>
              <a:rPr lang="cs-CZ" sz="2800" dirty="0" err="1" smtClean="0"/>
              <a:t>verkauft</a:t>
            </a:r>
            <a:r>
              <a:rPr lang="cs-CZ" sz="2800" dirty="0" smtClean="0"/>
              <a:t>.</a:t>
            </a:r>
          </a:p>
          <a:p>
            <a:r>
              <a:rPr lang="cs-CZ" sz="2800" dirty="0" err="1" smtClean="0"/>
              <a:t>Immer</a:t>
            </a:r>
            <a:r>
              <a:rPr lang="cs-CZ" sz="2800" dirty="0" smtClean="0"/>
              <a:t> ……. </a:t>
            </a:r>
            <a:r>
              <a:rPr lang="cs-CZ" sz="2800" dirty="0" err="1"/>
              <a:t>w</a:t>
            </a:r>
            <a:r>
              <a:rPr lang="cs-CZ" sz="2800" dirty="0" err="1" smtClean="0"/>
              <a:t>ir</a:t>
            </a:r>
            <a:r>
              <a:rPr lang="cs-CZ" sz="2800" dirty="0" smtClean="0"/>
              <a:t> </a:t>
            </a:r>
            <a:r>
              <a:rPr lang="cs-CZ" sz="2800" dirty="0" err="1" smtClean="0"/>
              <a:t>ins</a:t>
            </a:r>
            <a:r>
              <a:rPr lang="cs-CZ" sz="2800" dirty="0" smtClean="0"/>
              <a:t> </a:t>
            </a:r>
            <a:r>
              <a:rPr lang="cs-CZ" sz="2800" dirty="0" err="1" smtClean="0"/>
              <a:t>Ausland</a:t>
            </a:r>
            <a:r>
              <a:rPr lang="cs-CZ" sz="2800" dirty="0" smtClean="0"/>
              <a:t> </a:t>
            </a:r>
            <a:r>
              <a:rPr lang="cs-CZ" sz="2800" dirty="0" err="1" smtClean="0"/>
              <a:t>gefahren</a:t>
            </a:r>
            <a:r>
              <a:rPr lang="cs-CZ" sz="2800" dirty="0" smtClean="0"/>
              <a:t> </a:t>
            </a:r>
            <a:r>
              <a:rPr lang="cs-CZ" sz="2800" dirty="0" err="1" smtClean="0"/>
              <a:t>sind</a:t>
            </a:r>
            <a:r>
              <a:rPr lang="cs-CZ" sz="2800" dirty="0" smtClean="0"/>
              <a:t>, </a:t>
            </a:r>
            <a:r>
              <a:rPr lang="cs-CZ" sz="2800" dirty="0" err="1" smtClean="0"/>
              <a:t>haben</a:t>
            </a:r>
            <a:r>
              <a:rPr lang="cs-CZ" sz="2800" dirty="0" smtClean="0"/>
              <a:t> </a:t>
            </a: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viel</a:t>
            </a:r>
            <a:r>
              <a:rPr lang="cs-CZ" sz="2800" dirty="0" smtClean="0"/>
              <a:t> </a:t>
            </a:r>
            <a:r>
              <a:rPr lang="cs-CZ" sz="2800" dirty="0" err="1" smtClean="0"/>
              <a:t>Geld</a:t>
            </a:r>
            <a:r>
              <a:rPr lang="cs-CZ" sz="2800" dirty="0" smtClean="0"/>
              <a:t> </a:t>
            </a:r>
            <a:r>
              <a:rPr lang="cs-CZ" sz="2800" dirty="0" err="1" smtClean="0"/>
              <a:t>ausgegeben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……. </a:t>
            </a:r>
            <a:r>
              <a:rPr lang="cs-CZ" sz="2800" dirty="0" err="1"/>
              <a:t>i</a:t>
            </a:r>
            <a:r>
              <a:rPr lang="cs-CZ" sz="2800" dirty="0" err="1" smtClean="0"/>
              <a:t>ch</a:t>
            </a:r>
            <a:r>
              <a:rPr lang="cs-CZ" sz="2800" dirty="0" smtClean="0"/>
              <a:t> </a:t>
            </a:r>
            <a:r>
              <a:rPr lang="cs-CZ" sz="2800" dirty="0" err="1" smtClean="0"/>
              <a:t>aus</a:t>
            </a:r>
            <a:r>
              <a:rPr lang="cs-CZ" sz="2800" dirty="0" smtClean="0"/>
              <a:t> der </a:t>
            </a:r>
            <a:r>
              <a:rPr lang="cs-CZ" sz="2800" dirty="0" err="1" smtClean="0"/>
              <a:t>Schule</a:t>
            </a:r>
            <a:r>
              <a:rPr lang="cs-CZ" sz="2800" dirty="0" smtClean="0"/>
              <a:t> </a:t>
            </a:r>
            <a:r>
              <a:rPr lang="cs-CZ" sz="2800" dirty="0" err="1" smtClean="0"/>
              <a:t>komme</a:t>
            </a:r>
            <a:r>
              <a:rPr lang="cs-CZ" sz="2800" dirty="0" smtClean="0"/>
              <a:t>, </a:t>
            </a:r>
            <a:r>
              <a:rPr lang="cs-CZ" sz="2800" dirty="0" err="1" smtClean="0"/>
              <a:t>esse</a:t>
            </a:r>
            <a:r>
              <a:rPr lang="cs-CZ" sz="2800" dirty="0" smtClean="0"/>
              <a:t>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etwas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……. </a:t>
            </a:r>
            <a:r>
              <a:rPr lang="cs-CZ" sz="2800" dirty="0" err="1"/>
              <a:t>m</a:t>
            </a:r>
            <a:r>
              <a:rPr lang="cs-CZ" sz="2800" dirty="0" err="1" smtClean="0"/>
              <a:t>eine</a:t>
            </a:r>
            <a:r>
              <a:rPr lang="cs-CZ" sz="2800" dirty="0" smtClean="0"/>
              <a:t> </a:t>
            </a:r>
            <a:r>
              <a:rPr lang="cs-CZ" sz="2800" dirty="0" err="1" smtClean="0"/>
              <a:t>Freundin</a:t>
            </a:r>
            <a:r>
              <a:rPr lang="cs-CZ" sz="2800" dirty="0" smtClean="0"/>
              <a:t> </a:t>
            </a:r>
            <a:r>
              <a:rPr lang="cs-CZ" sz="2800" dirty="0" err="1" smtClean="0"/>
              <a:t>gekommen</a:t>
            </a:r>
            <a:r>
              <a:rPr lang="cs-CZ" sz="2800" dirty="0" smtClean="0"/>
              <a:t> </a:t>
            </a:r>
            <a:r>
              <a:rPr lang="cs-CZ" sz="2800" dirty="0" err="1" smtClean="0"/>
              <a:t>ist</a:t>
            </a:r>
            <a:r>
              <a:rPr lang="cs-CZ" sz="2800" dirty="0" smtClean="0"/>
              <a:t>, </a:t>
            </a:r>
            <a:r>
              <a:rPr lang="cs-CZ" sz="2800" dirty="0" err="1" smtClean="0"/>
              <a:t>haben</a:t>
            </a:r>
            <a:r>
              <a:rPr lang="cs-CZ" sz="2800" dirty="0" smtClean="0"/>
              <a:t> </a:t>
            </a:r>
            <a:r>
              <a:rPr lang="cs-CZ" sz="2800" dirty="0" err="1" smtClean="0"/>
              <a:t>ihr</a:t>
            </a:r>
            <a:r>
              <a:rPr lang="cs-CZ" sz="2800" dirty="0" smtClean="0"/>
              <a:t> </a:t>
            </a:r>
            <a:r>
              <a:rPr lang="cs-CZ" sz="2800" dirty="0" err="1" smtClean="0"/>
              <a:t>alle</a:t>
            </a:r>
            <a:r>
              <a:rPr lang="cs-CZ" sz="2800" dirty="0" smtClean="0"/>
              <a:t> </a:t>
            </a:r>
            <a:r>
              <a:rPr lang="cs-CZ" sz="2800" dirty="0" err="1" smtClean="0"/>
              <a:t>zum</a:t>
            </a:r>
            <a:r>
              <a:rPr lang="cs-CZ" sz="2800" dirty="0" smtClean="0"/>
              <a:t> </a:t>
            </a:r>
            <a:r>
              <a:rPr lang="cs-CZ" sz="2800" dirty="0" err="1" smtClean="0"/>
              <a:t>Geburtstag</a:t>
            </a:r>
            <a:r>
              <a:rPr lang="cs-CZ" sz="2800" dirty="0" smtClean="0"/>
              <a:t> </a:t>
            </a:r>
            <a:r>
              <a:rPr lang="cs-CZ" sz="2800" dirty="0" err="1" smtClean="0"/>
              <a:t>gratulliert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…….  </a:t>
            </a:r>
            <a:r>
              <a:rPr lang="cs-CZ" sz="2800" dirty="0" err="1"/>
              <a:t>m</a:t>
            </a:r>
            <a:r>
              <a:rPr lang="cs-CZ" sz="2800" dirty="0" err="1" smtClean="0"/>
              <a:t>eine</a:t>
            </a:r>
            <a:r>
              <a:rPr lang="cs-CZ" sz="2800" dirty="0" smtClean="0"/>
              <a:t> </a:t>
            </a:r>
            <a:r>
              <a:rPr lang="cs-CZ" sz="2800" dirty="0" err="1" smtClean="0"/>
              <a:t>Eltern</a:t>
            </a:r>
            <a:r>
              <a:rPr lang="cs-CZ" sz="2800" dirty="0" smtClean="0"/>
              <a:t> </a:t>
            </a:r>
            <a:r>
              <a:rPr lang="cs-CZ" sz="2800" dirty="0" err="1" smtClean="0"/>
              <a:t>im</a:t>
            </a:r>
            <a:r>
              <a:rPr lang="cs-CZ" sz="2800" dirty="0" smtClean="0"/>
              <a:t> </a:t>
            </a:r>
            <a:r>
              <a:rPr lang="cs-CZ" sz="2800" dirty="0" err="1" smtClean="0"/>
              <a:t>Theater</a:t>
            </a:r>
            <a:r>
              <a:rPr lang="cs-CZ" sz="2800" dirty="0" smtClean="0"/>
              <a:t> </a:t>
            </a:r>
            <a:r>
              <a:rPr lang="cs-CZ" sz="2800" dirty="0" err="1" smtClean="0"/>
              <a:t>waren</a:t>
            </a:r>
            <a:r>
              <a:rPr lang="cs-CZ" sz="2800" dirty="0" smtClean="0"/>
              <a:t>, </a:t>
            </a:r>
            <a:r>
              <a:rPr lang="cs-CZ" sz="2800" dirty="0" err="1" smtClean="0"/>
              <a:t>sind</a:t>
            </a:r>
            <a:r>
              <a:rPr lang="cs-CZ" sz="2800" dirty="0" smtClean="0"/>
              <a:t> </a:t>
            </a: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immer</a:t>
            </a:r>
            <a:r>
              <a:rPr lang="cs-CZ" sz="2800" dirty="0" smtClean="0"/>
              <a:t> </a:t>
            </a:r>
            <a:r>
              <a:rPr lang="cs-CZ" sz="2800" dirty="0" err="1" smtClean="0"/>
              <a:t>lange</a:t>
            </a:r>
            <a:r>
              <a:rPr lang="cs-CZ" sz="2800" dirty="0" smtClean="0"/>
              <a:t> </a:t>
            </a:r>
            <a:r>
              <a:rPr lang="cs-CZ" sz="2800" dirty="0" err="1" smtClean="0"/>
              <a:t>aufgeblieben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……. </a:t>
            </a:r>
            <a:r>
              <a:rPr lang="cs-CZ" sz="2800" dirty="0" err="1"/>
              <a:t>d</a:t>
            </a:r>
            <a:r>
              <a:rPr lang="cs-CZ" sz="2800" dirty="0" err="1" smtClean="0"/>
              <a:t>u</a:t>
            </a:r>
            <a:r>
              <a:rPr lang="cs-CZ" sz="2800" dirty="0" smtClean="0"/>
              <a:t> </a:t>
            </a:r>
            <a:r>
              <a:rPr lang="cs-CZ" sz="2800" dirty="0" err="1" smtClean="0"/>
              <a:t>willst</a:t>
            </a:r>
            <a:r>
              <a:rPr lang="cs-CZ" sz="2800" dirty="0" smtClean="0"/>
              <a:t>, </a:t>
            </a:r>
            <a:r>
              <a:rPr lang="cs-CZ" sz="2800" dirty="0" err="1" smtClean="0"/>
              <a:t>kannst</a:t>
            </a:r>
            <a:r>
              <a:rPr lang="cs-CZ" sz="2800" dirty="0" smtClean="0"/>
              <a:t> </a:t>
            </a:r>
            <a:r>
              <a:rPr lang="cs-CZ" sz="2800" dirty="0" err="1" smtClean="0"/>
              <a:t>du</a:t>
            </a:r>
            <a:r>
              <a:rPr lang="cs-CZ" sz="2800" dirty="0" smtClean="0"/>
              <a:t> </a:t>
            </a:r>
            <a:r>
              <a:rPr lang="cs-CZ" sz="2800" dirty="0" err="1" smtClean="0"/>
              <a:t>vorbeikommen</a:t>
            </a:r>
            <a:r>
              <a:rPr lang="cs-CZ" sz="2800" dirty="0" smtClean="0"/>
              <a:t>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30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Vedlejší věty časové se spojkami </a:t>
            </a:r>
            <a:r>
              <a:rPr lang="cs-CZ" b="1" dirty="0" err="1" smtClean="0"/>
              <a:t>bevor</a:t>
            </a:r>
            <a:r>
              <a:rPr lang="cs-CZ" b="1" dirty="0" smtClean="0"/>
              <a:t>, </a:t>
            </a:r>
            <a:r>
              <a:rPr lang="cs-CZ" b="1" dirty="0" err="1" smtClean="0"/>
              <a:t>seit</a:t>
            </a:r>
            <a:r>
              <a:rPr lang="cs-CZ" b="1" dirty="0" smtClean="0"/>
              <a:t>(dem), bis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412776"/>
            <a:ext cx="8928992" cy="5328592"/>
          </a:xfrm>
        </p:spPr>
        <p:txBody>
          <a:bodyPr>
            <a:normAutofit fontScale="70000" lnSpcReduction="20000"/>
          </a:bodyPr>
          <a:lstStyle/>
          <a:p>
            <a:pPr marL="176213" indent="-176213">
              <a:buNone/>
            </a:pPr>
            <a:r>
              <a:rPr lang="cs-CZ" sz="3700" b="1" dirty="0" smtClean="0">
                <a:solidFill>
                  <a:srgbClr val="FF0000"/>
                </a:solidFill>
              </a:rPr>
              <a:t>- </a:t>
            </a:r>
            <a:r>
              <a:rPr lang="cs-CZ" sz="3700" b="1" dirty="0" err="1" smtClean="0">
                <a:solidFill>
                  <a:srgbClr val="FF0000"/>
                </a:solidFill>
              </a:rPr>
              <a:t>Bevor</a:t>
            </a:r>
            <a:r>
              <a:rPr lang="cs-CZ" sz="3700" b="1" dirty="0" smtClean="0">
                <a:solidFill>
                  <a:srgbClr val="FF0000"/>
                </a:solidFill>
              </a:rPr>
              <a:t> (dříve než)</a:t>
            </a:r>
            <a:r>
              <a:rPr lang="cs-CZ" sz="3700" b="1" dirty="0" smtClean="0"/>
              <a:t> - uvozuje </a:t>
            </a:r>
            <a:r>
              <a:rPr lang="cs-CZ" sz="3700" b="1" u="sng" dirty="0" smtClean="0"/>
              <a:t>děj následný</a:t>
            </a:r>
            <a:r>
              <a:rPr lang="cs-CZ" sz="3700" b="1" dirty="0" smtClean="0"/>
              <a:t>, tzn. děj, který    </a:t>
            </a:r>
            <a:r>
              <a:rPr lang="cs-CZ" sz="3700" b="1" u="sng" dirty="0" smtClean="0"/>
              <a:t>následuje po ději věty hlavní</a:t>
            </a:r>
            <a:r>
              <a:rPr lang="cs-CZ" sz="3700" b="1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	</a:t>
            </a:r>
            <a:r>
              <a:rPr lang="cs-CZ" sz="3400" b="1" i="1" dirty="0" err="1" smtClean="0"/>
              <a:t>Bevor</a:t>
            </a:r>
            <a:r>
              <a:rPr lang="cs-CZ" sz="3400" b="1" dirty="0" smtClean="0"/>
              <a:t> </a:t>
            </a:r>
            <a:r>
              <a:rPr lang="cs-CZ" sz="3400" dirty="0" err="1" smtClean="0"/>
              <a:t>sie</a:t>
            </a:r>
            <a:r>
              <a:rPr lang="cs-CZ" sz="3400" dirty="0" smtClean="0"/>
              <a:t> </a:t>
            </a:r>
            <a:r>
              <a:rPr lang="cs-CZ" sz="3400" dirty="0" err="1" smtClean="0"/>
              <a:t>frühstückt</a:t>
            </a:r>
            <a:r>
              <a:rPr lang="cs-CZ" sz="3400" dirty="0" smtClean="0"/>
              <a:t>, </a:t>
            </a:r>
            <a:r>
              <a:rPr lang="cs-CZ" sz="3400" dirty="0" err="1" smtClean="0"/>
              <a:t>zieht</a:t>
            </a:r>
            <a:r>
              <a:rPr lang="cs-CZ" sz="3400" dirty="0" smtClean="0"/>
              <a:t> </a:t>
            </a:r>
            <a:r>
              <a:rPr lang="cs-CZ" sz="3400" dirty="0" err="1" smtClean="0"/>
              <a:t>sie</a:t>
            </a:r>
            <a:r>
              <a:rPr lang="cs-CZ" sz="3400" dirty="0" smtClean="0"/>
              <a:t> </a:t>
            </a:r>
            <a:r>
              <a:rPr lang="cs-CZ" sz="3400" dirty="0" err="1" smtClean="0"/>
              <a:t>sich</a:t>
            </a:r>
            <a:r>
              <a:rPr lang="cs-CZ" sz="3400" dirty="0" smtClean="0"/>
              <a:t> </a:t>
            </a:r>
            <a:r>
              <a:rPr lang="cs-CZ" sz="3400" dirty="0" err="1" smtClean="0"/>
              <a:t>an</a:t>
            </a:r>
            <a:r>
              <a:rPr lang="cs-CZ" sz="3400" dirty="0" smtClean="0"/>
              <a:t>.</a:t>
            </a:r>
          </a:p>
          <a:p>
            <a:pPr marL="0" indent="0">
              <a:buNone/>
            </a:pPr>
            <a:endParaRPr lang="cs-CZ" sz="3400" dirty="0" smtClean="0"/>
          </a:p>
          <a:p>
            <a:pPr marL="176213" indent="-176213">
              <a:buNone/>
            </a:pPr>
            <a:r>
              <a:rPr lang="cs-CZ" sz="3700" b="1" dirty="0" smtClean="0">
                <a:solidFill>
                  <a:srgbClr val="FF0000"/>
                </a:solidFill>
              </a:rPr>
              <a:t>- </a:t>
            </a:r>
            <a:r>
              <a:rPr lang="cs-CZ" sz="3700" b="1" dirty="0" err="1" smtClean="0">
                <a:solidFill>
                  <a:srgbClr val="FF0000"/>
                </a:solidFill>
              </a:rPr>
              <a:t>Seit</a:t>
            </a:r>
            <a:r>
              <a:rPr lang="cs-CZ" sz="3700" b="1" dirty="0" smtClean="0">
                <a:solidFill>
                  <a:srgbClr val="FF0000"/>
                </a:solidFill>
              </a:rPr>
              <a:t>(dem) (od té doby, co) </a:t>
            </a:r>
            <a:r>
              <a:rPr lang="cs-CZ" sz="3700" b="1" dirty="0" smtClean="0"/>
              <a:t>-</a:t>
            </a:r>
            <a:r>
              <a:rPr lang="cs-CZ" sz="3700" b="1" dirty="0" smtClean="0">
                <a:solidFill>
                  <a:srgbClr val="FF0000"/>
                </a:solidFill>
              </a:rPr>
              <a:t> </a:t>
            </a:r>
            <a:r>
              <a:rPr lang="cs-CZ" sz="3700" b="1" dirty="0" smtClean="0"/>
              <a:t>uvozuje </a:t>
            </a:r>
            <a:r>
              <a:rPr lang="cs-CZ" sz="3700" b="1" u="sng" dirty="0" smtClean="0"/>
              <a:t>děj předčasný</a:t>
            </a:r>
            <a:r>
              <a:rPr lang="cs-CZ" sz="3700" b="1" dirty="0" smtClean="0"/>
              <a:t>, tzn. děj,  který </a:t>
            </a:r>
            <a:r>
              <a:rPr lang="cs-CZ" sz="3700" b="1" u="sng" dirty="0" smtClean="0"/>
              <a:t>předchází ději věty hlavní</a:t>
            </a:r>
            <a:r>
              <a:rPr lang="cs-CZ" sz="3700" b="1" dirty="0" smtClean="0"/>
              <a:t>. Děj mohl začít v minulosti a přechází v přítomnost.</a:t>
            </a:r>
          </a:p>
          <a:p>
            <a:pPr marL="457200" lvl="1" indent="0">
              <a:buNone/>
            </a:pPr>
            <a:r>
              <a:rPr lang="cs-CZ" b="1" dirty="0" smtClean="0"/>
              <a:t>	</a:t>
            </a:r>
            <a:r>
              <a:rPr lang="cs-CZ" sz="3400" b="1" i="1" dirty="0" err="1" smtClean="0"/>
              <a:t>Seitdem</a:t>
            </a:r>
            <a:r>
              <a:rPr lang="cs-CZ" sz="3400" b="1" dirty="0" smtClean="0"/>
              <a:t> </a:t>
            </a:r>
            <a:r>
              <a:rPr lang="cs-CZ" sz="3400" dirty="0" err="1" smtClean="0"/>
              <a:t>sie</a:t>
            </a:r>
            <a:r>
              <a:rPr lang="cs-CZ" sz="3400" dirty="0" smtClean="0"/>
              <a:t> </a:t>
            </a:r>
            <a:r>
              <a:rPr lang="cs-CZ" sz="3400" dirty="0" err="1" smtClean="0"/>
              <a:t>einen</a:t>
            </a:r>
            <a:r>
              <a:rPr lang="cs-CZ" sz="3400" dirty="0" smtClean="0"/>
              <a:t> </a:t>
            </a:r>
            <a:r>
              <a:rPr lang="cs-CZ" sz="3400" dirty="0" err="1" smtClean="0"/>
              <a:t>Freund</a:t>
            </a:r>
            <a:r>
              <a:rPr lang="cs-CZ" sz="3400" dirty="0" smtClean="0"/>
              <a:t> </a:t>
            </a:r>
            <a:r>
              <a:rPr lang="cs-CZ" sz="3400" dirty="0" err="1" smtClean="0"/>
              <a:t>hat</a:t>
            </a:r>
            <a:r>
              <a:rPr lang="cs-CZ" sz="3400" dirty="0" smtClean="0"/>
              <a:t>, </a:t>
            </a:r>
            <a:r>
              <a:rPr lang="cs-CZ" sz="3400" dirty="0" err="1" smtClean="0"/>
              <a:t>ist</a:t>
            </a:r>
            <a:r>
              <a:rPr lang="cs-CZ" sz="3400" dirty="0" smtClean="0"/>
              <a:t> </a:t>
            </a:r>
            <a:r>
              <a:rPr lang="cs-CZ" sz="3400" dirty="0" err="1" smtClean="0"/>
              <a:t>sie</a:t>
            </a:r>
            <a:r>
              <a:rPr lang="cs-CZ" sz="3400" dirty="0" smtClean="0"/>
              <a:t> </a:t>
            </a:r>
            <a:r>
              <a:rPr lang="cs-CZ" sz="3400" dirty="0" err="1" smtClean="0"/>
              <a:t>selten</a:t>
            </a:r>
            <a:r>
              <a:rPr lang="cs-CZ" sz="3400" dirty="0" smtClean="0"/>
              <a:t> </a:t>
            </a:r>
            <a:r>
              <a:rPr lang="cs-CZ" sz="3400" dirty="0" err="1" smtClean="0"/>
              <a:t>zu</a:t>
            </a:r>
            <a:r>
              <a:rPr lang="cs-CZ" sz="3400" dirty="0" smtClean="0"/>
              <a:t> </a:t>
            </a:r>
            <a:r>
              <a:rPr lang="cs-CZ" sz="3400" dirty="0" err="1" smtClean="0"/>
              <a:t>Hause</a:t>
            </a:r>
            <a:r>
              <a:rPr lang="cs-CZ" sz="3400" b="1" dirty="0" smtClean="0"/>
              <a:t>.</a:t>
            </a:r>
          </a:p>
          <a:p>
            <a:pPr marL="457200" lvl="1" indent="0">
              <a:buNone/>
            </a:pPr>
            <a:endParaRPr lang="cs-CZ" b="1" dirty="0" smtClean="0"/>
          </a:p>
          <a:p>
            <a:pPr marL="176213" indent="-176213">
              <a:buNone/>
            </a:pPr>
            <a:r>
              <a:rPr lang="cs-CZ" sz="3700" b="1" dirty="0" smtClean="0">
                <a:solidFill>
                  <a:srgbClr val="FF0000"/>
                </a:solidFill>
              </a:rPr>
              <a:t>- Bis (do té doby, než; dokud ne) </a:t>
            </a:r>
            <a:r>
              <a:rPr lang="cs-CZ" sz="3700" b="1" dirty="0" smtClean="0"/>
              <a:t>- uvozuje </a:t>
            </a:r>
            <a:r>
              <a:rPr lang="cs-CZ" sz="3700" b="1" u="sng" dirty="0" smtClean="0"/>
              <a:t>děj následný</a:t>
            </a:r>
            <a:r>
              <a:rPr lang="cs-CZ" sz="3700" b="1" dirty="0" smtClean="0"/>
              <a:t>, tzn. děj, který </a:t>
            </a:r>
            <a:r>
              <a:rPr lang="cs-CZ" sz="3700" b="1" u="sng" dirty="0" smtClean="0"/>
              <a:t>následuje po ději věty hlavní</a:t>
            </a:r>
            <a:r>
              <a:rPr lang="cs-CZ" sz="3700" b="1" dirty="0" smtClean="0"/>
              <a:t>. Sloveso je na rozdíl od češtiny vždy </a:t>
            </a:r>
            <a:r>
              <a:rPr lang="cs-CZ" sz="3700" b="1" dirty="0" smtClean="0">
                <a:solidFill>
                  <a:srgbClr val="FF0000"/>
                </a:solidFill>
              </a:rPr>
              <a:t>v</a:t>
            </a:r>
            <a:r>
              <a:rPr lang="cs-CZ" sz="3700" b="1" dirty="0" smtClean="0"/>
              <a:t> </a:t>
            </a:r>
            <a:r>
              <a:rPr lang="cs-CZ" sz="3700" b="1" dirty="0" smtClean="0">
                <a:solidFill>
                  <a:srgbClr val="FF0000"/>
                </a:solidFill>
              </a:rPr>
              <a:t>kladném tvaru</a:t>
            </a:r>
            <a:r>
              <a:rPr lang="cs-CZ" sz="3700" b="1" dirty="0" smtClean="0"/>
              <a:t>.</a:t>
            </a:r>
          </a:p>
          <a:p>
            <a:pPr marL="0" indent="0">
              <a:buNone/>
            </a:pPr>
            <a:r>
              <a:rPr lang="cs-CZ" sz="2800" b="1" dirty="0" smtClean="0"/>
              <a:t>	</a:t>
            </a:r>
            <a:r>
              <a:rPr lang="cs-CZ" sz="3400" dirty="0" smtClean="0"/>
              <a:t>Es </a:t>
            </a:r>
            <a:r>
              <a:rPr lang="cs-CZ" sz="3400" dirty="0" err="1" smtClean="0"/>
              <a:t>hat</a:t>
            </a:r>
            <a:r>
              <a:rPr lang="cs-CZ" sz="3400" dirty="0" smtClean="0"/>
              <a:t> </a:t>
            </a:r>
            <a:r>
              <a:rPr lang="cs-CZ" sz="3400" dirty="0" err="1" smtClean="0"/>
              <a:t>lange</a:t>
            </a:r>
            <a:r>
              <a:rPr lang="cs-CZ" sz="3400" dirty="0" smtClean="0"/>
              <a:t> </a:t>
            </a:r>
            <a:r>
              <a:rPr lang="cs-CZ" sz="3400" dirty="0" err="1" smtClean="0"/>
              <a:t>gedauert</a:t>
            </a:r>
            <a:r>
              <a:rPr lang="cs-CZ" sz="3400" dirty="0" smtClean="0"/>
              <a:t>, </a:t>
            </a:r>
            <a:r>
              <a:rPr lang="cs-CZ" sz="3400" b="1" i="1" dirty="0" smtClean="0"/>
              <a:t>bis</a:t>
            </a:r>
            <a:r>
              <a:rPr lang="cs-CZ" sz="3400" dirty="0" smtClean="0"/>
              <a:t> </a:t>
            </a:r>
            <a:r>
              <a:rPr lang="cs-CZ" sz="3400" dirty="0" err="1" smtClean="0"/>
              <a:t>sie</a:t>
            </a:r>
            <a:r>
              <a:rPr lang="cs-CZ" sz="3400" dirty="0" smtClean="0"/>
              <a:t> </a:t>
            </a:r>
            <a:r>
              <a:rPr lang="cs-CZ" sz="3400" b="1" dirty="0" err="1" smtClean="0">
                <a:solidFill>
                  <a:srgbClr val="0070C0"/>
                </a:solidFill>
              </a:rPr>
              <a:t>gekommen</a:t>
            </a:r>
            <a:r>
              <a:rPr lang="cs-CZ" sz="3400" b="1" dirty="0" smtClean="0">
                <a:solidFill>
                  <a:srgbClr val="0070C0"/>
                </a:solidFill>
              </a:rPr>
              <a:t> </a:t>
            </a:r>
            <a:r>
              <a:rPr lang="cs-CZ" sz="3400" b="1" dirty="0" err="1" smtClean="0">
                <a:solidFill>
                  <a:srgbClr val="0070C0"/>
                </a:solidFill>
              </a:rPr>
              <a:t>ist</a:t>
            </a:r>
            <a:r>
              <a:rPr lang="cs-CZ" sz="3400" b="1" dirty="0" smtClean="0"/>
              <a:t>.</a:t>
            </a:r>
          </a:p>
          <a:p>
            <a:pPr marL="0" indent="0">
              <a:buNone/>
            </a:pPr>
            <a:r>
              <a:rPr lang="cs-CZ" sz="3400" b="1" dirty="0"/>
              <a:t>	</a:t>
            </a:r>
            <a:r>
              <a:rPr lang="cs-CZ" sz="3400" dirty="0" smtClean="0"/>
              <a:t>(Trvalo dlouho, dokud </a:t>
            </a:r>
            <a:r>
              <a:rPr lang="cs-CZ" sz="3400" b="1" dirty="0" smtClean="0">
                <a:solidFill>
                  <a:srgbClr val="0070C0"/>
                </a:solidFill>
              </a:rPr>
              <a:t>nepřišla</a:t>
            </a:r>
            <a:r>
              <a:rPr lang="cs-CZ" sz="3400" dirty="0" smtClean="0"/>
              <a:t>).</a:t>
            </a:r>
          </a:p>
          <a:p>
            <a:pPr marL="0" indent="0">
              <a:buNone/>
            </a:pPr>
            <a:r>
              <a:rPr lang="cs-CZ" sz="3400" dirty="0" smtClean="0">
                <a:solidFill>
                  <a:srgbClr val="FF0000"/>
                </a:solidFill>
              </a:rPr>
              <a:t>	</a:t>
            </a:r>
            <a:endParaRPr lang="cs-CZ" sz="3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75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II. Cvičení – doplň spojky </a:t>
            </a:r>
            <a:r>
              <a:rPr lang="cs-CZ" sz="3200" b="1" dirty="0" err="1" smtClean="0"/>
              <a:t>bevor</a:t>
            </a:r>
            <a:r>
              <a:rPr lang="cs-CZ" sz="3200" b="1" dirty="0" smtClean="0"/>
              <a:t>/ </a:t>
            </a:r>
            <a:r>
              <a:rPr lang="cs-CZ" sz="3200" b="1" dirty="0" err="1" smtClean="0"/>
              <a:t>seit</a:t>
            </a:r>
            <a:r>
              <a:rPr lang="cs-CZ" sz="3200" b="1" dirty="0" smtClean="0"/>
              <a:t>(dem) / bis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760640"/>
          </a:xfrm>
        </p:spPr>
        <p:txBody>
          <a:bodyPr/>
          <a:lstStyle/>
          <a:p>
            <a:r>
              <a:rPr lang="cs-CZ" sz="2800" dirty="0" err="1" smtClean="0"/>
              <a:t>Bleib</a:t>
            </a:r>
            <a:r>
              <a:rPr lang="cs-CZ" sz="2800" dirty="0" smtClean="0"/>
              <a:t> </a:t>
            </a:r>
            <a:r>
              <a:rPr lang="cs-CZ" sz="2800" dirty="0" err="1" smtClean="0"/>
              <a:t>hier</a:t>
            </a:r>
            <a:r>
              <a:rPr lang="cs-CZ" sz="2800" dirty="0" smtClean="0"/>
              <a:t>, ……. </a:t>
            </a:r>
            <a:r>
              <a:rPr lang="cs-CZ" sz="2800" dirty="0" err="1"/>
              <a:t>i</a:t>
            </a:r>
            <a:r>
              <a:rPr lang="cs-CZ" sz="2800" dirty="0" err="1" smtClean="0"/>
              <a:t>ch</a:t>
            </a:r>
            <a:r>
              <a:rPr lang="cs-CZ" sz="2800" dirty="0" smtClean="0"/>
              <a:t> den </a:t>
            </a:r>
            <a:r>
              <a:rPr lang="cs-CZ" sz="2800" dirty="0" err="1" smtClean="0"/>
              <a:t>Azrt</a:t>
            </a:r>
            <a:r>
              <a:rPr lang="cs-CZ" sz="2800" dirty="0" smtClean="0"/>
              <a:t> hole.</a:t>
            </a:r>
          </a:p>
          <a:p>
            <a:r>
              <a:rPr lang="cs-CZ" sz="2800" dirty="0" smtClean="0"/>
              <a:t>…….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hier</a:t>
            </a:r>
            <a:r>
              <a:rPr lang="cs-CZ" sz="2800" dirty="0" smtClean="0"/>
              <a:t> </a:t>
            </a:r>
            <a:r>
              <a:rPr lang="cs-CZ" sz="2800" dirty="0" err="1" smtClean="0"/>
              <a:t>wohnt</a:t>
            </a:r>
            <a:r>
              <a:rPr lang="cs-CZ" sz="2800" dirty="0" smtClean="0"/>
              <a:t>, </a:t>
            </a:r>
            <a:r>
              <a:rPr lang="cs-CZ" sz="2800" dirty="0" err="1" smtClean="0"/>
              <a:t>ist</a:t>
            </a:r>
            <a:r>
              <a:rPr lang="cs-CZ" sz="2800" dirty="0" smtClean="0"/>
              <a:t>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nicht</a:t>
            </a:r>
            <a:r>
              <a:rPr lang="cs-CZ" sz="2800" dirty="0" smtClean="0"/>
              <a:t> </a:t>
            </a:r>
            <a:r>
              <a:rPr lang="cs-CZ" sz="2800" dirty="0" err="1" smtClean="0"/>
              <a:t>mehr</a:t>
            </a:r>
            <a:r>
              <a:rPr lang="cs-CZ" sz="2800" dirty="0" smtClean="0"/>
              <a:t> </a:t>
            </a:r>
            <a:r>
              <a:rPr lang="cs-CZ" sz="2800" dirty="0" err="1" smtClean="0"/>
              <a:t>krank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Er </a:t>
            </a:r>
            <a:r>
              <a:rPr lang="cs-CZ" sz="2800" dirty="0" err="1" smtClean="0"/>
              <a:t>hat</a:t>
            </a:r>
            <a:r>
              <a:rPr lang="cs-CZ" sz="2800" dirty="0" smtClean="0"/>
              <a:t> </a:t>
            </a:r>
            <a:r>
              <a:rPr lang="cs-CZ" sz="2800" dirty="0" err="1" smtClean="0"/>
              <a:t>lange</a:t>
            </a:r>
            <a:r>
              <a:rPr lang="cs-CZ" sz="2800" dirty="0" smtClean="0"/>
              <a:t> </a:t>
            </a:r>
            <a:r>
              <a:rPr lang="cs-CZ" sz="2800" dirty="0" err="1" smtClean="0"/>
              <a:t>überlegt</a:t>
            </a:r>
            <a:r>
              <a:rPr lang="cs-CZ" sz="2800" dirty="0" smtClean="0"/>
              <a:t>, ……. </a:t>
            </a:r>
            <a:r>
              <a:rPr lang="cs-CZ" sz="2800" dirty="0" err="1" smtClean="0"/>
              <a:t>er</a:t>
            </a:r>
            <a:r>
              <a:rPr lang="cs-CZ" sz="2800" dirty="0" smtClean="0"/>
              <a:t> </a:t>
            </a:r>
            <a:r>
              <a:rPr lang="cs-CZ" sz="2800" dirty="0" err="1" smtClean="0"/>
              <a:t>etwas</a:t>
            </a:r>
            <a:r>
              <a:rPr lang="cs-CZ" sz="2800" dirty="0" smtClean="0"/>
              <a:t> </a:t>
            </a:r>
            <a:r>
              <a:rPr lang="cs-CZ" sz="2800" dirty="0" err="1" smtClean="0"/>
              <a:t>gesagt</a:t>
            </a:r>
            <a:r>
              <a:rPr lang="cs-CZ" sz="2800" dirty="0" smtClean="0"/>
              <a:t> </a:t>
            </a:r>
            <a:r>
              <a:rPr lang="cs-CZ" sz="2800" dirty="0" err="1" smtClean="0"/>
              <a:t>hat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……. </a:t>
            </a:r>
            <a:r>
              <a:rPr lang="cs-CZ" sz="2800" dirty="0" err="1"/>
              <a:t>s</a:t>
            </a:r>
            <a:r>
              <a:rPr lang="cs-CZ" sz="2800" dirty="0" err="1" smtClean="0"/>
              <a:t>ie</a:t>
            </a:r>
            <a:r>
              <a:rPr lang="cs-CZ" sz="2800" dirty="0" smtClean="0"/>
              <a:t> </a:t>
            </a:r>
            <a:r>
              <a:rPr lang="cs-CZ" sz="2800" dirty="0" err="1" smtClean="0"/>
              <a:t>verheiratet</a:t>
            </a:r>
            <a:r>
              <a:rPr lang="cs-CZ" sz="2800" dirty="0" smtClean="0"/>
              <a:t> </a:t>
            </a:r>
            <a:r>
              <a:rPr lang="cs-CZ" sz="2800" dirty="0" err="1" smtClean="0"/>
              <a:t>sind</a:t>
            </a:r>
            <a:r>
              <a:rPr lang="cs-CZ" sz="2800" dirty="0" smtClean="0"/>
              <a:t>, </a:t>
            </a:r>
            <a:r>
              <a:rPr lang="cs-CZ" sz="2800" dirty="0" err="1" smtClean="0"/>
              <a:t>streiten</a:t>
            </a:r>
            <a:r>
              <a:rPr lang="cs-CZ" sz="2800" dirty="0" smtClean="0"/>
              <a:t> </a:t>
            </a:r>
            <a:r>
              <a:rPr lang="cs-CZ" sz="2800" dirty="0" err="1" smtClean="0"/>
              <a:t>sie</a:t>
            </a:r>
            <a:r>
              <a:rPr lang="cs-CZ" sz="2800" dirty="0" smtClean="0"/>
              <a:t> jeden </a:t>
            </a:r>
            <a:r>
              <a:rPr lang="cs-CZ" sz="2800" dirty="0" err="1" smtClean="0"/>
              <a:t>Tag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……. </a:t>
            </a:r>
            <a:r>
              <a:rPr lang="cs-CZ" sz="2800" dirty="0" err="1"/>
              <a:t>d</a:t>
            </a:r>
            <a:r>
              <a:rPr lang="cs-CZ" sz="2800" dirty="0" err="1" smtClean="0"/>
              <a:t>u</a:t>
            </a:r>
            <a:r>
              <a:rPr lang="cs-CZ" sz="2800" dirty="0" smtClean="0"/>
              <a:t> </a:t>
            </a:r>
            <a:r>
              <a:rPr lang="cs-CZ" sz="2800" dirty="0" err="1" smtClean="0"/>
              <a:t>ihm</a:t>
            </a:r>
            <a:r>
              <a:rPr lang="cs-CZ" sz="2800" dirty="0" smtClean="0"/>
              <a:t> </a:t>
            </a:r>
            <a:r>
              <a:rPr lang="cs-CZ" sz="2800" dirty="0" err="1" smtClean="0"/>
              <a:t>etwas</a:t>
            </a:r>
            <a:r>
              <a:rPr lang="cs-CZ" sz="2800" dirty="0" smtClean="0"/>
              <a:t> </a:t>
            </a:r>
            <a:r>
              <a:rPr lang="cs-CZ" sz="2800" dirty="0" err="1" smtClean="0"/>
              <a:t>sagst</a:t>
            </a:r>
            <a:r>
              <a:rPr lang="cs-CZ" sz="2800" dirty="0" smtClean="0"/>
              <a:t>, </a:t>
            </a:r>
            <a:r>
              <a:rPr lang="cs-CZ" sz="2800" dirty="0" err="1" smtClean="0"/>
              <a:t>denke</a:t>
            </a:r>
            <a:r>
              <a:rPr lang="cs-CZ" sz="2800" dirty="0" smtClean="0"/>
              <a:t> </a:t>
            </a:r>
            <a:r>
              <a:rPr lang="cs-CZ" sz="2800" dirty="0" err="1" smtClean="0"/>
              <a:t>darüber</a:t>
            </a:r>
            <a:r>
              <a:rPr lang="cs-CZ" sz="2800" dirty="0" smtClean="0"/>
              <a:t> nach.</a:t>
            </a:r>
          </a:p>
          <a:p>
            <a:r>
              <a:rPr lang="cs-CZ" sz="2800" dirty="0" smtClean="0"/>
              <a:t>Es kann </a:t>
            </a:r>
            <a:r>
              <a:rPr lang="cs-CZ" sz="2800" dirty="0" err="1" smtClean="0"/>
              <a:t>noch</a:t>
            </a:r>
            <a:r>
              <a:rPr lang="cs-CZ" sz="2800" dirty="0" smtClean="0"/>
              <a:t> </a:t>
            </a:r>
            <a:r>
              <a:rPr lang="cs-CZ" sz="2800" dirty="0" err="1" smtClean="0"/>
              <a:t>lange</a:t>
            </a:r>
            <a:r>
              <a:rPr lang="cs-CZ" sz="2800" dirty="0" smtClean="0"/>
              <a:t> </a:t>
            </a:r>
            <a:r>
              <a:rPr lang="cs-CZ" sz="2800" dirty="0" err="1" smtClean="0"/>
              <a:t>dauern</a:t>
            </a:r>
            <a:r>
              <a:rPr lang="cs-CZ" sz="2800" dirty="0" smtClean="0"/>
              <a:t>, ……. </a:t>
            </a:r>
            <a:r>
              <a:rPr lang="cs-CZ" sz="2800" dirty="0" err="1" smtClean="0"/>
              <a:t>er</a:t>
            </a:r>
            <a:r>
              <a:rPr lang="cs-CZ" sz="2800" dirty="0" smtClean="0"/>
              <a:t> </a:t>
            </a:r>
            <a:r>
              <a:rPr lang="cs-CZ" sz="2800" dirty="0" err="1" smtClean="0"/>
              <a:t>zurückkommt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……. </a:t>
            </a:r>
            <a:r>
              <a:rPr lang="cs-CZ" sz="2800" dirty="0" err="1" smtClean="0"/>
              <a:t>die</a:t>
            </a:r>
            <a:r>
              <a:rPr lang="cs-CZ" sz="2800" dirty="0" smtClean="0"/>
              <a:t> </a:t>
            </a:r>
            <a:r>
              <a:rPr lang="cs-CZ" sz="2800" dirty="0" err="1" smtClean="0"/>
              <a:t>Kinder</a:t>
            </a:r>
            <a:r>
              <a:rPr lang="cs-CZ" sz="2800" dirty="0" smtClean="0"/>
              <a:t> in </a:t>
            </a:r>
            <a:r>
              <a:rPr lang="cs-CZ" sz="2800" dirty="0" err="1" smtClean="0"/>
              <a:t>die</a:t>
            </a:r>
            <a:r>
              <a:rPr lang="cs-CZ" sz="2800" dirty="0" smtClean="0"/>
              <a:t> </a:t>
            </a:r>
            <a:r>
              <a:rPr lang="cs-CZ" sz="2800" dirty="0" err="1" smtClean="0"/>
              <a:t>Schule</a:t>
            </a:r>
            <a:r>
              <a:rPr lang="cs-CZ" sz="2800" dirty="0" smtClean="0"/>
              <a:t> </a:t>
            </a:r>
            <a:r>
              <a:rPr lang="cs-CZ" sz="2800" dirty="0" err="1" smtClean="0"/>
              <a:t>gehen</a:t>
            </a:r>
            <a:r>
              <a:rPr lang="cs-CZ" sz="2800" dirty="0" smtClean="0"/>
              <a:t>, </a:t>
            </a:r>
            <a:r>
              <a:rPr lang="cs-CZ" sz="2800" dirty="0" err="1" smtClean="0"/>
              <a:t>haben</a:t>
            </a:r>
            <a:r>
              <a:rPr lang="cs-CZ" sz="2800" dirty="0" smtClean="0"/>
              <a:t>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weniger</a:t>
            </a:r>
            <a:r>
              <a:rPr lang="cs-CZ" sz="2800" dirty="0" smtClean="0"/>
              <a:t> </a:t>
            </a:r>
            <a:r>
              <a:rPr lang="cs-CZ" sz="2800" dirty="0" err="1" smtClean="0"/>
              <a:t>Freizeit</a:t>
            </a:r>
            <a:r>
              <a:rPr lang="cs-CZ" sz="2800" dirty="0" smtClean="0"/>
              <a:t>.</a:t>
            </a:r>
          </a:p>
          <a:p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warten</a:t>
            </a:r>
            <a:r>
              <a:rPr lang="cs-CZ" sz="2800" dirty="0" smtClean="0"/>
              <a:t>, ……. </a:t>
            </a:r>
            <a:r>
              <a:rPr lang="cs-CZ" sz="2800" dirty="0" err="1"/>
              <a:t>d</a:t>
            </a:r>
            <a:r>
              <a:rPr lang="cs-CZ" sz="2800" dirty="0" err="1" smtClean="0"/>
              <a:t>u</a:t>
            </a:r>
            <a:r>
              <a:rPr lang="cs-CZ" sz="2800" dirty="0" smtClean="0"/>
              <a:t> </a:t>
            </a:r>
            <a:r>
              <a:rPr lang="cs-CZ" sz="2800" dirty="0" err="1" smtClean="0"/>
              <a:t>fertig</a:t>
            </a:r>
            <a:r>
              <a:rPr lang="cs-CZ" sz="2800" dirty="0" smtClean="0"/>
              <a:t> </a:t>
            </a:r>
            <a:r>
              <a:rPr lang="cs-CZ" sz="2800" dirty="0" err="1" smtClean="0"/>
              <a:t>bist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…….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weggehen</a:t>
            </a:r>
            <a:r>
              <a:rPr lang="cs-CZ" sz="2800" dirty="0" smtClean="0"/>
              <a:t>, </a:t>
            </a:r>
            <a:r>
              <a:rPr lang="cs-CZ" sz="2800" dirty="0" err="1" smtClean="0"/>
              <a:t>kontrollieren</a:t>
            </a:r>
            <a:r>
              <a:rPr lang="cs-CZ" sz="2800" dirty="0" smtClean="0"/>
              <a:t>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bitte</a:t>
            </a:r>
            <a:r>
              <a:rPr lang="cs-CZ" sz="2800" dirty="0" smtClean="0"/>
              <a:t>  </a:t>
            </a:r>
            <a:r>
              <a:rPr lang="cs-CZ" sz="2800" dirty="0" err="1" smtClean="0"/>
              <a:t>alles</a:t>
            </a:r>
            <a:r>
              <a:rPr lang="cs-CZ" sz="2800" dirty="0" smtClean="0"/>
              <a:t>.</a:t>
            </a:r>
          </a:p>
          <a:p>
            <a:r>
              <a:rPr lang="cs-CZ" sz="2800" dirty="0" err="1" smtClean="0"/>
              <a:t>Bleib</a:t>
            </a:r>
            <a:r>
              <a:rPr lang="cs-CZ" sz="2800" dirty="0" smtClean="0"/>
              <a:t>, …….es </a:t>
            </a:r>
            <a:r>
              <a:rPr lang="cs-CZ" sz="2800" dirty="0" err="1" smtClean="0"/>
              <a:t>nicht</a:t>
            </a:r>
            <a:r>
              <a:rPr lang="cs-CZ" sz="2800" dirty="0" smtClean="0"/>
              <a:t> </a:t>
            </a:r>
            <a:r>
              <a:rPr lang="cs-CZ" sz="2800" dirty="0" err="1" smtClean="0"/>
              <a:t>mehr</a:t>
            </a:r>
            <a:r>
              <a:rPr lang="cs-CZ" sz="2800" dirty="0" smtClean="0"/>
              <a:t> </a:t>
            </a:r>
            <a:r>
              <a:rPr lang="cs-CZ" sz="2800" dirty="0" err="1" smtClean="0"/>
              <a:t>regnet</a:t>
            </a:r>
            <a:r>
              <a:rPr lang="cs-CZ" sz="2800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294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85010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III. Cvičení - přelož a použij spojky </a:t>
            </a:r>
            <a:r>
              <a:rPr lang="cs-CZ" sz="3200" b="1" dirty="0" err="1" smtClean="0"/>
              <a:t>wenn</a:t>
            </a:r>
            <a:r>
              <a:rPr lang="cs-CZ" sz="3200" b="1" dirty="0"/>
              <a:t>,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als</a:t>
            </a:r>
            <a:r>
              <a:rPr lang="cs-CZ" sz="3200" b="1" dirty="0"/>
              <a:t>,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bevor</a:t>
            </a:r>
            <a:r>
              <a:rPr lang="cs-CZ" sz="3200" b="1" dirty="0"/>
              <a:t>,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seit</a:t>
            </a:r>
            <a:r>
              <a:rPr lang="cs-CZ" sz="3200" b="1" dirty="0" smtClean="0"/>
              <a:t>(dem), bis: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- Počkej, až budeme hotovi.</a:t>
            </a:r>
          </a:p>
          <a:p>
            <a:pPr marL="0" indent="0">
              <a:buNone/>
            </a:pPr>
            <a:r>
              <a:rPr lang="cs-CZ" sz="2800" dirty="0" smtClean="0"/>
              <a:t>- Od té doby, co se přestěhovala, vidíme málo.</a:t>
            </a:r>
          </a:p>
          <a:p>
            <a:pPr>
              <a:buFontTx/>
              <a:buChar char="-"/>
            </a:pPr>
            <a:r>
              <a:rPr lang="cs-CZ" sz="2800" dirty="0" smtClean="0"/>
              <a:t>Předtím, než odjedeš, zalij květiny.</a:t>
            </a:r>
          </a:p>
          <a:p>
            <a:pPr marL="0" indent="0">
              <a:buNone/>
            </a:pPr>
            <a:r>
              <a:rPr lang="cs-CZ" sz="2800" dirty="0" smtClean="0"/>
              <a:t>- Když jí konečně zatelefonoval, byla šťastná.</a:t>
            </a:r>
          </a:p>
          <a:p>
            <a:pPr marL="0" indent="0">
              <a:buNone/>
            </a:pPr>
            <a:r>
              <a:rPr lang="cs-CZ" sz="2800" dirty="0" smtClean="0"/>
              <a:t>- Když budeš doma, můžeš uvařit oběd.</a:t>
            </a:r>
          </a:p>
          <a:p>
            <a:pPr marL="176213" indent="-176213">
              <a:buNone/>
            </a:pPr>
            <a:r>
              <a:rPr lang="cs-CZ" sz="2800" dirty="0" smtClean="0"/>
              <a:t>- Od té doby, co se učím anglicky, rozumím v zahraničí   mnohem lépe.</a:t>
            </a:r>
          </a:p>
          <a:p>
            <a:pPr marL="0" indent="0">
              <a:buNone/>
            </a:pPr>
            <a:r>
              <a:rPr lang="cs-CZ" sz="2800" dirty="0" smtClean="0"/>
              <a:t>- Nemůžeme čekat, dokud nepřijde.</a:t>
            </a:r>
          </a:p>
          <a:p>
            <a:pPr marL="176213" indent="-176213">
              <a:buNone/>
            </a:pPr>
            <a:r>
              <a:rPr lang="cs-CZ" sz="2800" dirty="0" smtClean="0"/>
              <a:t>- Předtím, než si koupíme nové auto, musíme se dobře  informovat.</a:t>
            </a:r>
          </a:p>
          <a:p>
            <a:pPr marL="0" indent="0">
              <a:buNone/>
            </a:pPr>
            <a:r>
              <a:rPr lang="cs-CZ" sz="2800" dirty="0" smtClean="0"/>
              <a:t>- Když nás navštívili, vždycky přivezli dárky.</a:t>
            </a:r>
          </a:p>
          <a:p>
            <a:pPr>
              <a:buFontTx/>
              <a:buChar char="-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2486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– I. cvičení: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Als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Prüfung</a:t>
            </a:r>
            <a:r>
              <a:rPr lang="cs-CZ" dirty="0"/>
              <a:t> </a:t>
            </a:r>
            <a:r>
              <a:rPr lang="cs-CZ" dirty="0" err="1"/>
              <a:t>abgelegt</a:t>
            </a:r>
            <a:r>
              <a:rPr lang="cs-CZ" dirty="0"/>
              <a:t> </a:t>
            </a:r>
            <a:r>
              <a:rPr lang="cs-CZ" dirty="0" err="1"/>
              <a:t>hat</a:t>
            </a:r>
            <a:r>
              <a:rPr lang="cs-CZ" dirty="0"/>
              <a:t>, </a:t>
            </a:r>
            <a:r>
              <a:rPr lang="cs-CZ" dirty="0" err="1"/>
              <a:t>hat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endlich</a:t>
            </a:r>
            <a:r>
              <a:rPr lang="cs-CZ" dirty="0"/>
              <a:t> </a:t>
            </a:r>
            <a:r>
              <a:rPr lang="cs-CZ" dirty="0" err="1"/>
              <a:t>beruhigt</a:t>
            </a:r>
            <a:r>
              <a:rPr lang="cs-CZ" dirty="0"/>
              <a:t>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Als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/>
              <a:t>weggezogen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, </a:t>
            </a:r>
            <a:r>
              <a:rPr lang="cs-CZ" dirty="0" err="1"/>
              <a:t>hat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Haus</a:t>
            </a:r>
            <a:r>
              <a:rPr lang="cs-CZ" dirty="0"/>
              <a:t> </a:t>
            </a:r>
            <a:r>
              <a:rPr lang="cs-CZ" dirty="0" err="1"/>
              <a:t>verkauft</a:t>
            </a:r>
            <a:r>
              <a:rPr lang="cs-CZ" dirty="0"/>
              <a:t>.</a:t>
            </a:r>
          </a:p>
          <a:p>
            <a:r>
              <a:rPr lang="cs-CZ" dirty="0" err="1"/>
              <a:t>Immer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wenn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/>
              <a:t>ins</a:t>
            </a:r>
            <a:r>
              <a:rPr lang="cs-CZ" dirty="0"/>
              <a:t> </a:t>
            </a:r>
            <a:r>
              <a:rPr lang="cs-CZ" dirty="0" err="1"/>
              <a:t>Ausland</a:t>
            </a:r>
            <a:r>
              <a:rPr lang="cs-CZ" dirty="0"/>
              <a:t> </a:t>
            </a:r>
            <a:r>
              <a:rPr lang="cs-CZ" dirty="0" err="1"/>
              <a:t>gefahren</a:t>
            </a:r>
            <a:r>
              <a:rPr lang="cs-CZ" dirty="0"/>
              <a:t> </a:t>
            </a:r>
            <a:r>
              <a:rPr lang="cs-CZ" dirty="0" err="1"/>
              <a:t>sind</a:t>
            </a:r>
            <a:r>
              <a:rPr lang="cs-CZ" dirty="0"/>
              <a:t>, </a:t>
            </a:r>
            <a:r>
              <a:rPr lang="cs-CZ" dirty="0" err="1"/>
              <a:t>haben</a:t>
            </a:r>
            <a:r>
              <a:rPr lang="cs-CZ" dirty="0"/>
              <a:t> </a:t>
            </a:r>
            <a:r>
              <a:rPr lang="cs-CZ" dirty="0" err="1"/>
              <a:t>wir</a:t>
            </a:r>
            <a:r>
              <a:rPr lang="cs-CZ" dirty="0"/>
              <a:t> </a:t>
            </a:r>
            <a:r>
              <a:rPr lang="cs-CZ" dirty="0" err="1"/>
              <a:t>viel</a:t>
            </a:r>
            <a:r>
              <a:rPr lang="cs-CZ" dirty="0"/>
              <a:t> </a:t>
            </a:r>
            <a:r>
              <a:rPr lang="cs-CZ" dirty="0" err="1"/>
              <a:t>Geld</a:t>
            </a:r>
            <a:r>
              <a:rPr lang="cs-CZ" dirty="0"/>
              <a:t> </a:t>
            </a:r>
            <a:r>
              <a:rPr lang="cs-CZ" dirty="0" err="1"/>
              <a:t>ausgegeben</a:t>
            </a:r>
            <a:r>
              <a:rPr lang="cs-CZ" dirty="0"/>
              <a:t>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Wenn</a:t>
            </a:r>
            <a:r>
              <a:rPr lang="cs-CZ" dirty="0" smtClean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aus</a:t>
            </a:r>
            <a:r>
              <a:rPr lang="cs-CZ" dirty="0"/>
              <a:t> der </a:t>
            </a:r>
            <a:r>
              <a:rPr lang="cs-CZ" dirty="0" err="1"/>
              <a:t>Schule</a:t>
            </a:r>
            <a:r>
              <a:rPr lang="cs-CZ" dirty="0"/>
              <a:t> </a:t>
            </a:r>
            <a:r>
              <a:rPr lang="cs-CZ" dirty="0" err="1"/>
              <a:t>komme</a:t>
            </a:r>
            <a:r>
              <a:rPr lang="cs-CZ" dirty="0"/>
              <a:t>, </a:t>
            </a:r>
            <a:r>
              <a:rPr lang="cs-CZ" dirty="0" err="1"/>
              <a:t>esse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etwas</a:t>
            </a:r>
            <a:r>
              <a:rPr lang="cs-CZ" dirty="0"/>
              <a:t>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Als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meine</a:t>
            </a:r>
            <a:r>
              <a:rPr lang="cs-CZ" dirty="0" smtClean="0"/>
              <a:t> </a:t>
            </a:r>
            <a:r>
              <a:rPr lang="cs-CZ" dirty="0" err="1"/>
              <a:t>Freundin</a:t>
            </a:r>
            <a:r>
              <a:rPr lang="cs-CZ" dirty="0"/>
              <a:t> </a:t>
            </a:r>
            <a:r>
              <a:rPr lang="cs-CZ" dirty="0" err="1"/>
              <a:t>gekommen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, </a:t>
            </a:r>
            <a:r>
              <a:rPr lang="cs-CZ" dirty="0" err="1"/>
              <a:t>haben</a:t>
            </a:r>
            <a:r>
              <a:rPr lang="cs-CZ" dirty="0"/>
              <a:t> </a:t>
            </a:r>
            <a:r>
              <a:rPr lang="cs-CZ" dirty="0" err="1"/>
              <a:t>ihr</a:t>
            </a:r>
            <a:r>
              <a:rPr lang="cs-CZ" dirty="0"/>
              <a:t> </a:t>
            </a:r>
            <a:r>
              <a:rPr lang="cs-CZ" dirty="0" err="1"/>
              <a:t>alle</a:t>
            </a:r>
            <a:r>
              <a:rPr lang="cs-CZ" dirty="0"/>
              <a:t> </a:t>
            </a:r>
            <a:r>
              <a:rPr lang="cs-CZ" dirty="0" err="1"/>
              <a:t>zum</a:t>
            </a:r>
            <a:r>
              <a:rPr lang="cs-CZ" dirty="0"/>
              <a:t> </a:t>
            </a:r>
            <a:r>
              <a:rPr lang="cs-CZ" dirty="0" err="1"/>
              <a:t>Geburtstag</a:t>
            </a:r>
            <a:r>
              <a:rPr lang="cs-CZ" dirty="0"/>
              <a:t> </a:t>
            </a:r>
            <a:r>
              <a:rPr lang="cs-CZ" dirty="0" err="1"/>
              <a:t>gratulliert</a:t>
            </a:r>
            <a:r>
              <a:rPr lang="cs-CZ" dirty="0"/>
              <a:t>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Wenn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meine</a:t>
            </a:r>
            <a:r>
              <a:rPr lang="cs-CZ" dirty="0" smtClean="0"/>
              <a:t> </a:t>
            </a:r>
            <a:r>
              <a:rPr lang="cs-CZ" dirty="0" err="1"/>
              <a:t>Eltern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Theater</a:t>
            </a:r>
            <a:r>
              <a:rPr lang="cs-CZ" dirty="0"/>
              <a:t> </a:t>
            </a:r>
            <a:r>
              <a:rPr lang="cs-CZ" dirty="0" err="1"/>
              <a:t>waren</a:t>
            </a:r>
            <a:r>
              <a:rPr lang="cs-CZ" dirty="0"/>
              <a:t>, </a:t>
            </a:r>
            <a:r>
              <a:rPr lang="cs-CZ" dirty="0" err="1"/>
              <a:t>sind</a:t>
            </a:r>
            <a:r>
              <a:rPr lang="cs-CZ" dirty="0"/>
              <a:t> </a:t>
            </a:r>
            <a:r>
              <a:rPr lang="cs-CZ" dirty="0" err="1"/>
              <a:t>wir</a:t>
            </a:r>
            <a:r>
              <a:rPr lang="cs-CZ" dirty="0"/>
              <a:t> </a:t>
            </a:r>
            <a:r>
              <a:rPr lang="cs-CZ" dirty="0" err="1"/>
              <a:t>immer</a:t>
            </a:r>
            <a:r>
              <a:rPr lang="cs-CZ" dirty="0"/>
              <a:t> </a:t>
            </a:r>
            <a:r>
              <a:rPr lang="cs-CZ" dirty="0" err="1"/>
              <a:t>lange</a:t>
            </a:r>
            <a:r>
              <a:rPr lang="cs-CZ" dirty="0"/>
              <a:t> </a:t>
            </a:r>
            <a:r>
              <a:rPr lang="cs-CZ" dirty="0" err="1" smtClean="0"/>
              <a:t>aufgeblieben</a:t>
            </a:r>
            <a:r>
              <a:rPr lang="cs-CZ" dirty="0"/>
              <a:t>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Wenn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 err="1"/>
              <a:t>willst</a:t>
            </a:r>
            <a:r>
              <a:rPr lang="cs-CZ" dirty="0"/>
              <a:t>, </a:t>
            </a:r>
            <a:r>
              <a:rPr lang="cs-CZ" dirty="0" err="1"/>
              <a:t>kannst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vorbeikommen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4278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/>
              <a:t>Řešení – </a:t>
            </a:r>
            <a:r>
              <a:rPr lang="cs-CZ" sz="3200" b="1" dirty="0" smtClean="0"/>
              <a:t>II. </a:t>
            </a:r>
            <a:r>
              <a:rPr lang="cs-CZ" sz="3200" b="1" dirty="0"/>
              <a:t>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 fontScale="85000" lnSpcReduction="10000"/>
          </a:bodyPr>
          <a:lstStyle/>
          <a:p>
            <a:r>
              <a:rPr lang="cs-CZ" dirty="0" err="1"/>
              <a:t>Bleib</a:t>
            </a:r>
            <a:r>
              <a:rPr lang="cs-CZ" dirty="0"/>
              <a:t> </a:t>
            </a:r>
            <a:r>
              <a:rPr lang="cs-CZ" dirty="0" err="1"/>
              <a:t>hier</a:t>
            </a:r>
            <a:r>
              <a:rPr lang="cs-CZ" dirty="0"/>
              <a:t>, </a:t>
            </a:r>
            <a:r>
              <a:rPr lang="cs-CZ" dirty="0" smtClean="0">
                <a:solidFill>
                  <a:srgbClr val="FF0000"/>
                </a:solidFill>
              </a:rPr>
              <a:t>bis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/>
              <a:t>den </a:t>
            </a:r>
            <a:r>
              <a:rPr lang="cs-CZ" dirty="0" err="1" smtClean="0"/>
              <a:t>Arzt</a:t>
            </a:r>
            <a:r>
              <a:rPr lang="cs-CZ" dirty="0" smtClean="0"/>
              <a:t> </a:t>
            </a:r>
            <a:r>
              <a:rPr lang="cs-CZ" dirty="0"/>
              <a:t>hole.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Seitdem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hier</a:t>
            </a:r>
            <a:r>
              <a:rPr lang="cs-CZ" dirty="0"/>
              <a:t> </a:t>
            </a:r>
            <a:r>
              <a:rPr lang="cs-CZ" dirty="0" err="1"/>
              <a:t>wohnt</a:t>
            </a:r>
            <a:r>
              <a:rPr lang="cs-CZ" dirty="0"/>
              <a:t>,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mehr</a:t>
            </a:r>
            <a:r>
              <a:rPr lang="cs-CZ" dirty="0"/>
              <a:t> </a:t>
            </a:r>
            <a:r>
              <a:rPr lang="cs-CZ" dirty="0" err="1"/>
              <a:t>krank</a:t>
            </a:r>
            <a:r>
              <a:rPr lang="cs-CZ" dirty="0"/>
              <a:t>.</a:t>
            </a:r>
          </a:p>
          <a:p>
            <a:r>
              <a:rPr lang="cs-CZ" dirty="0"/>
              <a:t>Er </a:t>
            </a:r>
            <a:r>
              <a:rPr lang="cs-CZ" dirty="0" err="1"/>
              <a:t>hat</a:t>
            </a:r>
            <a:r>
              <a:rPr lang="cs-CZ" dirty="0"/>
              <a:t> </a:t>
            </a:r>
            <a:r>
              <a:rPr lang="cs-CZ" dirty="0" err="1"/>
              <a:t>lange</a:t>
            </a:r>
            <a:r>
              <a:rPr lang="cs-CZ" dirty="0"/>
              <a:t> </a:t>
            </a:r>
            <a:r>
              <a:rPr lang="cs-CZ" dirty="0" err="1"/>
              <a:t>überlegt</a:t>
            </a:r>
            <a:r>
              <a:rPr lang="cs-CZ" dirty="0"/>
              <a:t>, </a:t>
            </a:r>
            <a:r>
              <a:rPr lang="cs-CZ" dirty="0" smtClean="0">
                <a:solidFill>
                  <a:srgbClr val="FF0000"/>
                </a:solidFill>
              </a:rPr>
              <a:t>bis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/>
              <a:t>etwas</a:t>
            </a:r>
            <a:r>
              <a:rPr lang="cs-CZ" dirty="0"/>
              <a:t> </a:t>
            </a:r>
            <a:r>
              <a:rPr lang="cs-CZ" dirty="0" err="1"/>
              <a:t>gesagt</a:t>
            </a:r>
            <a:r>
              <a:rPr lang="cs-CZ" dirty="0"/>
              <a:t> </a:t>
            </a:r>
            <a:r>
              <a:rPr lang="cs-CZ" dirty="0" err="1"/>
              <a:t>hat</a:t>
            </a:r>
            <a:r>
              <a:rPr lang="cs-CZ" dirty="0"/>
              <a:t>.</a:t>
            </a:r>
          </a:p>
          <a:p>
            <a:r>
              <a:rPr lang="cs-CZ" dirty="0" err="1">
                <a:solidFill>
                  <a:srgbClr val="FF0000"/>
                </a:solidFill>
              </a:rPr>
              <a:t>Seitdem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/>
              <a:t>verheiratet</a:t>
            </a:r>
            <a:r>
              <a:rPr lang="cs-CZ" dirty="0"/>
              <a:t> </a:t>
            </a:r>
            <a:r>
              <a:rPr lang="cs-CZ" dirty="0" err="1"/>
              <a:t>sind</a:t>
            </a:r>
            <a:r>
              <a:rPr lang="cs-CZ" dirty="0"/>
              <a:t>, </a:t>
            </a:r>
            <a:r>
              <a:rPr lang="cs-CZ" dirty="0" err="1"/>
              <a:t>streiten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jeden </a:t>
            </a:r>
            <a:r>
              <a:rPr lang="cs-CZ" dirty="0" err="1"/>
              <a:t>Tag</a:t>
            </a:r>
            <a:r>
              <a:rPr lang="cs-CZ" dirty="0"/>
              <a:t>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Bevor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 err="1"/>
              <a:t>ihm</a:t>
            </a:r>
            <a:r>
              <a:rPr lang="cs-CZ" dirty="0"/>
              <a:t> </a:t>
            </a:r>
            <a:r>
              <a:rPr lang="cs-CZ" dirty="0" err="1"/>
              <a:t>etwas</a:t>
            </a:r>
            <a:r>
              <a:rPr lang="cs-CZ" dirty="0"/>
              <a:t> </a:t>
            </a:r>
            <a:r>
              <a:rPr lang="cs-CZ" dirty="0" err="1"/>
              <a:t>sagst</a:t>
            </a:r>
            <a:r>
              <a:rPr lang="cs-CZ" dirty="0"/>
              <a:t>, </a:t>
            </a:r>
            <a:r>
              <a:rPr lang="cs-CZ" dirty="0" err="1"/>
              <a:t>denke</a:t>
            </a:r>
            <a:r>
              <a:rPr lang="cs-CZ" dirty="0"/>
              <a:t> </a:t>
            </a:r>
            <a:r>
              <a:rPr lang="cs-CZ" dirty="0" err="1"/>
              <a:t>darüber</a:t>
            </a:r>
            <a:r>
              <a:rPr lang="cs-CZ" dirty="0"/>
              <a:t> nach.</a:t>
            </a:r>
          </a:p>
          <a:p>
            <a:r>
              <a:rPr lang="cs-CZ" dirty="0"/>
              <a:t>Es kann </a:t>
            </a:r>
            <a:r>
              <a:rPr lang="cs-CZ" dirty="0" err="1"/>
              <a:t>noch</a:t>
            </a:r>
            <a:r>
              <a:rPr lang="cs-CZ" dirty="0"/>
              <a:t> </a:t>
            </a:r>
            <a:r>
              <a:rPr lang="cs-CZ" dirty="0" err="1"/>
              <a:t>lange</a:t>
            </a:r>
            <a:r>
              <a:rPr lang="cs-CZ" dirty="0"/>
              <a:t> </a:t>
            </a:r>
            <a:r>
              <a:rPr lang="cs-CZ" dirty="0" err="1"/>
              <a:t>dauern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bis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/>
              <a:t>zurückkommt</a:t>
            </a:r>
            <a:r>
              <a:rPr lang="cs-CZ" dirty="0"/>
              <a:t>.</a:t>
            </a:r>
          </a:p>
          <a:p>
            <a:r>
              <a:rPr lang="cs-CZ" dirty="0" err="1">
                <a:solidFill>
                  <a:srgbClr val="FF0000"/>
                </a:solidFill>
              </a:rPr>
              <a:t>Seitdem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/>
              <a:t>Kinder</a:t>
            </a:r>
            <a:r>
              <a:rPr lang="cs-CZ" dirty="0"/>
              <a:t> in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Schule</a:t>
            </a:r>
            <a:r>
              <a:rPr lang="cs-CZ" dirty="0"/>
              <a:t> </a:t>
            </a:r>
            <a:r>
              <a:rPr lang="cs-CZ" dirty="0" err="1"/>
              <a:t>gehen</a:t>
            </a:r>
            <a:r>
              <a:rPr lang="cs-CZ" dirty="0"/>
              <a:t>, </a:t>
            </a:r>
            <a:r>
              <a:rPr lang="cs-CZ" dirty="0" err="1"/>
              <a:t>haben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weniger</a:t>
            </a:r>
            <a:r>
              <a:rPr lang="cs-CZ" dirty="0"/>
              <a:t> </a:t>
            </a:r>
            <a:r>
              <a:rPr lang="cs-CZ" dirty="0" err="1"/>
              <a:t>Freizeit</a:t>
            </a:r>
            <a:r>
              <a:rPr lang="cs-CZ" dirty="0"/>
              <a:t>.</a:t>
            </a:r>
          </a:p>
          <a:p>
            <a:r>
              <a:rPr lang="cs-CZ" dirty="0" err="1"/>
              <a:t>Wir</a:t>
            </a:r>
            <a:r>
              <a:rPr lang="cs-CZ" dirty="0"/>
              <a:t> </a:t>
            </a:r>
            <a:r>
              <a:rPr lang="cs-CZ" dirty="0" err="1"/>
              <a:t>warten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bis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 err="1"/>
              <a:t>fertig</a:t>
            </a:r>
            <a:r>
              <a:rPr lang="cs-CZ" dirty="0"/>
              <a:t> </a:t>
            </a:r>
            <a:r>
              <a:rPr lang="cs-CZ" dirty="0" err="1"/>
              <a:t>bist</a:t>
            </a:r>
            <a:r>
              <a:rPr lang="cs-CZ" dirty="0"/>
              <a:t>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Bevor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/>
              <a:t>weggehen</a:t>
            </a:r>
            <a:r>
              <a:rPr lang="cs-CZ" dirty="0"/>
              <a:t>, </a:t>
            </a:r>
            <a:r>
              <a:rPr lang="cs-CZ" dirty="0" err="1"/>
              <a:t>kontrollieren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bitte</a:t>
            </a:r>
            <a:r>
              <a:rPr lang="cs-CZ" dirty="0"/>
              <a:t>  </a:t>
            </a:r>
            <a:r>
              <a:rPr lang="cs-CZ" dirty="0" err="1"/>
              <a:t>alles</a:t>
            </a:r>
            <a:r>
              <a:rPr lang="cs-CZ" dirty="0"/>
              <a:t>.</a:t>
            </a:r>
          </a:p>
          <a:p>
            <a:r>
              <a:rPr lang="cs-CZ" dirty="0" err="1"/>
              <a:t>Bleib</a:t>
            </a:r>
            <a:r>
              <a:rPr lang="cs-CZ" dirty="0" smtClean="0"/>
              <a:t>,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bis </a:t>
            </a:r>
            <a:r>
              <a:rPr lang="cs-CZ" dirty="0" smtClean="0"/>
              <a:t> es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mehr</a:t>
            </a:r>
            <a:r>
              <a:rPr lang="cs-CZ" dirty="0"/>
              <a:t> </a:t>
            </a:r>
            <a:r>
              <a:rPr lang="cs-CZ" dirty="0" err="1"/>
              <a:t>regnet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8807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/>
              <a:t>Řešení – </a:t>
            </a:r>
            <a:r>
              <a:rPr lang="cs-CZ" sz="3200" b="1" dirty="0" smtClean="0"/>
              <a:t>III</a:t>
            </a:r>
            <a:r>
              <a:rPr lang="cs-CZ" sz="3200" b="1" dirty="0"/>
              <a:t>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760640"/>
          </a:xfrm>
        </p:spPr>
        <p:txBody>
          <a:bodyPr>
            <a:noAutofit/>
          </a:bodyPr>
          <a:lstStyle/>
          <a:p>
            <a:r>
              <a:rPr lang="cs-CZ" sz="2600" dirty="0" err="1" smtClean="0">
                <a:solidFill>
                  <a:srgbClr val="FF0000"/>
                </a:solidFill>
              </a:rPr>
              <a:t>Warte</a:t>
            </a:r>
            <a:r>
              <a:rPr lang="cs-CZ" sz="2600" dirty="0" smtClean="0">
                <a:solidFill>
                  <a:srgbClr val="FF0000"/>
                </a:solidFill>
              </a:rPr>
              <a:t>, bis </a:t>
            </a:r>
            <a:r>
              <a:rPr lang="cs-CZ" sz="2600" dirty="0" err="1" smtClean="0">
                <a:solidFill>
                  <a:srgbClr val="FF0000"/>
                </a:solidFill>
              </a:rPr>
              <a:t>wir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fertig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sind</a:t>
            </a:r>
            <a:r>
              <a:rPr lang="cs-CZ" sz="26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sz="2600" dirty="0" err="1" smtClean="0">
                <a:solidFill>
                  <a:srgbClr val="FF0000"/>
                </a:solidFill>
              </a:rPr>
              <a:t>Seitdem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sie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umgezogen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ist</a:t>
            </a:r>
            <a:r>
              <a:rPr lang="cs-CZ" sz="2600" dirty="0" smtClean="0">
                <a:solidFill>
                  <a:srgbClr val="FF0000"/>
                </a:solidFill>
              </a:rPr>
              <a:t>, </a:t>
            </a:r>
            <a:r>
              <a:rPr lang="cs-CZ" sz="2600" dirty="0" err="1" smtClean="0">
                <a:solidFill>
                  <a:srgbClr val="FF0000"/>
                </a:solidFill>
              </a:rPr>
              <a:t>sehen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wir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uns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wenig</a:t>
            </a:r>
            <a:r>
              <a:rPr lang="cs-CZ" sz="2600" dirty="0" smtClean="0">
                <a:solidFill>
                  <a:srgbClr val="FF0000"/>
                </a:solidFill>
              </a:rPr>
              <a:t>.</a:t>
            </a:r>
            <a:r>
              <a:rPr lang="cs-CZ" sz="2600" dirty="0" smtClean="0"/>
              <a:t> </a:t>
            </a:r>
            <a:endParaRPr lang="cs-CZ" sz="2600" dirty="0"/>
          </a:p>
          <a:p>
            <a:r>
              <a:rPr lang="cs-CZ" sz="2600" dirty="0" err="1" smtClean="0">
                <a:solidFill>
                  <a:srgbClr val="FF0000"/>
                </a:solidFill>
              </a:rPr>
              <a:t>Bevor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du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wegfährst</a:t>
            </a:r>
            <a:r>
              <a:rPr lang="cs-CZ" sz="2600" dirty="0" smtClean="0">
                <a:solidFill>
                  <a:srgbClr val="FF0000"/>
                </a:solidFill>
              </a:rPr>
              <a:t>, </a:t>
            </a:r>
            <a:r>
              <a:rPr lang="cs-CZ" sz="2600" dirty="0" err="1" smtClean="0">
                <a:solidFill>
                  <a:srgbClr val="FF0000"/>
                </a:solidFill>
              </a:rPr>
              <a:t>gieẞe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die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Blumen</a:t>
            </a:r>
            <a:r>
              <a:rPr lang="cs-CZ" sz="2600" dirty="0" smtClean="0">
                <a:solidFill>
                  <a:srgbClr val="FF0000"/>
                </a:solidFill>
              </a:rPr>
              <a:t>. </a:t>
            </a:r>
            <a:endParaRPr lang="cs-CZ" sz="2600" dirty="0">
              <a:solidFill>
                <a:srgbClr val="FF0000"/>
              </a:solidFill>
            </a:endParaRPr>
          </a:p>
          <a:p>
            <a:r>
              <a:rPr lang="cs-CZ" sz="2600" dirty="0" err="1" smtClean="0">
                <a:solidFill>
                  <a:srgbClr val="FF0000"/>
                </a:solidFill>
              </a:rPr>
              <a:t>Als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er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sie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endlich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angerufen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hat</a:t>
            </a:r>
            <a:r>
              <a:rPr lang="cs-CZ" sz="2600" dirty="0" smtClean="0">
                <a:solidFill>
                  <a:srgbClr val="FF0000"/>
                </a:solidFill>
              </a:rPr>
              <a:t>, </a:t>
            </a:r>
            <a:r>
              <a:rPr lang="cs-CZ" sz="2600" dirty="0" err="1" smtClean="0">
                <a:solidFill>
                  <a:srgbClr val="FF0000"/>
                </a:solidFill>
              </a:rPr>
              <a:t>war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sie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glücklich</a:t>
            </a:r>
            <a:r>
              <a:rPr lang="cs-CZ" sz="2600" dirty="0" smtClean="0">
                <a:solidFill>
                  <a:srgbClr val="FF0000"/>
                </a:solidFill>
              </a:rPr>
              <a:t>. </a:t>
            </a:r>
          </a:p>
          <a:p>
            <a:r>
              <a:rPr lang="cs-CZ" sz="2600" dirty="0" err="1" smtClean="0">
                <a:solidFill>
                  <a:srgbClr val="FF0000"/>
                </a:solidFill>
              </a:rPr>
              <a:t>Wenn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du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zu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Hause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bist</a:t>
            </a:r>
            <a:r>
              <a:rPr lang="cs-CZ" sz="2600" dirty="0" smtClean="0">
                <a:solidFill>
                  <a:srgbClr val="FF0000"/>
                </a:solidFill>
              </a:rPr>
              <a:t>, </a:t>
            </a:r>
            <a:r>
              <a:rPr lang="cs-CZ" sz="2600" dirty="0" err="1" smtClean="0">
                <a:solidFill>
                  <a:srgbClr val="FF0000"/>
                </a:solidFill>
              </a:rPr>
              <a:t>kannst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du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das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Mittagessen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kochen</a:t>
            </a:r>
            <a:r>
              <a:rPr lang="cs-CZ" sz="2600" dirty="0" smtClean="0">
                <a:solidFill>
                  <a:srgbClr val="FF0000"/>
                </a:solidFill>
              </a:rPr>
              <a:t>. </a:t>
            </a:r>
          </a:p>
          <a:p>
            <a:r>
              <a:rPr lang="cs-CZ" sz="2600" dirty="0" err="1" smtClean="0">
                <a:solidFill>
                  <a:srgbClr val="FF0000"/>
                </a:solidFill>
              </a:rPr>
              <a:t>Seitdem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ich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Englisch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lerne</a:t>
            </a:r>
            <a:r>
              <a:rPr lang="cs-CZ" sz="2600" dirty="0" smtClean="0">
                <a:solidFill>
                  <a:srgbClr val="FF0000"/>
                </a:solidFill>
              </a:rPr>
              <a:t>, </a:t>
            </a:r>
            <a:r>
              <a:rPr lang="cs-CZ" sz="2600" dirty="0" err="1" smtClean="0">
                <a:solidFill>
                  <a:srgbClr val="FF0000"/>
                </a:solidFill>
              </a:rPr>
              <a:t>verstehe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ich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im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Ausland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viel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besser</a:t>
            </a:r>
            <a:r>
              <a:rPr lang="cs-CZ" sz="26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sz="2600" dirty="0" err="1" smtClean="0">
                <a:solidFill>
                  <a:srgbClr val="FF0000"/>
                </a:solidFill>
              </a:rPr>
              <a:t>Wir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können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nicht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warten</a:t>
            </a:r>
            <a:r>
              <a:rPr lang="cs-CZ" sz="2600" dirty="0" smtClean="0">
                <a:solidFill>
                  <a:srgbClr val="FF0000"/>
                </a:solidFill>
              </a:rPr>
              <a:t>, bis </a:t>
            </a:r>
            <a:r>
              <a:rPr lang="cs-CZ" sz="2600" dirty="0" err="1" smtClean="0">
                <a:solidFill>
                  <a:srgbClr val="FF0000"/>
                </a:solidFill>
              </a:rPr>
              <a:t>er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kommt</a:t>
            </a:r>
            <a:r>
              <a:rPr lang="cs-CZ" sz="2600" dirty="0" smtClean="0">
                <a:solidFill>
                  <a:srgbClr val="FF0000"/>
                </a:solidFill>
              </a:rPr>
              <a:t>.</a:t>
            </a:r>
            <a:r>
              <a:rPr lang="cs-CZ" sz="2600" dirty="0" smtClean="0"/>
              <a:t> </a:t>
            </a:r>
            <a:endParaRPr lang="cs-CZ" sz="2600" dirty="0"/>
          </a:p>
          <a:p>
            <a:r>
              <a:rPr lang="cs-CZ" sz="2600" dirty="0" err="1" smtClean="0">
                <a:solidFill>
                  <a:srgbClr val="FF0000"/>
                </a:solidFill>
              </a:rPr>
              <a:t>Bevor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wir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ein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neues</a:t>
            </a:r>
            <a:r>
              <a:rPr lang="cs-CZ" sz="2600" dirty="0" smtClean="0">
                <a:solidFill>
                  <a:srgbClr val="FF0000"/>
                </a:solidFill>
              </a:rPr>
              <a:t> Auto </a:t>
            </a:r>
            <a:r>
              <a:rPr lang="cs-CZ" sz="2600" dirty="0" err="1" smtClean="0">
                <a:solidFill>
                  <a:srgbClr val="FF0000"/>
                </a:solidFill>
              </a:rPr>
              <a:t>kaufen</a:t>
            </a:r>
            <a:r>
              <a:rPr lang="cs-CZ" sz="2600" dirty="0" smtClean="0">
                <a:solidFill>
                  <a:srgbClr val="FF0000"/>
                </a:solidFill>
              </a:rPr>
              <a:t>, </a:t>
            </a:r>
            <a:r>
              <a:rPr lang="cs-CZ" sz="2600" dirty="0" err="1" smtClean="0">
                <a:solidFill>
                  <a:srgbClr val="FF0000"/>
                </a:solidFill>
              </a:rPr>
              <a:t>müssen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wir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uns</a:t>
            </a:r>
            <a:r>
              <a:rPr lang="cs-CZ" sz="2600" dirty="0" smtClean="0">
                <a:solidFill>
                  <a:srgbClr val="FF0000"/>
                </a:solidFill>
              </a:rPr>
              <a:t> gut </a:t>
            </a:r>
            <a:r>
              <a:rPr lang="cs-CZ" sz="2600" dirty="0" err="1" smtClean="0">
                <a:solidFill>
                  <a:srgbClr val="FF0000"/>
                </a:solidFill>
              </a:rPr>
              <a:t>informieren</a:t>
            </a:r>
            <a:r>
              <a:rPr lang="cs-CZ" sz="2600" dirty="0" smtClean="0">
                <a:solidFill>
                  <a:srgbClr val="FF0000"/>
                </a:solidFill>
              </a:rPr>
              <a:t>.</a:t>
            </a:r>
            <a:endParaRPr lang="cs-CZ" sz="2600" dirty="0"/>
          </a:p>
          <a:p>
            <a:r>
              <a:rPr lang="cs-CZ" sz="2600" dirty="0" err="1" smtClean="0">
                <a:solidFill>
                  <a:srgbClr val="FF0000"/>
                </a:solidFill>
              </a:rPr>
              <a:t>Wenn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sie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uns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besucht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haben</a:t>
            </a:r>
            <a:r>
              <a:rPr lang="cs-CZ" sz="2600" dirty="0" smtClean="0">
                <a:solidFill>
                  <a:srgbClr val="FF0000"/>
                </a:solidFill>
              </a:rPr>
              <a:t>, </a:t>
            </a:r>
            <a:r>
              <a:rPr lang="cs-CZ" sz="2600" dirty="0" err="1" smtClean="0">
                <a:solidFill>
                  <a:srgbClr val="FF0000"/>
                </a:solidFill>
              </a:rPr>
              <a:t>haben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sie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immer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Geschenke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  <a:r>
              <a:rPr lang="cs-CZ" sz="2600" dirty="0" err="1" smtClean="0">
                <a:solidFill>
                  <a:srgbClr val="FF0000"/>
                </a:solidFill>
              </a:rPr>
              <a:t>mitgebracht</a:t>
            </a:r>
            <a:r>
              <a:rPr lang="cs-CZ" sz="2600" dirty="0" smtClean="0">
                <a:solidFill>
                  <a:srgbClr val="FF0000"/>
                </a:solidFill>
              </a:rPr>
              <a:t>. 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6436127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921</Words>
  <Application>Microsoft Office PowerPoint</Application>
  <PresentationFormat>Předvádění na obrazovce (4:3)</PresentationFormat>
  <Paragraphs>104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Prezentace aplikace PowerPoint</vt:lpstr>
      <vt:lpstr>Vedlejší věty časové se spojkami als/wenn (když)</vt:lpstr>
      <vt:lpstr>I. Cvičení – doplň „wenn“ nebo „als“:</vt:lpstr>
      <vt:lpstr>Vedlejší věty časové se spojkami bevor, seit(dem), bis</vt:lpstr>
      <vt:lpstr>II. Cvičení – doplň spojky bevor/ seit(dem) / bis</vt:lpstr>
      <vt:lpstr>III. Cvičení - přelož a použij spojky wenn, als, bevor, seit(dem), bis:</vt:lpstr>
      <vt:lpstr>Řešení – I. cvičení:</vt:lpstr>
      <vt:lpstr>Řešení – II. cvičení:</vt:lpstr>
      <vt:lpstr>Řešení – III. cvičení: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Sklenařová</dc:creator>
  <cp:lastModifiedBy>Pavel Roubínek</cp:lastModifiedBy>
  <cp:revision>23</cp:revision>
  <dcterms:created xsi:type="dcterms:W3CDTF">2014-05-19T07:55:28Z</dcterms:created>
  <dcterms:modified xsi:type="dcterms:W3CDTF">2014-06-10T09:37:44Z</dcterms:modified>
</cp:coreProperties>
</file>