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686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75329-3B20-400B-AAE2-8AA770A01F83}" type="datetimeFigureOut">
              <a:rPr lang="cs-CZ" smtClean="0"/>
              <a:pPr/>
              <a:t>10.6.2014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35ECF-40E1-44CB-995B-91B25A229C5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893093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75329-3B20-400B-AAE2-8AA770A01F83}" type="datetimeFigureOut">
              <a:rPr lang="cs-CZ" smtClean="0"/>
              <a:pPr/>
              <a:t>10.6.2014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35ECF-40E1-44CB-995B-91B25A229C5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90743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75329-3B20-400B-AAE2-8AA770A01F83}" type="datetimeFigureOut">
              <a:rPr lang="cs-CZ" smtClean="0"/>
              <a:pPr/>
              <a:t>10.6.2014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35ECF-40E1-44CB-995B-91B25A229C5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751267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75329-3B20-400B-AAE2-8AA770A01F83}" type="datetimeFigureOut">
              <a:rPr lang="cs-CZ" smtClean="0"/>
              <a:pPr/>
              <a:t>10.6.2014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35ECF-40E1-44CB-995B-91B25A229C5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682639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75329-3B20-400B-AAE2-8AA770A01F83}" type="datetimeFigureOut">
              <a:rPr lang="cs-CZ" smtClean="0"/>
              <a:pPr/>
              <a:t>10.6.2014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35ECF-40E1-44CB-995B-91B25A229C5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80265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75329-3B20-400B-AAE2-8AA770A01F83}" type="datetimeFigureOut">
              <a:rPr lang="cs-CZ" smtClean="0"/>
              <a:pPr/>
              <a:t>10.6.2014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35ECF-40E1-44CB-995B-91B25A229C5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876698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75329-3B20-400B-AAE2-8AA770A01F83}" type="datetimeFigureOut">
              <a:rPr lang="cs-CZ" smtClean="0"/>
              <a:pPr/>
              <a:t>10.6.2014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35ECF-40E1-44CB-995B-91B25A229C5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07850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75329-3B20-400B-AAE2-8AA770A01F83}" type="datetimeFigureOut">
              <a:rPr lang="cs-CZ" smtClean="0"/>
              <a:pPr/>
              <a:t>10.6.2014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35ECF-40E1-44CB-995B-91B25A229C5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977649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75329-3B20-400B-AAE2-8AA770A01F83}" type="datetimeFigureOut">
              <a:rPr lang="cs-CZ" smtClean="0"/>
              <a:pPr/>
              <a:t>10.6.2014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35ECF-40E1-44CB-995B-91B25A229C5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900298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75329-3B20-400B-AAE2-8AA770A01F83}" type="datetimeFigureOut">
              <a:rPr lang="cs-CZ" smtClean="0"/>
              <a:pPr/>
              <a:t>10.6.2014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35ECF-40E1-44CB-995B-91B25A229C5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3650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75329-3B20-400B-AAE2-8AA770A01F83}" type="datetimeFigureOut">
              <a:rPr lang="cs-CZ" smtClean="0"/>
              <a:pPr/>
              <a:t>10.6.2014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35ECF-40E1-44CB-995B-91B25A229C5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143776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675329-3B20-400B-AAE2-8AA770A01F83}" type="datetimeFigureOut">
              <a:rPr lang="cs-CZ" smtClean="0"/>
              <a:pPr/>
              <a:t>10.6.2014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535ECF-40E1-44CB-995B-91B25A229C5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218053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0434587"/>
              </p:ext>
            </p:extLst>
          </p:nvPr>
        </p:nvGraphicFramePr>
        <p:xfrm>
          <a:off x="611560" y="1412776"/>
          <a:ext cx="7813376" cy="534253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04799"/>
                <a:gridCol w="6208577"/>
              </a:tblGrid>
              <a:tr h="552738"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Název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Zkracování vedlejších vět s „</a:t>
                      </a:r>
                      <a:r>
                        <a:rPr lang="cs-CZ" sz="1700" b="1" baseline="0" dirty="0" err="1" smtClean="0">
                          <a:latin typeface="Arial" pitchFamily="34" charset="0"/>
                          <a:cs typeface="Arial" pitchFamily="34" charset="0"/>
                        </a:rPr>
                        <a:t>dass</a:t>
                      </a:r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“ pomocí infinitivní vazby s „</a:t>
                      </a:r>
                      <a:r>
                        <a:rPr lang="cs-CZ" sz="1700" b="1" baseline="0" dirty="0" err="1" smtClean="0">
                          <a:latin typeface="Arial" pitchFamily="34" charset="0"/>
                          <a:cs typeface="Arial" pitchFamily="34" charset="0"/>
                        </a:rPr>
                        <a:t>zu</a:t>
                      </a:r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“</a:t>
                      </a:r>
                    </a:p>
                  </a:txBody>
                  <a:tcPr anchor="ctr"/>
                </a:tc>
              </a:tr>
              <a:tr h="552738"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Předmět, ročník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Německý jazyk, sexta</a:t>
                      </a:r>
                    </a:p>
                  </a:txBody>
                  <a:tcPr anchor="ctr"/>
                </a:tc>
              </a:tr>
              <a:tr h="552738"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Tematická oblast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Německý jazyk – gramatické jevy</a:t>
                      </a:r>
                    </a:p>
                  </a:txBody>
                  <a:tcPr anchor="ctr"/>
                </a:tc>
              </a:tr>
              <a:tr h="475284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Anotace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Materiál slouží k prezentaci a procvičení</a:t>
                      </a:r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 dané gramatické oblasti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787651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Klíčová</a:t>
                      </a:r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 slova</a:t>
                      </a:r>
                      <a:endParaRPr lang="cs-CZ" sz="1700" b="1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vedlejší</a:t>
                      </a:r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 věta, spojka  „</a:t>
                      </a:r>
                      <a:r>
                        <a:rPr lang="cs-CZ" sz="1700" b="0" baseline="0" dirty="0" err="1" smtClean="0">
                          <a:latin typeface="Arial" pitchFamily="34" charset="0"/>
                          <a:cs typeface="Arial" pitchFamily="34" charset="0"/>
                        </a:rPr>
                        <a:t>dass</a:t>
                      </a:r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“, infinitivní vazba, částice „</a:t>
                      </a:r>
                      <a:r>
                        <a:rPr lang="cs-CZ" sz="1700" b="0" baseline="0" dirty="0" err="1" smtClean="0">
                          <a:latin typeface="Arial" pitchFamily="34" charset="0"/>
                          <a:cs typeface="Arial" pitchFamily="34" charset="0"/>
                        </a:rPr>
                        <a:t>zu</a:t>
                      </a:r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“, podmět, určité sloveso, předmět, sloveso sdělovacího charakteru, sloveso smyslového </a:t>
                      </a:r>
                      <a:r>
                        <a:rPr lang="cs-CZ" sz="1700" b="0" baseline="0" dirty="0" err="1" smtClean="0">
                          <a:latin typeface="Arial" pitchFamily="34" charset="0"/>
                          <a:cs typeface="Arial" pitchFamily="34" charset="0"/>
                        </a:rPr>
                        <a:t>vnímáné</a:t>
                      </a:r>
                      <a:endParaRPr lang="cs-CZ" sz="1700" b="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475284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Autor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PhDr.</a:t>
                      </a:r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 Eva Sklenářová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475284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Datum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16. 5. 2014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475284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Škola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Gymnázium Jana Opletala, Litovel, Opletalova 189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5273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Projekt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EU peníze středním školám, </a:t>
                      </a:r>
                      <a:r>
                        <a:rPr lang="cs-CZ" sz="1700" b="0" dirty="0" err="1" smtClean="0">
                          <a:latin typeface="Arial" pitchFamily="34" charset="0"/>
                          <a:cs typeface="Arial" pitchFamily="34" charset="0"/>
                        </a:rPr>
                        <a:t>reg</a:t>
                      </a:r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. č.: CZ.1.07/1.5.00/34.0221</a:t>
                      </a:r>
                    </a:p>
                    <a:p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0"/>
            <a:ext cx="7956376" cy="14022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249032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179512" y="476672"/>
            <a:ext cx="8784976" cy="6264696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sz="2800" b="1" dirty="0"/>
              <a:t> </a:t>
            </a:r>
            <a:r>
              <a:rPr lang="cs-CZ" sz="2800" b="1" dirty="0" smtClean="0"/>
              <a:t>    Zdroje</a:t>
            </a:r>
          </a:p>
          <a:p>
            <a:endParaRPr lang="cs-CZ" sz="2400" dirty="0"/>
          </a:p>
          <a:p>
            <a:pPr lvl="0"/>
            <a:r>
              <a:rPr lang="cs-CZ" sz="2400" dirty="0"/>
              <a:t>BAUMBACH, R., VÁCLAVKOVÁ, G. Mluvnice němčiny. 1. vydání. FIN PUBLISHING Olomouc, 1997. ISBN 80-86002-13-6.</a:t>
            </a:r>
          </a:p>
          <a:p>
            <a:pPr lvl="0"/>
            <a:endParaRPr lang="cs-CZ" sz="2400" dirty="0"/>
          </a:p>
          <a:p>
            <a:pPr lvl="0"/>
            <a:r>
              <a:rPr lang="cs-CZ" sz="2400" dirty="0"/>
              <a:t>DUSILOVÁ, D., EBEL, M., GOEDERT, R., KOLOCOVÁ, V., VACHALOVSKÁ, L. Nová cvičebnice německé gramatiky. Nakladatelství POLYGLOT, Praha. Třetí vydání, dotisk 2002. ISBN 80-86-195-10-4.</a:t>
            </a:r>
          </a:p>
          <a:p>
            <a:pPr lvl="0"/>
            <a:endParaRPr lang="cs-CZ" sz="2400" dirty="0"/>
          </a:p>
          <a:p>
            <a:pPr lvl="0"/>
            <a:r>
              <a:rPr lang="cs-CZ" sz="2400" dirty="0"/>
              <a:t>HELBIG, G., BUSCHA, J. </a:t>
            </a:r>
            <a:r>
              <a:rPr lang="cs-CZ" sz="2400" dirty="0" err="1"/>
              <a:t>Deutsche</a:t>
            </a:r>
            <a:r>
              <a:rPr lang="cs-CZ" sz="2400" dirty="0"/>
              <a:t> </a:t>
            </a:r>
            <a:r>
              <a:rPr lang="cs-CZ" sz="2400" dirty="0" err="1"/>
              <a:t>Grammatik</a:t>
            </a:r>
            <a:r>
              <a:rPr lang="cs-CZ" sz="2400" dirty="0"/>
              <a:t>. </a:t>
            </a:r>
            <a:r>
              <a:rPr lang="cs-CZ" sz="2400" dirty="0" err="1"/>
              <a:t>Ein</a:t>
            </a:r>
            <a:r>
              <a:rPr lang="cs-CZ" sz="2400" dirty="0"/>
              <a:t> </a:t>
            </a:r>
            <a:r>
              <a:rPr lang="cs-CZ" sz="2400" dirty="0" err="1"/>
              <a:t>Handbuchbuch</a:t>
            </a:r>
            <a:r>
              <a:rPr lang="cs-CZ" sz="2400" dirty="0"/>
              <a:t> </a:t>
            </a:r>
            <a:r>
              <a:rPr lang="cs-CZ" sz="2400" dirty="0" err="1"/>
              <a:t>für</a:t>
            </a:r>
            <a:r>
              <a:rPr lang="cs-CZ" sz="2400" dirty="0"/>
              <a:t> den </a:t>
            </a:r>
            <a:r>
              <a:rPr lang="cs-CZ" sz="2400" dirty="0" err="1"/>
              <a:t>Ausländerunterricht</a:t>
            </a:r>
            <a:r>
              <a:rPr lang="cs-CZ" sz="2400" dirty="0"/>
              <a:t>. 15., </a:t>
            </a:r>
            <a:r>
              <a:rPr lang="cs-CZ" sz="2400" dirty="0" err="1"/>
              <a:t>durchgesehene</a:t>
            </a:r>
            <a:r>
              <a:rPr lang="cs-CZ" sz="2400" dirty="0"/>
              <a:t> </a:t>
            </a:r>
            <a:r>
              <a:rPr lang="cs-CZ" sz="2400" dirty="0" err="1"/>
              <a:t>Auflage</a:t>
            </a:r>
            <a:r>
              <a:rPr lang="cs-CZ" sz="2400" dirty="0"/>
              <a:t> 1993. </a:t>
            </a:r>
            <a:r>
              <a:rPr lang="cs-CZ" sz="2400" dirty="0" err="1"/>
              <a:t>Langenscheidt</a:t>
            </a:r>
            <a:r>
              <a:rPr lang="cs-CZ" sz="2400" dirty="0"/>
              <a:t> </a:t>
            </a:r>
            <a:r>
              <a:rPr lang="cs-CZ" sz="2400" dirty="0" err="1"/>
              <a:t>Verlag</a:t>
            </a:r>
            <a:r>
              <a:rPr lang="cs-CZ" sz="2400" dirty="0"/>
              <a:t>. </a:t>
            </a:r>
            <a:r>
              <a:rPr lang="cs-CZ" sz="2400" dirty="0" err="1"/>
              <a:t>Germany</a:t>
            </a:r>
            <a:r>
              <a:rPr lang="cs-CZ" sz="2400" dirty="0"/>
              <a:t>. ISBN 3-324-00118-8.</a:t>
            </a:r>
          </a:p>
          <a:p>
            <a:pPr lvl="0"/>
            <a:endParaRPr lang="cs-CZ" sz="2400" dirty="0"/>
          </a:p>
          <a:p>
            <a:pPr lvl="0"/>
            <a:r>
              <a:rPr lang="cs-CZ" sz="2400" dirty="0"/>
              <a:t>MOTTA, G., CVIKOWSKA, B., VOMÁČKOVÁ, O., ČERNÝ, T. Direkt 2 </a:t>
            </a:r>
            <a:r>
              <a:rPr lang="cs-CZ" sz="2400" dirty="0" err="1"/>
              <a:t>neu</a:t>
            </a:r>
            <a:r>
              <a:rPr lang="cs-CZ" sz="2400" dirty="0"/>
              <a:t>. Němčina pro střední školy. Učebnice a pracovní sešit. Nové přepracované vydání: Tomáš Černý,  </a:t>
            </a:r>
            <a:r>
              <a:rPr lang="cs-CZ" sz="2400" dirty="0" err="1"/>
              <a:t>Klett</a:t>
            </a:r>
            <a:r>
              <a:rPr lang="cs-CZ" sz="2400" dirty="0"/>
              <a:t> nakladatelství s. r. o., Praha 2012. </a:t>
            </a:r>
            <a:r>
              <a:rPr lang="cs-CZ" sz="2400"/>
              <a:t>ISBN 978-80-7397-101-4.</a:t>
            </a:r>
          </a:p>
          <a:p>
            <a:endParaRPr lang="cs-CZ" sz="2400" dirty="0" smtClean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587512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080120"/>
          </a:xfrm>
        </p:spPr>
        <p:txBody>
          <a:bodyPr>
            <a:normAutofit fontScale="90000"/>
          </a:bodyPr>
          <a:lstStyle/>
          <a:p>
            <a:r>
              <a:rPr lang="cs-CZ" b="1" dirty="0" smtClean="0"/>
              <a:t>Zkracování vedlejších vět se spojkou „</a:t>
            </a:r>
            <a:r>
              <a:rPr lang="cs-CZ" b="1" dirty="0" err="1" smtClean="0"/>
              <a:t>dass</a:t>
            </a:r>
            <a:r>
              <a:rPr lang="cs-CZ" b="1" dirty="0" smtClean="0"/>
              <a:t>“ infinitivní vazbou s „</a:t>
            </a:r>
            <a:r>
              <a:rPr lang="cs-CZ" b="1" dirty="0" err="1" smtClean="0"/>
              <a:t>zu</a:t>
            </a:r>
            <a:r>
              <a:rPr lang="cs-CZ" b="1" dirty="0" smtClean="0"/>
              <a:t>“</a:t>
            </a:r>
            <a:endParaRPr lang="cs-CZ" b="1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179512" y="1412776"/>
            <a:ext cx="8784976" cy="5256584"/>
          </a:xfrm>
        </p:spPr>
        <p:txBody>
          <a:bodyPr>
            <a:normAutofit lnSpcReduction="10000"/>
          </a:bodyPr>
          <a:lstStyle/>
          <a:p>
            <a:r>
              <a:rPr lang="cs-CZ" sz="2800" dirty="0" smtClean="0"/>
              <a:t>Věty s „</a:t>
            </a:r>
            <a:r>
              <a:rPr lang="cs-CZ" sz="2800" dirty="0" err="1" smtClean="0"/>
              <a:t>dass</a:t>
            </a:r>
            <a:r>
              <a:rPr lang="cs-CZ" sz="2800" dirty="0" smtClean="0"/>
              <a:t>“ se často nahrazují infinitivní konstrukcí s „</a:t>
            </a:r>
            <a:r>
              <a:rPr lang="cs-CZ" sz="2800" dirty="0" err="1" smtClean="0"/>
              <a:t>zu</a:t>
            </a:r>
            <a:r>
              <a:rPr lang="cs-CZ" sz="2800" dirty="0" smtClean="0"/>
              <a:t>. </a:t>
            </a:r>
            <a:r>
              <a:rPr lang="cs-CZ" sz="2800" b="1" dirty="0" smtClean="0"/>
              <a:t>Podmět a spojka „</a:t>
            </a:r>
            <a:r>
              <a:rPr lang="cs-CZ" sz="2800" b="1" dirty="0" err="1" smtClean="0"/>
              <a:t>dass</a:t>
            </a:r>
            <a:r>
              <a:rPr lang="cs-CZ" sz="2800" b="1" dirty="0" smtClean="0"/>
              <a:t>“ se vypustí </a:t>
            </a:r>
            <a:r>
              <a:rPr lang="cs-CZ" sz="2800" dirty="0" smtClean="0"/>
              <a:t>a </a:t>
            </a:r>
            <a:r>
              <a:rPr lang="cs-CZ" sz="2800" b="1" dirty="0" smtClean="0">
                <a:solidFill>
                  <a:srgbClr val="FF0000"/>
                </a:solidFill>
              </a:rPr>
              <a:t>určité sloveso </a:t>
            </a:r>
            <a:r>
              <a:rPr lang="cs-CZ" sz="2800" dirty="0" smtClean="0"/>
              <a:t>je </a:t>
            </a:r>
            <a:r>
              <a:rPr lang="cs-CZ" sz="2800" b="1" dirty="0" smtClean="0">
                <a:solidFill>
                  <a:srgbClr val="FF0000"/>
                </a:solidFill>
              </a:rPr>
              <a:t>na konci věty v infinitivu s částicí </a:t>
            </a:r>
            <a:r>
              <a:rPr lang="cs-CZ" sz="2800" b="1" dirty="0" err="1" smtClean="0">
                <a:solidFill>
                  <a:srgbClr val="FF0000"/>
                </a:solidFill>
              </a:rPr>
              <a:t>zu</a:t>
            </a:r>
            <a:r>
              <a:rPr lang="cs-CZ" sz="2800" dirty="0" smtClean="0"/>
              <a:t>.</a:t>
            </a:r>
          </a:p>
          <a:p>
            <a:pPr marL="0" indent="0">
              <a:buNone/>
            </a:pPr>
            <a:endParaRPr lang="cs-CZ" sz="2800" dirty="0" smtClean="0"/>
          </a:p>
          <a:p>
            <a:r>
              <a:rPr lang="cs-CZ" sz="2800" dirty="0" smtClean="0"/>
              <a:t>Podmínky:</a:t>
            </a:r>
          </a:p>
          <a:p>
            <a:pPr marL="0" indent="0">
              <a:buNone/>
            </a:pPr>
            <a:r>
              <a:rPr lang="cs-CZ" sz="2800" dirty="0" smtClean="0"/>
              <a:t>1/ Vedlejší věta má </a:t>
            </a:r>
            <a:r>
              <a:rPr lang="cs-CZ" sz="2800" b="1" dirty="0" smtClean="0">
                <a:solidFill>
                  <a:srgbClr val="0070C0"/>
                </a:solidFill>
              </a:rPr>
              <a:t>stejný podmět </a:t>
            </a:r>
            <a:r>
              <a:rPr lang="cs-CZ" sz="2800" dirty="0" smtClean="0"/>
              <a:t>jako věta hlavní.</a:t>
            </a:r>
          </a:p>
          <a:p>
            <a:pPr marL="0" indent="0">
              <a:buNone/>
            </a:pPr>
            <a:r>
              <a:rPr lang="cs-CZ" sz="2800" b="1" dirty="0" smtClean="0">
                <a:solidFill>
                  <a:srgbClr val="0070C0"/>
                </a:solidFill>
              </a:rPr>
              <a:t> 	</a:t>
            </a:r>
            <a:r>
              <a:rPr lang="cs-CZ" sz="2800" b="1" dirty="0" err="1" smtClean="0">
                <a:solidFill>
                  <a:srgbClr val="0070C0"/>
                </a:solidFill>
              </a:rPr>
              <a:t>Ich</a:t>
            </a:r>
            <a:r>
              <a:rPr lang="cs-CZ" sz="2800" dirty="0" smtClean="0"/>
              <a:t> </a:t>
            </a:r>
            <a:r>
              <a:rPr lang="cs-CZ" sz="2800" dirty="0" err="1" smtClean="0"/>
              <a:t>hoffe</a:t>
            </a:r>
            <a:r>
              <a:rPr lang="cs-CZ" sz="2800" dirty="0" smtClean="0"/>
              <a:t>, </a:t>
            </a:r>
            <a:r>
              <a:rPr lang="cs-CZ" sz="2800" dirty="0" err="1" smtClean="0"/>
              <a:t>dass</a:t>
            </a:r>
            <a:r>
              <a:rPr lang="cs-CZ" sz="2800" dirty="0" smtClean="0"/>
              <a:t> </a:t>
            </a:r>
            <a:r>
              <a:rPr lang="cs-CZ" sz="2800" b="1" dirty="0" err="1" smtClean="0">
                <a:solidFill>
                  <a:srgbClr val="0070C0"/>
                </a:solidFill>
              </a:rPr>
              <a:t>ich</a:t>
            </a:r>
            <a:r>
              <a:rPr lang="cs-CZ" sz="2800" dirty="0" smtClean="0"/>
              <a:t> es </a:t>
            </a:r>
            <a:r>
              <a:rPr lang="cs-CZ" sz="2800" dirty="0" err="1" smtClean="0"/>
              <a:t>schaffe</a:t>
            </a:r>
            <a:r>
              <a:rPr lang="cs-CZ" sz="2800" dirty="0" smtClean="0"/>
              <a:t>. </a:t>
            </a:r>
          </a:p>
          <a:p>
            <a:pPr marL="0" indent="0">
              <a:buNone/>
            </a:pPr>
            <a:r>
              <a:rPr lang="cs-CZ" sz="2800" dirty="0" smtClean="0"/>
              <a:t> 	</a:t>
            </a:r>
            <a:r>
              <a:rPr lang="cs-CZ" sz="2800" dirty="0" err="1" smtClean="0"/>
              <a:t>Ich</a:t>
            </a:r>
            <a:r>
              <a:rPr lang="cs-CZ" sz="2800" dirty="0" smtClean="0"/>
              <a:t> </a:t>
            </a:r>
            <a:r>
              <a:rPr lang="cs-CZ" sz="2800" dirty="0" err="1" smtClean="0"/>
              <a:t>hoffe</a:t>
            </a:r>
            <a:r>
              <a:rPr lang="cs-CZ" sz="2800" dirty="0" smtClean="0"/>
              <a:t>, es </a:t>
            </a:r>
            <a:r>
              <a:rPr lang="cs-CZ" sz="2800" b="1" dirty="0" err="1" smtClean="0">
                <a:solidFill>
                  <a:srgbClr val="FF0000"/>
                </a:solidFill>
              </a:rPr>
              <a:t>zu</a:t>
            </a:r>
            <a:r>
              <a:rPr lang="cs-CZ" sz="2800" b="1" dirty="0" smtClean="0">
                <a:solidFill>
                  <a:srgbClr val="FF0000"/>
                </a:solidFill>
              </a:rPr>
              <a:t> </a:t>
            </a:r>
            <a:r>
              <a:rPr lang="cs-CZ" sz="2800" b="1" dirty="0" err="1" smtClean="0">
                <a:solidFill>
                  <a:srgbClr val="FF0000"/>
                </a:solidFill>
              </a:rPr>
              <a:t>schaffen</a:t>
            </a:r>
            <a:r>
              <a:rPr lang="cs-CZ" sz="2800" dirty="0" smtClean="0"/>
              <a:t>. </a:t>
            </a:r>
          </a:p>
          <a:p>
            <a:pPr marL="0" indent="0">
              <a:buNone/>
            </a:pPr>
            <a:r>
              <a:rPr lang="cs-CZ" sz="2800" dirty="0" smtClean="0"/>
              <a:t>2/ </a:t>
            </a:r>
            <a:r>
              <a:rPr lang="cs-CZ" sz="2800" b="1" dirty="0" smtClean="0">
                <a:solidFill>
                  <a:srgbClr val="0070C0"/>
                </a:solidFill>
              </a:rPr>
              <a:t>Předmět</a:t>
            </a:r>
            <a:r>
              <a:rPr lang="cs-CZ" sz="2800" dirty="0" smtClean="0"/>
              <a:t> hlavní věty </a:t>
            </a:r>
            <a:r>
              <a:rPr lang="cs-CZ" sz="2800" b="1" dirty="0" smtClean="0">
                <a:solidFill>
                  <a:srgbClr val="0070C0"/>
                </a:solidFill>
              </a:rPr>
              <a:t>je podmětem </a:t>
            </a:r>
            <a:r>
              <a:rPr lang="cs-CZ" sz="2800" dirty="0" smtClean="0"/>
              <a:t>vedlejší věty.</a:t>
            </a:r>
          </a:p>
          <a:p>
            <a:pPr marL="0" indent="0">
              <a:buNone/>
            </a:pPr>
            <a:r>
              <a:rPr lang="cs-CZ" sz="2800" dirty="0"/>
              <a:t> </a:t>
            </a:r>
            <a:r>
              <a:rPr lang="cs-CZ" sz="2800" dirty="0" smtClean="0"/>
              <a:t>	</a:t>
            </a:r>
            <a:r>
              <a:rPr lang="cs-CZ" sz="2800" dirty="0" err="1" smtClean="0"/>
              <a:t>Sie</a:t>
            </a:r>
            <a:r>
              <a:rPr lang="cs-CZ" sz="2800" dirty="0" smtClean="0"/>
              <a:t> </a:t>
            </a:r>
            <a:r>
              <a:rPr lang="cs-CZ" sz="2800" dirty="0" err="1" smtClean="0"/>
              <a:t>bittet</a:t>
            </a:r>
            <a:r>
              <a:rPr lang="cs-CZ" sz="2800" dirty="0" smtClean="0"/>
              <a:t> </a:t>
            </a:r>
            <a:r>
              <a:rPr lang="cs-CZ" sz="2800" b="1" dirty="0" err="1" smtClean="0">
                <a:solidFill>
                  <a:srgbClr val="0070C0"/>
                </a:solidFill>
              </a:rPr>
              <a:t>mich</a:t>
            </a:r>
            <a:r>
              <a:rPr lang="cs-CZ" sz="2800" dirty="0" smtClean="0"/>
              <a:t>, </a:t>
            </a:r>
            <a:r>
              <a:rPr lang="cs-CZ" sz="2800" dirty="0" err="1" smtClean="0"/>
              <a:t>dass</a:t>
            </a:r>
            <a:r>
              <a:rPr lang="cs-CZ" sz="2800" dirty="0" smtClean="0"/>
              <a:t> </a:t>
            </a:r>
            <a:r>
              <a:rPr lang="cs-CZ" sz="2800" b="1" dirty="0" err="1" smtClean="0">
                <a:solidFill>
                  <a:srgbClr val="0070C0"/>
                </a:solidFill>
              </a:rPr>
              <a:t>ich</a:t>
            </a:r>
            <a:r>
              <a:rPr lang="cs-CZ" sz="2800" dirty="0" smtClean="0"/>
              <a:t> </a:t>
            </a:r>
            <a:r>
              <a:rPr lang="cs-CZ" sz="2800" dirty="0" err="1" smtClean="0"/>
              <a:t>ihr</a:t>
            </a:r>
            <a:r>
              <a:rPr lang="cs-CZ" sz="2800" dirty="0" smtClean="0"/>
              <a:t> </a:t>
            </a:r>
            <a:r>
              <a:rPr lang="cs-CZ" sz="2800" dirty="0" err="1" smtClean="0"/>
              <a:t>helfe</a:t>
            </a:r>
            <a:r>
              <a:rPr lang="cs-CZ" sz="2800" dirty="0" smtClean="0"/>
              <a:t>. </a:t>
            </a:r>
          </a:p>
          <a:p>
            <a:pPr marL="0" indent="0">
              <a:buNone/>
            </a:pPr>
            <a:r>
              <a:rPr lang="cs-CZ" sz="2800" dirty="0"/>
              <a:t>	</a:t>
            </a:r>
            <a:r>
              <a:rPr lang="cs-CZ" sz="2800" dirty="0" smtClean="0"/>
              <a:t> </a:t>
            </a:r>
            <a:r>
              <a:rPr lang="cs-CZ" sz="2800" dirty="0" err="1" smtClean="0"/>
              <a:t>Sie</a:t>
            </a:r>
            <a:r>
              <a:rPr lang="cs-CZ" sz="2800" dirty="0" smtClean="0"/>
              <a:t> </a:t>
            </a:r>
            <a:r>
              <a:rPr lang="cs-CZ" sz="2800" dirty="0" err="1" smtClean="0"/>
              <a:t>bittet</a:t>
            </a:r>
            <a:r>
              <a:rPr lang="cs-CZ" sz="2800" dirty="0" smtClean="0"/>
              <a:t> </a:t>
            </a:r>
            <a:r>
              <a:rPr lang="cs-CZ" sz="2800" dirty="0" err="1" smtClean="0"/>
              <a:t>mich</a:t>
            </a:r>
            <a:r>
              <a:rPr lang="cs-CZ" sz="2800" dirty="0" smtClean="0"/>
              <a:t>, </a:t>
            </a:r>
            <a:r>
              <a:rPr lang="cs-CZ" sz="2800" dirty="0" err="1" smtClean="0"/>
              <a:t>ihr</a:t>
            </a:r>
            <a:r>
              <a:rPr lang="cs-CZ" sz="2800" dirty="0" smtClean="0"/>
              <a:t> </a:t>
            </a:r>
            <a:r>
              <a:rPr lang="cs-CZ" sz="2800" b="1" dirty="0" err="1" smtClean="0">
                <a:solidFill>
                  <a:srgbClr val="FF0000"/>
                </a:solidFill>
              </a:rPr>
              <a:t>zu</a:t>
            </a:r>
            <a:r>
              <a:rPr lang="cs-CZ" sz="2800" b="1" dirty="0" smtClean="0">
                <a:solidFill>
                  <a:srgbClr val="FF0000"/>
                </a:solidFill>
              </a:rPr>
              <a:t> </a:t>
            </a:r>
            <a:r>
              <a:rPr lang="cs-CZ" sz="2800" b="1" dirty="0" err="1" smtClean="0">
                <a:solidFill>
                  <a:srgbClr val="FF0000"/>
                </a:solidFill>
              </a:rPr>
              <a:t>helfen</a:t>
            </a:r>
            <a:r>
              <a:rPr lang="cs-CZ" sz="2800" dirty="0" smtClean="0"/>
              <a:t>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07022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404664"/>
            <a:ext cx="8784976" cy="6192688"/>
          </a:xfrm>
        </p:spPr>
        <p:txBody>
          <a:bodyPr>
            <a:normAutofit/>
          </a:bodyPr>
          <a:lstStyle/>
          <a:p>
            <a:pPr marL="530225" indent="-530225">
              <a:buNone/>
            </a:pPr>
            <a:r>
              <a:rPr lang="cs-CZ" sz="2800" dirty="0" smtClean="0"/>
              <a:t>3/  Podmět hlavní věty je </a:t>
            </a:r>
            <a:r>
              <a:rPr lang="cs-CZ" sz="2800" b="1" dirty="0" smtClean="0">
                <a:solidFill>
                  <a:srgbClr val="0070C0"/>
                </a:solidFill>
              </a:rPr>
              <a:t>„es“ </a:t>
            </a:r>
            <a:r>
              <a:rPr lang="cs-CZ" sz="2800" dirty="0" smtClean="0"/>
              <a:t>a podmět vedlejší věty je </a:t>
            </a:r>
            <a:r>
              <a:rPr lang="cs-CZ" sz="2800" b="1" dirty="0" smtClean="0">
                <a:solidFill>
                  <a:srgbClr val="0070C0"/>
                </a:solidFill>
              </a:rPr>
              <a:t>„man“.</a:t>
            </a:r>
          </a:p>
          <a:p>
            <a:pPr marL="530225" indent="-530225">
              <a:buNone/>
            </a:pPr>
            <a:r>
              <a:rPr lang="cs-CZ" sz="2800" dirty="0" smtClean="0">
                <a:solidFill>
                  <a:srgbClr val="0070C0"/>
                </a:solidFill>
              </a:rPr>
              <a:t>		</a:t>
            </a:r>
            <a:r>
              <a:rPr lang="cs-CZ" sz="2800" b="1" dirty="0" smtClean="0">
                <a:solidFill>
                  <a:srgbClr val="0070C0"/>
                </a:solidFill>
              </a:rPr>
              <a:t>Es</a:t>
            </a:r>
            <a:r>
              <a:rPr lang="cs-CZ" sz="2800" dirty="0" smtClean="0"/>
              <a:t> </a:t>
            </a:r>
            <a:r>
              <a:rPr lang="cs-CZ" sz="2800" dirty="0" err="1" smtClean="0"/>
              <a:t>ist</a:t>
            </a:r>
            <a:r>
              <a:rPr lang="cs-CZ" sz="2800" dirty="0" smtClean="0"/>
              <a:t> </a:t>
            </a:r>
            <a:r>
              <a:rPr lang="cs-CZ" sz="2800" dirty="0" err="1" smtClean="0"/>
              <a:t>wichtig</a:t>
            </a:r>
            <a:r>
              <a:rPr lang="cs-CZ" sz="2800" dirty="0" smtClean="0"/>
              <a:t>, </a:t>
            </a:r>
            <a:r>
              <a:rPr lang="cs-CZ" sz="2800" dirty="0" err="1" smtClean="0"/>
              <a:t>dass</a:t>
            </a:r>
            <a:r>
              <a:rPr lang="cs-CZ" sz="2800" dirty="0" smtClean="0"/>
              <a:t> </a:t>
            </a:r>
            <a:r>
              <a:rPr lang="cs-CZ" sz="2800" b="1" dirty="0" smtClean="0">
                <a:solidFill>
                  <a:srgbClr val="0070C0"/>
                </a:solidFill>
              </a:rPr>
              <a:t>man</a:t>
            </a:r>
            <a:r>
              <a:rPr lang="cs-CZ" sz="2800" dirty="0" smtClean="0"/>
              <a:t> Sport </a:t>
            </a:r>
            <a:r>
              <a:rPr lang="cs-CZ" sz="2800" dirty="0" err="1" smtClean="0"/>
              <a:t>treibt</a:t>
            </a:r>
            <a:r>
              <a:rPr lang="cs-CZ" sz="2800" dirty="0" smtClean="0"/>
              <a:t>.</a:t>
            </a:r>
          </a:p>
          <a:p>
            <a:pPr marL="530225" indent="-530225">
              <a:buNone/>
            </a:pPr>
            <a:r>
              <a:rPr lang="cs-CZ" sz="2800" dirty="0"/>
              <a:t>	</a:t>
            </a:r>
            <a:r>
              <a:rPr lang="cs-CZ" sz="2800" dirty="0" smtClean="0"/>
              <a:t>	Es </a:t>
            </a:r>
            <a:r>
              <a:rPr lang="cs-CZ" sz="2800" dirty="0" err="1" smtClean="0"/>
              <a:t>ist</a:t>
            </a:r>
            <a:r>
              <a:rPr lang="cs-CZ" sz="2800" dirty="0" smtClean="0"/>
              <a:t> </a:t>
            </a:r>
            <a:r>
              <a:rPr lang="cs-CZ" sz="2800" dirty="0" err="1" smtClean="0"/>
              <a:t>wichtig</a:t>
            </a:r>
            <a:r>
              <a:rPr lang="cs-CZ" sz="2800" dirty="0" smtClean="0"/>
              <a:t>, Sport </a:t>
            </a:r>
            <a:r>
              <a:rPr lang="cs-CZ" sz="2800" b="1" dirty="0" err="1" smtClean="0">
                <a:solidFill>
                  <a:srgbClr val="FF0000"/>
                </a:solidFill>
              </a:rPr>
              <a:t>zu</a:t>
            </a:r>
            <a:r>
              <a:rPr lang="cs-CZ" sz="2800" b="1" dirty="0" smtClean="0">
                <a:solidFill>
                  <a:srgbClr val="FF0000"/>
                </a:solidFill>
              </a:rPr>
              <a:t> </a:t>
            </a:r>
            <a:r>
              <a:rPr lang="cs-CZ" sz="2800" b="1" dirty="0" err="1" smtClean="0">
                <a:solidFill>
                  <a:srgbClr val="FF0000"/>
                </a:solidFill>
              </a:rPr>
              <a:t>treiben</a:t>
            </a:r>
            <a:r>
              <a:rPr lang="cs-CZ" sz="2800" dirty="0" smtClean="0"/>
              <a:t>.</a:t>
            </a:r>
          </a:p>
          <a:p>
            <a:pPr marL="530225" indent="-530225">
              <a:buNone/>
            </a:pPr>
            <a:endParaRPr lang="cs-CZ" sz="2800" dirty="0" smtClean="0"/>
          </a:p>
          <a:p>
            <a:r>
              <a:rPr lang="cs-CZ" sz="2800" dirty="0" smtClean="0"/>
              <a:t>Po některých </a:t>
            </a:r>
            <a:r>
              <a:rPr lang="cs-CZ" sz="2800" b="1" dirty="0" smtClean="0">
                <a:solidFill>
                  <a:srgbClr val="00B050"/>
                </a:solidFill>
              </a:rPr>
              <a:t>slovesech</a:t>
            </a:r>
            <a:r>
              <a:rPr lang="cs-CZ" sz="2800" dirty="0" smtClean="0"/>
              <a:t> zejména </a:t>
            </a:r>
            <a:r>
              <a:rPr lang="cs-CZ" sz="2800" b="1" dirty="0" smtClean="0">
                <a:solidFill>
                  <a:srgbClr val="00B050"/>
                </a:solidFill>
              </a:rPr>
              <a:t>sdělovacího charakteru </a:t>
            </a:r>
            <a:r>
              <a:rPr lang="cs-CZ" sz="2800" dirty="0" smtClean="0"/>
              <a:t>(</a:t>
            </a:r>
            <a:r>
              <a:rPr lang="cs-CZ" sz="2800" dirty="0" err="1" smtClean="0"/>
              <a:t>sagen</a:t>
            </a:r>
            <a:r>
              <a:rPr lang="cs-CZ" sz="2800" dirty="0" smtClean="0"/>
              <a:t>, </a:t>
            </a:r>
            <a:r>
              <a:rPr lang="cs-CZ" sz="2800" dirty="0" err="1" smtClean="0"/>
              <a:t>erzählen</a:t>
            </a:r>
            <a:r>
              <a:rPr lang="cs-CZ" sz="2800" dirty="0" smtClean="0"/>
              <a:t>, </a:t>
            </a:r>
            <a:r>
              <a:rPr lang="cs-CZ" sz="2800" dirty="0" err="1" smtClean="0"/>
              <a:t>lesen</a:t>
            </a:r>
            <a:r>
              <a:rPr lang="cs-CZ" sz="2800" dirty="0" smtClean="0"/>
              <a:t>, </a:t>
            </a:r>
            <a:r>
              <a:rPr lang="cs-CZ" sz="2800" dirty="0" err="1" smtClean="0"/>
              <a:t>schreiben</a:t>
            </a:r>
            <a:r>
              <a:rPr lang="cs-CZ" sz="2800" dirty="0" smtClean="0"/>
              <a:t>, </a:t>
            </a:r>
            <a:r>
              <a:rPr lang="cs-CZ" sz="2800" dirty="0" err="1" smtClean="0"/>
              <a:t>zeigen</a:t>
            </a:r>
            <a:r>
              <a:rPr lang="cs-CZ" sz="2800" dirty="0" smtClean="0"/>
              <a:t> aj.) a po </a:t>
            </a:r>
            <a:r>
              <a:rPr lang="cs-CZ" sz="2800" b="1" dirty="0" smtClean="0">
                <a:solidFill>
                  <a:srgbClr val="00B050"/>
                </a:solidFill>
              </a:rPr>
              <a:t>slovesech smyslového vnímání </a:t>
            </a:r>
            <a:r>
              <a:rPr lang="cs-CZ" sz="2800" dirty="0" smtClean="0"/>
              <a:t>(</a:t>
            </a:r>
            <a:r>
              <a:rPr lang="cs-CZ" sz="2800" dirty="0" err="1" smtClean="0"/>
              <a:t>sehen</a:t>
            </a:r>
            <a:r>
              <a:rPr lang="cs-CZ" sz="2800" dirty="0" smtClean="0"/>
              <a:t>, </a:t>
            </a:r>
            <a:r>
              <a:rPr lang="cs-CZ" sz="2800" dirty="0" err="1" smtClean="0"/>
              <a:t>hören</a:t>
            </a:r>
            <a:r>
              <a:rPr lang="cs-CZ" sz="2800" dirty="0" smtClean="0"/>
              <a:t>, </a:t>
            </a:r>
            <a:r>
              <a:rPr lang="cs-CZ" sz="2800" dirty="0" err="1" smtClean="0"/>
              <a:t>fühlen</a:t>
            </a:r>
            <a:r>
              <a:rPr lang="cs-CZ" sz="2800" dirty="0" smtClean="0"/>
              <a:t> aj.) není náhrada infinitivem obvyklá.</a:t>
            </a:r>
          </a:p>
          <a:p>
            <a:pPr marL="0" indent="0">
              <a:buNone/>
            </a:pPr>
            <a:r>
              <a:rPr lang="cs-CZ" sz="2800" dirty="0" smtClean="0"/>
              <a:t>	Er </a:t>
            </a:r>
            <a:r>
              <a:rPr lang="cs-CZ" sz="2800" b="1" dirty="0" err="1" smtClean="0">
                <a:solidFill>
                  <a:srgbClr val="00B050"/>
                </a:solidFill>
              </a:rPr>
              <a:t>sagt</a:t>
            </a:r>
            <a:r>
              <a:rPr lang="cs-CZ" sz="2800" dirty="0" smtClean="0"/>
              <a:t>, </a:t>
            </a:r>
            <a:r>
              <a:rPr lang="cs-CZ" sz="2800" dirty="0" err="1" smtClean="0"/>
              <a:t>dass</a:t>
            </a:r>
            <a:r>
              <a:rPr lang="cs-CZ" sz="2800" dirty="0" smtClean="0"/>
              <a:t> </a:t>
            </a:r>
            <a:r>
              <a:rPr lang="cs-CZ" sz="2800" dirty="0" err="1" smtClean="0"/>
              <a:t>er</a:t>
            </a:r>
            <a:r>
              <a:rPr lang="cs-CZ" sz="2800" dirty="0" smtClean="0"/>
              <a:t> </a:t>
            </a:r>
            <a:r>
              <a:rPr lang="cs-CZ" sz="2800" dirty="0" err="1" smtClean="0"/>
              <a:t>jetzt</a:t>
            </a:r>
            <a:r>
              <a:rPr lang="cs-CZ" sz="2800" dirty="0" smtClean="0"/>
              <a:t> </a:t>
            </a:r>
            <a:r>
              <a:rPr lang="cs-CZ" sz="2800" dirty="0" err="1" smtClean="0"/>
              <a:t>keine</a:t>
            </a:r>
            <a:r>
              <a:rPr lang="cs-CZ" sz="2800" dirty="0" smtClean="0"/>
              <a:t> </a:t>
            </a:r>
            <a:r>
              <a:rPr lang="cs-CZ" sz="2800" dirty="0" err="1" smtClean="0"/>
              <a:t>Zeit</a:t>
            </a:r>
            <a:r>
              <a:rPr lang="cs-CZ" sz="2800" dirty="0" smtClean="0"/>
              <a:t> </a:t>
            </a:r>
            <a:r>
              <a:rPr lang="cs-CZ" sz="2800" dirty="0" err="1" smtClean="0"/>
              <a:t>hat</a:t>
            </a:r>
            <a:r>
              <a:rPr lang="cs-CZ" sz="2800" dirty="0" smtClean="0"/>
              <a:t>.</a:t>
            </a:r>
          </a:p>
          <a:p>
            <a:pPr marL="0" indent="0">
              <a:buNone/>
            </a:pPr>
            <a:r>
              <a:rPr lang="cs-CZ" sz="2800" dirty="0"/>
              <a:t>	</a:t>
            </a:r>
            <a:r>
              <a:rPr lang="cs-CZ" sz="2800" dirty="0" err="1" smtClean="0"/>
              <a:t>Sie</a:t>
            </a:r>
            <a:r>
              <a:rPr lang="cs-CZ" sz="2800" dirty="0" smtClean="0"/>
              <a:t> </a:t>
            </a:r>
            <a:r>
              <a:rPr lang="cs-CZ" sz="2800" b="1" dirty="0" err="1" smtClean="0">
                <a:solidFill>
                  <a:srgbClr val="00B050"/>
                </a:solidFill>
              </a:rPr>
              <a:t>sieht</a:t>
            </a:r>
            <a:r>
              <a:rPr lang="cs-CZ" sz="2800" dirty="0" smtClean="0"/>
              <a:t> </a:t>
            </a:r>
            <a:r>
              <a:rPr lang="cs-CZ" sz="2800" dirty="0" err="1" smtClean="0"/>
              <a:t>immer</a:t>
            </a:r>
            <a:r>
              <a:rPr lang="cs-CZ" sz="2800" dirty="0" smtClean="0"/>
              <a:t> </a:t>
            </a:r>
            <a:r>
              <a:rPr lang="cs-CZ" sz="2800" dirty="0" err="1" smtClean="0"/>
              <a:t>noch</a:t>
            </a:r>
            <a:r>
              <a:rPr lang="cs-CZ" sz="2800" dirty="0" smtClean="0"/>
              <a:t> </a:t>
            </a:r>
            <a:r>
              <a:rPr lang="cs-CZ" sz="2800" dirty="0" err="1" smtClean="0"/>
              <a:t>nicht</a:t>
            </a:r>
            <a:r>
              <a:rPr lang="cs-CZ" sz="2800" dirty="0" smtClean="0"/>
              <a:t>, </a:t>
            </a:r>
            <a:r>
              <a:rPr lang="cs-CZ" sz="2800" dirty="0" err="1" smtClean="0"/>
              <a:t>dass</a:t>
            </a:r>
            <a:r>
              <a:rPr lang="cs-CZ" sz="2800" dirty="0" smtClean="0"/>
              <a:t> </a:t>
            </a:r>
            <a:r>
              <a:rPr lang="cs-CZ" sz="2800" dirty="0" err="1" smtClean="0"/>
              <a:t>sie</a:t>
            </a:r>
            <a:r>
              <a:rPr lang="cs-CZ" sz="2800" dirty="0" smtClean="0"/>
              <a:t> es </a:t>
            </a:r>
            <a:r>
              <a:rPr lang="cs-CZ" sz="2800" dirty="0" err="1" smtClean="0"/>
              <a:t>nicht</a:t>
            </a:r>
            <a:r>
              <a:rPr lang="cs-CZ" sz="2800" dirty="0" smtClean="0"/>
              <a:t> </a:t>
            </a:r>
            <a:r>
              <a:rPr lang="cs-CZ" sz="2800" dirty="0" err="1" smtClean="0"/>
              <a:t>versteht</a:t>
            </a:r>
            <a:r>
              <a:rPr lang="cs-CZ" sz="2800" dirty="0" smtClean="0"/>
              <a:t>.</a:t>
            </a:r>
          </a:p>
          <a:p>
            <a:pPr marL="530225" indent="-530225">
              <a:buNone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4266203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792088"/>
          </a:xfrm>
        </p:spPr>
        <p:txBody>
          <a:bodyPr>
            <a:normAutofit/>
          </a:bodyPr>
          <a:lstStyle/>
          <a:p>
            <a:r>
              <a:rPr lang="cs-CZ" sz="3200" b="1" dirty="0" smtClean="0"/>
              <a:t>I. Cvičení – zkrať věty pomocí infinitivní vazby: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980728"/>
            <a:ext cx="8856984" cy="576064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sz="2800" dirty="0" smtClean="0"/>
              <a:t>- </a:t>
            </a:r>
            <a:r>
              <a:rPr lang="cs-CZ" sz="2800" dirty="0" err="1" smtClean="0"/>
              <a:t>Sie</a:t>
            </a:r>
            <a:r>
              <a:rPr lang="cs-CZ" sz="2800" dirty="0" smtClean="0"/>
              <a:t> plant, </a:t>
            </a:r>
            <a:r>
              <a:rPr lang="cs-CZ" sz="2800" dirty="0" err="1" smtClean="0"/>
              <a:t>dass</a:t>
            </a:r>
            <a:r>
              <a:rPr lang="cs-CZ" sz="2800" dirty="0" smtClean="0"/>
              <a:t> </a:t>
            </a:r>
            <a:r>
              <a:rPr lang="cs-CZ" sz="2800" dirty="0" err="1" smtClean="0"/>
              <a:t>sie</a:t>
            </a:r>
            <a:r>
              <a:rPr lang="cs-CZ" sz="2800" dirty="0" smtClean="0"/>
              <a:t> </a:t>
            </a:r>
            <a:r>
              <a:rPr lang="cs-CZ" sz="2800" dirty="0" err="1" smtClean="0"/>
              <a:t>im</a:t>
            </a:r>
            <a:r>
              <a:rPr lang="cs-CZ" sz="2800" dirty="0" smtClean="0"/>
              <a:t> Sommer </a:t>
            </a:r>
            <a:r>
              <a:rPr lang="cs-CZ" sz="2800" dirty="0" err="1" smtClean="0"/>
              <a:t>als</a:t>
            </a:r>
            <a:r>
              <a:rPr lang="cs-CZ" sz="2800" dirty="0" smtClean="0"/>
              <a:t> </a:t>
            </a:r>
            <a:r>
              <a:rPr lang="cs-CZ" sz="2800" dirty="0" err="1" smtClean="0"/>
              <a:t>Rettungsschwimmer</a:t>
            </a:r>
            <a:r>
              <a:rPr lang="cs-CZ" sz="2800" dirty="0" smtClean="0"/>
              <a:t> </a:t>
            </a:r>
            <a:r>
              <a:rPr lang="cs-CZ" sz="2800" dirty="0" err="1" smtClean="0"/>
              <a:t>arbeitet</a:t>
            </a:r>
            <a:r>
              <a:rPr lang="cs-CZ" sz="2800" dirty="0" smtClean="0"/>
              <a:t>.</a:t>
            </a:r>
          </a:p>
          <a:p>
            <a:pPr marL="0" indent="0">
              <a:buNone/>
            </a:pPr>
            <a:r>
              <a:rPr lang="cs-CZ" sz="2800" dirty="0"/>
              <a:t> </a:t>
            </a:r>
            <a:r>
              <a:rPr lang="cs-CZ" sz="2800" dirty="0" smtClean="0"/>
              <a:t> …………………………………………………………………………….... .</a:t>
            </a:r>
          </a:p>
          <a:p>
            <a:pPr marL="0" indent="0">
              <a:buNone/>
            </a:pPr>
            <a:r>
              <a:rPr lang="cs-CZ" sz="2800" dirty="0" smtClean="0"/>
              <a:t>- Mein </a:t>
            </a:r>
            <a:r>
              <a:rPr lang="cs-CZ" sz="2800" dirty="0" err="1" smtClean="0"/>
              <a:t>Bruder</a:t>
            </a:r>
            <a:r>
              <a:rPr lang="cs-CZ" sz="2800" dirty="0" smtClean="0"/>
              <a:t> </a:t>
            </a:r>
            <a:r>
              <a:rPr lang="cs-CZ" sz="2800" dirty="0" err="1" smtClean="0"/>
              <a:t>hat</a:t>
            </a:r>
            <a:r>
              <a:rPr lang="cs-CZ" sz="2800" dirty="0" smtClean="0"/>
              <a:t> vor, </a:t>
            </a:r>
            <a:r>
              <a:rPr lang="cs-CZ" sz="2800" dirty="0" err="1" smtClean="0"/>
              <a:t>dass</a:t>
            </a:r>
            <a:r>
              <a:rPr lang="cs-CZ" sz="2800" dirty="0" smtClean="0"/>
              <a:t> </a:t>
            </a:r>
            <a:r>
              <a:rPr lang="cs-CZ" sz="2800" dirty="0" err="1" smtClean="0"/>
              <a:t>er</a:t>
            </a:r>
            <a:r>
              <a:rPr lang="cs-CZ" sz="2800" dirty="0" smtClean="0"/>
              <a:t> in </a:t>
            </a:r>
            <a:r>
              <a:rPr lang="cs-CZ" sz="2800" dirty="0" err="1" smtClean="0"/>
              <a:t>Deutschland</a:t>
            </a:r>
            <a:r>
              <a:rPr lang="cs-CZ" sz="2800" dirty="0" smtClean="0"/>
              <a:t> </a:t>
            </a:r>
            <a:r>
              <a:rPr lang="cs-CZ" sz="2800" dirty="0" err="1" smtClean="0"/>
              <a:t>arbeitet</a:t>
            </a:r>
            <a:r>
              <a:rPr lang="cs-CZ" sz="2800" dirty="0" smtClean="0"/>
              <a:t>.</a:t>
            </a:r>
          </a:p>
          <a:p>
            <a:pPr marL="0" indent="0">
              <a:buNone/>
            </a:pPr>
            <a:r>
              <a:rPr lang="cs-CZ" sz="2800" dirty="0"/>
              <a:t> </a:t>
            </a:r>
            <a:r>
              <a:rPr lang="cs-CZ" sz="2800" dirty="0" smtClean="0"/>
              <a:t> …………………………………………………………………………….... .</a:t>
            </a:r>
          </a:p>
          <a:p>
            <a:pPr marL="179388" indent="-179388">
              <a:buNone/>
            </a:pPr>
            <a:r>
              <a:rPr lang="cs-CZ" sz="2800" dirty="0" smtClean="0"/>
              <a:t>- </a:t>
            </a:r>
            <a:r>
              <a:rPr lang="cs-CZ" sz="2800" dirty="0" err="1" smtClean="0"/>
              <a:t>Sie</a:t>
            </a:r>
            <a:r>
              <a:rPr lang="cs-CZ" sz="2800" dirty="0" smtClean="0"/>
              <a:t> </a:t>
            </a:r>
            <a:r>
              <a:rPr lang="cs-CZ" sz="2800" dirty="0" err="1" smtClean="0"/>
              <a:t>hoffen</a:t>
            </a:r>
            <a:r>
              <a:rPr lang="cs-CZ" sz="2800" dirty="0" smtClean="0"/>
              <a:t>, </a:t>
            </a:r>
            <a:r>
              <a:rPr lang="cs-CZ" sz="2800" dirty="0" err="1" smtClean="0"/>
              <a:t>dass</a:t>
            </a:r>
            <a:r>
              <a:rPr lang="cs-CZ" sz="2800" dirty="0" smtClean="0"/>
              <a:t> </a:t>
            </a:r>
            <a:r>
              <a:rPr lang="cs-CZ" sz="2800" dirty="0" err="1" smtClean="0"/>
              <a:t>sie</a:t>
            </a:r>
            <a:r>
              <a:rPr lang="cs-CZ" sz="2800" dirty="0" smtClean="0"/>
              <a:t> </a:t>
            </a:r>
            <a:r>
              <a:rPr lang="cs-CZ" sz="2800" dirty="0" err="1" smtClean="0"/>
              <a:t>uns</a:t>
            </a:r>
            <a:r>
              <a:rPr lang="cs-CZ" sz="2800" dirty="0" smtClean="0"/>
              <a:t> </a:t>
            </a:r>
            <a:r>
              <a:rPr lang="cs-CZ" sz="2800" dirty="0" err="1" smtClean="0"/>
              <a:t>besuchen</a:t>
            </a:r>
            <a:r>
              <a:rPr lang="cs-CZ" sz="2800" dirty="0" smtClean="0"/>
              <a:t> </a:t>
            </a:r>
            <a:r>
              <a:rPr lang="cs-CZ" sz="2800" dirty="0" err="1" smtClean="0"/>
              <a:t>können</a:t>
            </a:r>
            <a:r>
              <a:rPr lang="cs-CZ" sz="2800" dirty="0" smtClean="0"/>
              <a:t>.                            ……………………………………………………..………………………... .</a:t>
            </a:r>
          </a:p>
          <a:p>
            <a:pPr marL="0" indent="0">
              <a:buNone/>
            </a:pPr>
            <a:r>
              <a:rPr lang="cs-CZ" sz="2800" dirty="0" smtClean="0"/>
              <a:t>- </a:t>
            </a:r>
            <a:r>
              <a:rPr lang="cs-CZ" sz="2800" dirty="0" err="1" smtClean="0"/>
              <a:t>Sie</a:t>
            </a:r>
            <a:r>
              <a:rPr lang="cs-CZ" sz="2800" dirty="0" smtClean="0"/>
              <a:t> </a:t>
            </a:r>
            <a:r>
              <a:rPr lang="cs-CZ" sz="2800" dirty="0" err="1" smtClean="0"/>
              <a:t>bittet</a:t>
            </a:r>
            <a:r>
              <a:rPr lang="cs-CZ" sz="2800" dirty="0" smtClean="0"/>
              <a:t> </a:t>
            </a:r>
            <a:r>
              <a:rPr lang="cs-CZ" sz="2800" dirty="0" err="1" smtClean="0"/>
              <a:t>ihn</a:t>
            </a:r>
            <a:r>
              <a:rPr lang="cs-CZ" sz="2800" dirty="0" smtClean="0"/>
              <a:t>, </a:t>
            </a:r>
            <a:r>
              <a:rPr lang="cs-CZ" sz="2800" dirty="0" err="1" smtClean="0"/>
              <a:t>dass</a:t>
            </a:r>
            <a:r>
              <a:rPr lang="cs-CZ" sz="2800" dirty="0" smtClean="0"/>
              <a:t> </a:t>
            </a:r>
            <a:r>
              <a:rPr lang="cs-CZ" sz="2800" dirty="0" err="1" smtClean="0"/>
              <a:t>er</a:t>
            </a:r>
            <a:r>
              <a:rPr lang="cs-CZ" sz="2800" dirty="0" smtClean="0"/>
              <a:t> </a:t>
            </a:r>
            <a:r>
              <a:rPr lang="cs-CZ" sz="2800" dirty="0" err="1" smtClean="0"/>
              <a:t>sie</a:t>
            </a:r>
            <a:r>
              <a:rPr lang="cs-CZ" sz="2800" dirty="0" smtClean="0"/>
              <a:t> </a:t>
            </a:r>
            <a:r>
              <a:rPr lang="cs-CZ" sz="2800" dirty="0" err="1" smtClean="0"/>
              <a:t>anruft</a:t>
            </a:r>
            <a:r>
              <a:rPr lang="cs-CZ" sz="2800" dirty="0" smtClean="0"/>
              <a:t>.</a:t>
            </a:r>
          </a:p>
          <a:p>
            <a:pPr marL="0" indent="0">
              <a:buNone/>
            </a:pPr>
            <a:r>
              <a:rPr lang="cs-CZ" sz="2800" dirty="0"/>
              <a:t> </a:t>
            </a:r>
            <a:r>
              <a:rPr lang="cs-CZ" sz="2800" dirty="0" smtClean="0"/>
              <a:t> ..…………………………………………………………………………….. .</a:t>
            </a:r>
            <a:endParaRPr lang="cs-CZ" sz="2800" dirty="0"/>
          </a:p>
          <a:p>
            <a:pPr marL="0" indent="0">
              <a:buNone/>
            </a:pPr>
            <a:r>
              <a:rPr lang="cs-CZ" sz="2800" dirty="0" smtClean="0"/>
              <a:t>- </a:t>
            </a:r>
            <a:r>
              <a:rPr lang="cs-CZ" sz="2800" dirty="0" err="1" smtClean="0"/>
              <a:t>Ich</a:t>
            </a:r>
            <a:r>
              <a:rPr lang="cs-CZ" sz="2800" dirty="0" smtClean="0"/>
              <a:t> </a:t>
            </a:r>
            <a:r>
              <a:rPr lang="cs-CZ" sz="2800" dirty="0" err="1" smtClean="0"/>
              <a:t>empfehle</a:t>
            </a:r>
            <a:r>
              <a:rPr lang="cs-CZ" sz="2800" dirty="0" smtClean="0"/>
              <a:t> </a:t>
            </a:r>
            <a:r>
              <a:rPr lang="cs-CZ" sz="2800" dirty="0" err="1" smtClean="0"/>
              <a:t>dir</a:t>
            </a:r>
            <a:r>
              <a:rPr lang="cs-CZ" sz="2800" dirty="0" smtClean="0"/>
              <a:t>, </a:t>
            </a:r>
            <a:r>
              <a:rPr lang="cs-CZ" sz="2800" dirty="0" err="1" smtClean="0"/>
              <a:t>dass</a:t>
            </a:r>
            <a:r>
              <a:rPr lang="cs-CZ" sz="2800" dirty="0" smtClean="0"/>
              <a:t> </a:t>
            </a:r>
            <a:r>
              <a:rPr lang="cs-CZ" sz="2800" dirty="0" err="1" smtClean="0"/>
              <a:t>du</a:t>
            </a:r>
            <a:r>
              <a:rPr lang="cs-CZ" sz="2800" dirty="0" smtClean="0"/>
              <a:t> </a:t>
            </a:r>
            <a:r>
              <a:rPr lang="cs-CZ" sz="2800" dirty="0" err="1" smtClean="0"/>
              <a:t>dich</a:t>
            </a:r>
            <a:r>
              <a:rPr lang="cs-CZ" sz="2800" dirty="0" smtClean="0"/>
              <a:t> </a:t>
            </a:r>
            <a:r>
              <a:rPr lang="cs-CZ" sz="2800" dirty="0" err="1" smtClean="0"/>
              <a:t>nicht</a:t>
            </a:r>
            <a:r>
              <a:rPr lang="cs-CZ" sz="2800" dirty="0" smtClean="0"/>
              <a:t> </a:t>
            </a:r>
            <a:r>
              <a:rPr lang="cs-CZ" sz="2800" dirty="0" err="1" smtClean="0"/>
              <a:t>aufregst</a:t>
            </a:r>
            <a:r>
              <a:rPr lang="cs-CZ" sz="2800" dirty="0" smtClean="0"/>
              <a:t>.</a:t>
            </a:r>
          </a:p>
          <a:p>
            <a:pPr marL="179388" indent="-179388">
              <a:buNone/>
            </a:pPr>
            <a:r>
              <a:rPr lang="cs-CZ" sz="2800" dirty="0" smtClean="0"/>
              <a:t>  ………………………………………………………….……………..……. .</a:t>
            </a:r>
          </a:p>
          <a:p>
            <a:pPr marL="0" indent="0">
              <a:buNone/>
            </a:pPr>
            <a:r>
              <a:rPr lang="cs-CZ" sz="2800" dirty="0" smtClean="0"/>
              <a:t>- </a:t>
            </a:r>
            <a:r>
              <a:rPr lang="cs-CZ" sz="2800" dirty="0" err="1" smtClean="0"/>
              <a:t>Sie</a:t>
            </a:r>
            <a:r>
              <a:rPr lang="cs-CZ" sz="2800" dirty="0" smtClean="0"/>
              <a:t> </a:t>
            </a:r>
            <a:r>
              <a:rPr lang="cs-CZ" sz="2800" dirty="0" err="1" smtClean="0"/>
              <a:t>freuen</a:t>
            </a:r>
            <a:r>
              <a:rPr lang="cs-CZ" sz="2800" dirty="0" smtClean="0"/>
              <a:t> </a:t>
            </a:r>
            <a:r>
              <a:rPr lang="cs-CZ" sz="2800" dirty="0" err="1" smtClean="0"/>
              <a:t>sich</a:t>
            </a:r>
            <a:r>
              <a:rPr lang="cs-CZ" sz="2800" dirty="0" smtClean="0"/>
              <a:t>, </a:t>
            </a:r>
            <a:r>
              <a:rPr lang="cs-CZ" sz="2800" dirty="0" err="1" smtClean="0"/>
              <a:t>dass</a:t>
            </a:r>
            <a:r>
              <a:rPr lang="cs-CZ" sz="2800" dirty="0" smtClean="0"/>
              <a:t> </a:t>
            </a:r>
            <a:r>
              <a:rPr lang="cs-CZ" sz="2800" dirty="0" err="1" smtClean="0"/>
              <a:t>sie</a:t>
            </a:r>
            <a:r>
              <a:rPr lang="cs-CZ" sz="2800" dirty="0" smtClean="0"/>
              <a:t> </a:t>
            </a:r>
            <a:r>
              <a:rPr lang="cs-CZ" sz="2800" dirty="0" err="1" smtClean="0"/>
              <a:t>uns</a:t>
            </a:r>
            <a:r>
              <a:rPr lang="cs-CZ" sz="2800" dirty="0" smtClean="0"/>
              <a:t> bald </a:t>
            </a:r>
            <a:r>
              <a:rPr lang="cs-CZ" sz="2800" dirty="0" err="1" smtClean="0"/>
              <a:t>wiedersehen</a:t>
            </a:r>
            <a:r>
              <a:rPr lang="cs-CZ" sz="2800" dirty="0" smtClean="0"/>
              <a:t>.</a:t>
            </a:r>
          </a:p>
          <a:p>
            <a:pPr>
              <a:buNone/>
            </a:pPr>
            <a:r>
              <a:rPr lang="cs-CZ" sz="2800" dirty="0" smtClean="0"/>
              <a:t>   ……………………………………………………………………………… .  </a:t>
            </a:r>
          </a:p>
          <a:p>
            <a:pPr>
              <a:buNone/>
            </a:pPr>
            <a:r>
              <a:rPr lang="cs-CZ" sz="2800" dirty="0" smtClean="0"/>
              <a:t>- </a:t>
            </a:r>
            <a:r>
              <a:rPr lang="cs-CZ" sz="2800" dirty="0" err="1" smtClean="0"/>
              <a:t>Freut</a:t>
            </a:r>
            <a:r>
              <a:rPr lang="cs-CZ" sz="2800" dirty="0" smtClean="0"/>
              <a:t> </a:t>
            </a:r>
            <a:r>
              <a:rPr lang="cs-CZ" sz="2800" dirty="0" err="1" smtClean="0"/>
              <a:t>ihr</a:t>
            </a:r>
            <a:r>
              <a:rPr lang="cs-CZ" sz="2800" dirty="0" smtClean="0"/>
              <a:t> </a:t>
            </a:r>
            <a:r>
              <a:rPr lang="cs-CZ" sz="2800" dirty="0" err="1" smtClean="0"/>
              <a:t>euch</a:t>
            </a:r>
            <a:r>
              <a:rPr lang="cs-CZ" sz="2800" dirty="0" smtClean="0"/>
              <a:t>, </a:t>
            </a:r>
            <a:r>
              <a:rPr lang="cs-CZ" sz="2800" dirty="0" err="1" smtClean="0"/>
              <a:t>dass</a:t>
            </a:r>
            <a:r>
              <a:rPr lang="cs-CZ" sz="2800" dirty="0" smtClean="0"/>
              <a:t> </a:t>
            </a:r>
            <a:r>
              <a:rPr lang="cs-CZ" sz="2800" dirty="0" err="1" smtClean="0"/>
              <a:t>ihr</a:t>
            </a:r>
            <a:r>
              <a:rPr lang="cs-CZ" sz="2800" dirty="0" smtClean="0"/>
              <a:t> </a:t>
            </a:r>
            <a:r>
              <a:rPr lang="cs-CZ" sz="2800" dirty="0" err="1" smtClean="0"/>
              <a:t>am</a:t>
            </a:r>
            <a:r>
              <a:rPr lang="cs-CZ" sz="2800" dirty="0" smtClean="0"/>
              <a:t> </a:t>
            </a:r>
            <a:r>
              <a:rPr lang="cs-CZ" sz="2800" dirty="0" err="1" smtClean="0"/>
              <a:t>Sammstag</a:t>
            </a:r>
            <a:r>
              <a:rPr lang="cs-CZ" sz="2800" dirty="0" smtClean="0"/>
              <a:t> </a:t>
            </a:r>
            <a:r>
              <a:rPr lang="cs-CZ" sz="2800" dirty="0" err="1" smtClean="0"/>
              <a:t>kommen</a:t>
            </a:r>
            <a:r>
              <a:rPr lang="cs-CZ" sz="2800" dirty="0" smtClean="0"/>
              <a:t> </a:t>
            </a:r>
            <a:r>
              <a:rPr lang="cs-CZ" sz="2800" dirty="0" err="1" smtClean="0"/>
              <a:t>könnt</a:t>
            </a:r>
            <a:r>
              <a:rPr lang="cs-CZ" sz="2800" dirty="0" smtClean="0"/>
              <a:t>?</a:t>
            </a:r>
          </a:p>
          <a:p>
            <a:pPr>
              <a:buNone/>
            </a:pPr>
            <a:r>
              <a:rPr lang="cs-CZ" sz="2800" dirty="0" smtClean="0"/>
              <a:t>   ……………………………………………………………………………… .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811588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cs-CZ" sz="3200" b="1" dirty="0" smtClean="0"/>
              <a:t>II. Cvičení – zkrať infinitivem, kde je to možné: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124744"/>
            <a:ext cx="8784976" cy="5472608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cs-CZ" dirty="0" smtClean="0"/>
              <a:t>- </a:t>
            </a:r>
            <a:r>
              <a:rPr lang="cs-CZ" dirty="0" err="1" smtClean="0"/>
              <a:t>Er</a:t>
            </a:r>
            <a:r>
              <a:rPr lang="cs-CZ" dirty="0" smtClean="0"/>
              <a:t> </a:t>
            </a:r>
            <a:r>
              <a:rPr lang="cs-CZ" dirty="0" err="1" smtClean="0"/>
              <a:t>verspricht</a:t>
            </a:r>
            <a:r>
              <a:rPr lang="cs-CZ" dirty="0" smtClean="0"/>
              <a:t>, </a:t>
            </a:r>
            <a:r>
              <a:rPr lang="cs-CZ" dirty="0" err="1" smtClean="0"/>
              <a:t>dass</a:t>
            </a:r>
            <a:r>
              <a:rPr lang="cs-CZ" dirty="0" smtClean="0"/>
              <a:t> </a:t>
            </a:r>
            <a:r>
              <a:rPr lang="cs-CZ" dirty="0" err="1" smtClean="0"/>
              <a:t>er</a:t>
            </a:r>
            <a:r>
              <a:rPr lang="cs-CZ" dirty="0" smtClean="0"/>
              <a:t> </a:t>
            </a:r>
            <a:r>
              <a:rPr lang="cs-CZ" dirty="0" err="1" smtClean="0"/>
              <a:t>kommt</a:t>
            </a:r>
            <a:r>
              <a:rPr lang="cs-CZ" dirty="0" smtClean="0"/>
              <a:t>.</a:t>
            </a:r>
          </a:p>
          <a:p>
            <a:pPr>
              <a:buNone/>
            </a:pPr>
            <a:r>
              <a:rPr lang="cs-CZ" dirty="0" smtClean="0"/>
              <a:t>- </a:t>
            </a:r>
            <a:r>
              <a:rPr lang="cs-CZ" dirty="0" err="1" smtClean="0"/>
              <a:t>Sie</a:t>
            </a:r>
            <a:r>
              <a:rPr lang="cs-CZ" dirty="0" smtClean="0"/>
              <a:t> </a:t>
            </a:r>
            <a:r>
              <a:rPr lang="cs-CZ" dirty="0" err="1" smtClean="0"/>
              <a:t>planen</a:t>
            </a:r>
            <a:r>
              <a:rPr lang="cs-CZ" dirty="0" smtClean="0"/>
              <a:t>, </a:t>
            </a:r>
            <a:r>
              <a:rPr lang="cs-CZ" dirty="0" err="1" smtClean="0"/>
              <a:t>dass</a:t>
            </a:r>
            <a:r>
              <a:rPr lang="cs-CZ" dirty="0" smtClean="0"/>
              <a:t> </a:t>
            </a:r>
            <a:r>
              <a:rPr lang="cs-CZ" dirty="0" err="1" smtClean="0"/>
              <a:t>er</a:t>
            </a:r>
            <a:r>
              <a:rPr lang="cs-CZ" dirty="0" smtClean="0"/>
              <a:t> </a:t>
            </a:r>
            <a:r>
              <a:rPr lang="cs-CZ" dirty="0" err="1" smtClean="0"/>
              <a:t>sie</a:t>
            </a:r>
            <a:r>
              <a:rPr lang="cs-CZ" dirty="0" smtClean="0"/>
              <a:t> </a:t>
            </a:r>
            <a:r>
              <a:rPr lang="cs-CZ" dirty="0" err="1" smtClean="0"/>
              <a:t>abholt</a:t>
            </a:r>
            <a:r>
              <a:rPr lang="cs-CZ" dirty="0" smtClean="0"/>
              <a:t>.</a:t>
            </a:r>
          </a:p>
          <a:p>
            <a:pPr>
              <a:buNone/>
            </a:pPr>
            <a:r>
              <a:rPr lang="cs-CZ" dirty="0" smtClean="0"/>
              <a:t>- </a:t>
            </a:r>
            <a:r>
              <a:rPr lang="cs-CZ" dirty="0" err="1" smtClean="0"/>
              <a:t>Wir</a:t>
            </a:r>
            <a:r>
              <a:rPr lang="cs-CZ" dirty="0" smtClean="0"/>
              <a:t> </a:t>
            </a:r>
            <a:r>
              <a:rPr lang="cs-CZ" dirty="0" err="1" smtClean="0"/>
              <a:t>freuen</a:t>
            </a:r>
            <a:r>
              <a:rPr lang="cs-CZ" dirty="0" smtClean="0"/>
              <a:t> </a:t>
            </a:r>
            <a:r>
              <a:rPr lang="cs-CZ" dirty="0" err="1" smtClean="0"/>
              <a:t>uns</a:t>
            </a:r>
            <a:r>
              <a:rPr lang="cs-CZ" dirty="0" smtClean="0"/>
              <a:t>, </a:t>
            </a:r>
            <a:r>
              <a:rPr lang="cs-CZ" dirty="0" err="1" smtClean="0"/>
              <a:t>dass</a:t>
            </a:r>
            <a:r>
              <a:rPr lang="cs-CZ" dirty="0" smtClean="0"/>
              <a:t> </a:t>
            </a:r>
            <a:r>
              <a:rPr lang="cs-CZ" dirty="0" err="1" smtClean="0"/>
              <a:t>wir</a:t>
            </a:r>
            <a:r>
              <a:rPr lang="cs-CZ" dirty="0" smtClean="0"/>
              <a:t> </a:t>
            </a:r>
            <a:r>
              <a:rPr lang="cs-CZ" dirty="0" err="1" smtClean="0"/>
              <a:t>dich</a:t>
            </a:r>
            <a:r>
              <a:rPr lang="cs-CZ" dirty="0" smtClean="0"/>
              <a:t> </a:t>
            </a:r>
            <a:r>
              <a:rPr lang="cs-CZ" dirty="0" err="1" smtClean="0"/>
              <a:t>besuchen</a:t>
            </a:r>
            <a:r>
              <a:rPr lang="cs-CZ" dirty="0" smtClean="0"/>
              <a:t>.</a:t>
            </a:r>
          </a:p>
          <a:p>
            <a:pPr>
              <a:buNone/>
            </a:pPr>
            <a:r>
              <a:rPr lang="cs-CZ" dirty="0" smtClean="0"/>
              <a:t>- Es </a:t>
            </a:r>
            <a:r>
              <a:rPr lang="cs-CZ" dirty="0" err="1" smtClean="0"/>
              <a:t>tut</a:t>
            </a:r>
            <a:r>
              <a:rPr lang="cs-CZ" dirty="0" smtClean="0"/>
              <a:t> </a:t>
            </a:r>
            <a:r>
              <a:rPr lang="cs-CZ" dirty="0" err="1" smtClean="0"/>
              <a:t>mir</a:t>
            </a:r>
            <a:r>
              <a:rPr lang="cs-CZ" dirty="0" smtClean="0"/>
              <a:t> </a:t>
            </a:r>
            <a:r>
              <a:rPr lang="cs-CZ" dirty="0" err="1" smtClean="0"/>
              <a:t>leid</a:t>
            </a:r>
            <a:r>
              <a:rPr lang="cs-CZ" dirty="0" smtClean="0"/>
              <a:t>, </a:t>
            </a:r>
            <a:r>
              <a:rPr lang="cs-CZ" dirty="0" err="1" smtClean="0"/>
              <a:t>dass</a:t>
            </a:r>
            <a:r>
              <a:rPr lang="cs-CZ" dirty="0" smtClean="0"/>
              <a:t> </a:t>
            </a:r>
            <a:r>
              <a:rPr lang="cs-CZ" dirty="0" err="1" smtClean="0"/>
              <a:t>du</a:t>
            </a:r>
            <a:r>
              <a:rPr lang="cs-CZ" dirty="0" smtClean="0"/>
              <a:t> </a:t>
            </a:r>
            <a:r>
              <a:rPr lang="cs-CZ" dirty="0" err="1" smtClean="0"/>
              <a:t>krank</a:t>
            </a:r>
            <a:r>
              <a:rPr lang="cs-CZ" dirty="0" smtClean="0"/>
              <a:t> </a:t>
            </a:r>
            <a:r>
              <a:rPr lang="cs-CZ" dirty="0" err="1" smtClean="0"/>
              <a:t>bist</a:t>
            </a:r>
            <a:r>
              <a:rPr lang="cs-CZ" dirty="0" smtClean="0"/>
              <a:t>.</a:t>
            </a:r>
          </a:p>
          <a:p>
            <a:pPr>
              <a:buNone/>
            </a:pPr>
            <a:r>
              <a:rPr lang="cs-CZ" dirty="0" smtClean="0"/>
              <a:t>- Es </a:t>
            </a:r>
            <a:r>
              <a:rPr lang="cs-CZ" dirty="0" err="1" smtClean="0"/>
              <a:t>ist</a:t>
            </a:r>
            <a:r>
              <a:rPr lang="cs-CZ" dirty="0" smtClean="0"/>
              <a:t> </a:t>
            </a:r>
            <a:r>
              <a:rPr lang="cs-CZ" dirty="0" err="1" smtClean="0"/>
              <a:t>nicht</a:t>
            </a:r>
            <a:r>
              <a:rPr lang="cs-CZ" dirty="0" smtClean="0"/>
              <a:t> </a:t>
            </a:r>
            <a:r>
              <a:rPr lang="cs-CZ" dirty="0" err="1" smtClean="0"/>
              <a:t>möglich</a:t>
            </a:r>
            <a:r>
              <a:rPr lang="cs-CZ" dirty="0" smtClean="0"/>
              <a:t>, </a:t>
            </a:r>
            <a:r>
              <a:rPr lang="cs-CZ" dirty="0" err="1" smtClean="0"/>
              <a:t>dass</a:t>
            </a:r>
            <a:r>
              <a:rPr lang="cs-CZ" dirty="0" smtClean="0"/>
              <a:t> man es </a:t>
            </a:r>
            <a:r>
              <a:rPr lang="cs-CZ" dirty="0" err="1" smtClean="0"/>
              <a:t>schafft</a:t>
            </a:r>
            <a:r>
              <a:rPr lang="cs-CZ" dirty="0" smtClean="0"/>
              <a:t>.</a:t>
            </a:r>
          </a:p>
          <a:p>
            <a:pPr>
              <a:buNone/>
            </a:pPr>
            <a:r>
              <a:rPr lang="cs-CZ" dirty="0" smtClean="0"/>
              <a:t>- </a:t>
            </a:r>
            <a:r>
              <a:rPr lang="cs-CZ" dirty="0" err="1" smtClean="0"/>
              <a:t>Ich</a:t>
            </a:r>
            <a:r>
              <a:rPr lang="cs-CZ" dirty="0" smtClean="0"/>
              <a:t> </a:t>
            </a:r>
            <a:r>
              <a:rPr lang="cs-CZ" dirty="0" err="1" smtClean="0"/>
              <a:t>empfehle</a:t>
            </a:r>
            <a:r>
              <a:rPr lang="cs-CZ" dirty="0" smtClean="0"/>
              <a:t> </a:t>
            </a:r>
            <a:r>
              <a:rPr lang="cs-CZ" dirty="0" err="1" smtClean="0"/>
              <a:t>dir</a:t>
            </a:r>
            <a:r>
              <a:rPr lang="cs-CZ" dirty="0" smtClean="0"/>
              <a:t>, </a:t>
            </a:r>
            <a:r>
              <a:rPr lang="cs-CZ" dirty="0" err="1" smtClean="0"/>
              <a:t>dass</a:t>
            </a:r>
            <a:r>
              <a:rPr lang="cs-CZ" dirty="0" smtClean="0"/>
              <a:t> </a:t>
            </a:r>
            <a:r>
              <a:rPr lang="cs-CZ" dirty="0" err="1" smtClean="0"/>
              <a:t>du</a:t>
            </a:r>
            <a:r>
              <a:rPr lang="cs-CZ" dirty="0" smtClean="0"/>
              <a:t> es </a:t>
            </a:r>
            <a:r>
              <a:rPr lang="cs-CZ" dirty="0" err="1" smtClean="0"/>
              <a:t>gründlich</a:t>
            </a:r>
            <a:r>
              <a:rPr lang="cs-CZ" dirty="0" smtClean="0"/>
              <a:t> </a:t>
            </a:r>
            <a:r>
              <a:rPr lang="cs-CZ" dirty="0" err="1" smtClean="0"/>
              <a:t>lernst</a:t>
            </a:r>
            <a:r>
              <a:rPr lang="cs-CZ" dirty="0" smtClean="0"/>
              <a:t>.</a:t>
            </a:r>
          </a:p>
          <a:p>
            <a:pPr>
              <a:buNone/>
            </a:pPr>
            <a:r>
              <a:rPr lang="cs-CZ" dirty="0" smtClean="0"/>
              <a:t>- </a:t>
            </a:r>
            <a:r>
              <a:rPr lang="cs-CZ" dirty="0" err="1" smtClean="0"/>
              <a:t>Er</a:t>
            </a:r>
            <a:r>
              <a:rPr lang="cs-CZ" dirty="0" smtClean="0"/>
              <a:t> </a:t>
            </a:r>
            <a:r>
              <a:rPr lang="cs-CZ" dirty="0" err="1" smtClean="0"/>
              <a:t>hat</a:t>
            </a:r>
            <a:r>
              <a:rPr lang="cs-CZ" dirty="0" smtClean="0"/>
              <a:t> </a:t>
            </a:r>
            <a:r>
              <a:rPr lang="cs-CZ" dirty="0" err="1" smtClean="0"/>
              <a:t>Angst</a:t>
            </a:r>
            <a:r>
              <a:rPr lang="cs-CZ" dirty="0" smtClean="0"/>
              <a:t>, </a:t>
            </a:r>
            <a:r>
              <a:rPr lang="cs-CZ" dirty="0" err="1" smtClean="0"/>
              <a:t>dass</a:t>
            </a:r>
            <a:r>
              <a:rPr lang="cs-CZ" dirty="0" smtClean="0"/>
              <a:t> </a:t>
            </a:r>
            <a:r>
              <a:rPr lang="cs-CZ" dirty="0" err="1" smtClean="0"/>
              <a:t>er</a:t>
            </a:r>
            <a:r>
              <a:rPr lang="cs-CZ" dirty="0" smtClean="0"/>
              <a:t> den </a:t>
            </a:r>
            <a:r>
              <a:rPr lang="cs-CZ" dirty="0" err="1" smtClean="0"/>
              <a:t>Schlüssel</a:t>
            </a:r>
            <a:r>
              <a:rPr lang="cs-CZ" dirty="0" smtClean="0"/>
              <a:t> </a:t>
            </a:r>
            <a:r>
              <a:rPr lang="cs-CZ" dirty="0" err="1" smtClean="0"/>
              <a:t>nicht</a:t>
            </a:r>
            <a:r>
              <a:rPr lang="cs-CZ" dirty="0" smtClean="0"/>
              <a:t> </a:t>
            </a:r>
            <a:r>
              <a:rPr lang="cs-CZ" dirty="0" err="1" smtClean="0"/>
              <a:t>findet</a:t>
            </a:r>
            <a:r>
              <a:rPr lang="cs-CZ" dirty="0" smtClean="0"/>
              <a:t>.</a:t>
            </a:r>
          </a:p>
          <a:p>
            <a:pPr>
              <a:buNone/>
            </a:pPr>
            <a:r>
              <a:rPr lang="cs-CZ" dirty="0" smtClean="0"/>
              <a:t>- </a:t>
            </a:r>
            <a:r>
              <a:rPr lang="cs-CZ" dirty="0" err="1" smtClean="0"/>
              <a:t>Ich</a:t>
            </a:r>
            <a:r>
              <a:rPr lang="cs-CZ" dirty="0" smtClean="0"/>
              <a:t> </a:t>
            </a:r>
            <a:r>
              <a:rPr lang="cs-CZ" dirty="0" err="1" smtClean="0"/>
              <a:t>verspreche</a:t>
            </a:r>
            <a:r>
              <a:rPr lang="cs-CZ" dirty="0" smtClean="0"/>
              <a:t> </a:t>
            </a:r>
            <a:r>
              <a:rPr lang="cs-CZ" dirty="0" err="1" smtClean="0"/>
              <a:t>dir</a:t>
            </a:r>
            <a:r>
              <a:rPr lang="cs-CZ" dirty="0" smtClean="0"/>
              <a:t>, </a:t>
            </a:r>
            <a:r>
              <a:rPr lang="cs-CZ" dirty="0" err="1" smtClean="0"/>
              <a:t>dass</a:t>
            </a:r>
            <a:r>
              <a:rPr lang="cs-CZ" dirty="0" smtClean="0"/>
              <a:t> </a:t>
            </a:r>
            <a:r>
              <a:rPr lang="cs-CZ" dirty="0" err="1" smtClean="0"/>
              <a:t>du</a:t>
            </a:r>
            <a:r>
              <a:rPr lang="cs-CZ" dirty="0" smtClean="0"/>
              <a:t> es </a:t>
            </a:r>
            <a:r>
              <a:rPr lang="cs-CZ" dirty="0" err="1" smtClean="0"/>
              <a:t>nicht</a:t>
            </a:r>
            <a:r>
              <a:rPr lang="cs-CZ" dirty="0" smtClean="0"/>
              <a:t> machen </a:t>
            </a:r>
            <a:r>
              <a:rPr lang="cs-CZ" dirty="0" err="1" smtClean="0"/>
              <a:t>muust</a:t>
            </a:r>
            <a:r>
              <a:rPr lang="cs-CZ" dirty="0" smtClean="0"/>
              <a:t>.</a:t>
            </a:r>
          </a:p>
          <a:p>
            <a:pPr>
              <a:buNone/>
            </a:pPr>
            <a:r>
              <a:rPr lang="cs-CZ" dirty="0" smtClean="0"/>
              <a:t>- </a:t>
            </a:r>
            <a:r>
              <a:rPr lang="cs-CZ" dirty="0" err="1" smtClean="0"/>
              <a:t>Er</a:t>
            </a:r>
            <a:r>
              <a:rPr lang="cs-CZ" dirty="0" smtClean="0"/>
              <a:t> </a:t>
            </a:r>
            <a:r>
              <a:rPr lang="cs-CZ" dirty="0" err="1" smtClean="0"/>
              <a:t>hofft</a:t>
            </a:r>
            <a:r>
              <a:rPr lang="cs-CZ" dirty="0" smtClean="0"/>
              <a:t>, </a:t>
            </a:r>
            <a:r>
              <a:rPr lang="cs-CZ" dirty="0" err="1" smtClean="0"/>
              <a:t>dass</a:t>
            </a:r>
            <a:r>
              <a:rPr lang="cs-CZ" dirty="0" smtClean="0"/>
              <a:t> </a:t>
            </a:r>
            <a:r>
              <a:rPr lang="cs-CZ" dirty="0" err="1" smtClean="0"/>
              <a:t>sie</a:t>
            </a:r>
            <a:r>
              <a:rPr lang="cs-CZ" dirty="0" smtClean="0"/>
              <a:t> </a:t>
            </a:r>
            <a:r>
              <a:rPr lang="cs-CZ" dirty="0" err="1" smtClean="0"/>
              <a:t>auch</a:t>
            </a:r>
            <a:r>
              <a:rPr lang="cs-CZ" dirty="0" smtClean="0"/>
              <a:t> </a:t>
            </a:r>
            <a:r>
              <a:rPr lang="cs-CZ" dirty="0" err="1" smtClean="0"/>
              <a:t>kommen</a:t>
            </a:r>
            <a:r>
              <a:rPr lang="cs-CZ" dirty="0" smtClean="0"/>
              <a:t> </a:t>
            </a:r>
            <a:r>
              <a:rPr lang="cs-CZ" dirty="0" err="1" smtClean="0"/>
              <a:t>kann</a:t>
            </a:r>
            <a:r>
              <a:rPr lang="cs-CZ" dirty="0" smtClean="0"/>
              <a:t>.</a:t>
            </a:r>
          </a:p>
          <a:p>
            <a:pPr>
              <a:buNone/>
            </a:pPr>
            <a:r>
              <a:rPr lang="cs-CZ" dirty="0" smtClean="0"/>
              <a:t>- Es </a:t>
            </a:r>
            <a:r>
              <a:rPr lang="cs-CZ" dirty="0" err="1" smtClean="0"/>
              <a:t>ist</a:t>
            </a:r>
            <a:r>
              <a:rPr lang="cs-CZ" dirty="0" smtClean="0"/>
              <a:t> </a:t>
            </a:r>
            <a:r>
              <a:rPr lang="cs-CZ" dirty="0" err="1" smtClean="0"/>
              <a:t>schön</a:t>
            </a:r>
            <a:r>
              <a:rPr lang="cs-CZ" dirty="0" smtClean="0"/>
              <a:t>, </a:t>
            </a:r>
            <a:r>
              <a:rPr lang="cs-CZ" dirty="0" err="1" smtClean="0"/>
              <a:t>dass</a:t>
            </a:r>
            <a:r>
              <a:rPr lang="cs-CZ" dirty="0" smtClean="0"/>
              <a:t> man </a:t>
            </a:r>
            <a:r>
              <a:rPr lang="cs-CZ" dirty="0" err="1" smtClean="0"/>
              <a:t>dich</a:t>
            </a:r>
            <a:r>
              <a:rPr lang="cs-CZ" dirty="0" smtClean="0"/>
              <a:t> </a:t>
            </a:r>
            <a:r>
              <a:rPr lang="cs-CZ" dirty="0" err="1" smtClean="0"/>
              <a:t>sieht</a:t>
            </a:r>
            <a:r>
              <a:rPr lang="cs-CZ" dirty="0" smtClean="0"/>
              <a:t>.</a:t>
            </a:r>
          </a:p>
          <a:p>
            <a:pPr>
              <a:buNone/>
            </a:pPr>
            <a:r>
              <a:rPr lang="cs-CZ" dirty="0" smtClean="0"/>
              <a:t>- </a:t>
            </a:r>
            <a:r>
              <a:rPr lang="cs-CZ" dirty="0" err="1" smtClean="0"/>
              <a:t>Ich</a:t>
            </a:r>
            <a:r>
              <a:rPr lang="cs-CZ" dirty="0" smtClean="0"/>
              <a:t> </a:t>
            </a:r>
            <a:r>
              <a:rPr lang="cs-CZ" dirty="0" err="1" smtClean="0"/>
              <a:t>befehle</a:t>
            </a:r>
            <a:r>
              <a:rPr lang="cs-CZ" dirty="0" smtClean="0"/>
              <a:t> </a:t>
            </a:r>
            <a:r>
              <a:rPr lang="cs-CZ" dirty="0" err="1" smtClean="0"/>
              <a:t>dir</a:t>
            </a:r>
            <a:r>
              <a:rPr lang="cs-CZ" dirty="0" smtClean="0"/>
              <a:t>, </a:t>
            </a:r>
            <a:r>
              <a:rPr lang="cs-CZ" dirty="0" err="1" smtClean="0"/>
              <a:t>dass</a:t>
            </a:r>
            <a:r>
              <a:rPr lang="cs-CZ" dirty="0" smtClean="0"/>
              <a:t> </a:t>
            </a:r>
            <a:r>
              <a:rPr lang="cs-CZ" dirty="0" err="1" smtClean="0"/>
              <a:t>du</a:t>
            </a:r>
            <a:r>
              <a:rPr lang="cs-CZ" dirty="0" smtClean="0"/>
              <a:t> </a:t>
            </a:r>
            <a:r>
              <a:rPr lang="cs-CZ" dirty="0"/>
              <a:t>e</a:t>
            </a:r>
            <a:r>
              <a:rPr lang="cs-CZ" dirty="0" smtClean="0"/>
              <a:t>s bis </a:t>
            </a:r>
            <a:r>
              <a:rPr lang="cs-CZ" dirty="0" err="1" smtClean="0"/>
              <a:t>morgen</a:t>
            </a:r>
            <a:r>
              <a:rPr lang="cs-CZ" dirty="0" smtClean="0"/>
              <a:t> </a:t>
            </a:r>
            <a:r>
              <a:rPr lang="cs-CZ" dirty="0" err="1" smtClean="0"/>
              <a:t>fertig</a:t>
            </a:r>
            <a:r>
              <a:rPr lang="cs-CZ" dirty="0" smtClean="0"/>
              <a:t> </a:t>
            </a:r>
            <a:r>
              <a:rPr lang="cs-CZ" dirty="0" err="1" smtClean="0"/>
              <a:t>hast</a:t>
            </a:r>
            <a:r>
              <a:rPr lang="cs-CZ" dirty="0" smtClean="0"/>
              <a:t>.</a:t>
            </a:r>
          </a:p>
          <a:p>
            <a:pPr>
              <a:buNone/>
            </a:pPr>
            <a:r>
              <a:rPr lang="cs-CZ" dirty="0" smtClean="0"/>
              <a:t>- </a:t>
            </a:r>
            <a:r>
              <a:rPr lang="cs-CZ" dirty="0" err="1" smtClean="0"/>
              <a:t>Wir</a:t>
            </a:r>
            <a:r>
              <a:rPr lang="cs-CZ" dirty="0" smtClean="0"/>
              <a:t> </a:t>
            </a:r>
            <a:r>
              <a:rPr lang="cs-CZ" dirty="0" err="1" smtClean="0"/>
              <a:t>erinnern</a:t>
            </a:r>
            <a:r>
              <a:rPr lang="cs-CZ" dirty="0" smtClean="0"/>
              <a:t> </a:t>
            </a:r>
            <a:r>
              <a:rPr lang="cs-CZ" dirty="0" err="1" smtClean="0"/>
              <a:t>uns</a:t>
            </a:r>
            <a:r>
              <a:rPr lang="cs-CZ" dirty="0" smtClean="0"/>
              <a:t>, </a:t>
            </a:r>
            <a:r>
              <a:rPr lang="cs-CZ" dirty="0" err="1" smtClean="0"/>
              <a:t>dass</a:t>
            </a:r>
            <a:r>
              <a:rPr lang="cs-CZ" dirty="0" smtClean="0"/>
              <a:t> </a:t>
            </a:r>
            <a:r>
              <a:rPr lang="cs-CZ" dirty="0" err="1" smtClean="0"/>
              <a:t>sie</a:t>
            </a:r>
            <a:r>
              <a:rPr lang="cs-CZ" dirty="0" smtClean="0"/>
              <a:t> es </a:t>
            </a:r>
            <a:r>
              <a:rPr lang="cs-CZ" dirty="0" err="1" smtClean="0"/>
              <a:t>vorbereitet</a:t>
            </a:r>
            <a:r>
              <a:rPr lang="cs-CZ" dirty="0" smtClean="0"/>
              <a:t> </a:t>
            </a:r>
            <a:r>
              <a:rPr lang="cs-CZ" dirty="0" err="1" smtClean="0"/>
              <a:t>hat</a:t>
            </a:r>
            <a:r>
              <a:rPr lang="cs-CZ" dirty="0" smtClean="0"/>
              <a:t>.</a:t>
            </a: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864096"/>
          </a:xfrm>
        </p:spPr>
        <p:txBody>
          <a:bodyPr>
            <a:normAutofit fontScale="90000"/>
          </a:bodyPr>
          <a:lstStyle/>
          <a:p>
            <a:r>
              <a:rPr lang="cs-CZ" sz="3200" b="1" dirty="0" smtClean="0"/>
              <a:t>III. Cvičení – přelož  a použij infinitivní vazbu s „</a:t>
            </a:r>
            <a:r>
              <a:rPr lang="cs-CZ" sz="3200" b="1" dirty="0" err="1" smtClean="0"/>
              <a:t>zu</a:t>
            </a:r>
            <a:r>
              <a:rPr lang="cs-CZ" sz="3200" b="1" dirty="0" smtClean="0"/>
              <a:t>“, kde je to možné :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124744"/>
            <a:ext cx="8640960" cy="5472608"/>
          </a:xfrm>
        </p:spPr>
        <p:txBody>
          <a:bodyPr>
            <a:normAutofit fontScale="85000" lnSpcReduction="10000"/>
          </a:bodyPr>
          <a:lstStyle/>
          <a:p>
            <a:r>
              <a:rPr lang="cs-CZ" dirty="0" smtClean="0"/>
              <a:t>Píše mi, abych přijel.</a:t>
            </a:r>
          </a:p>
          <a:p>
            <a:r>
              <a:rPr lang="cs-CZ" dirty="0" smtClean="0"/>
              <a:t>On se obává, že se to nenaučí.</a:t>
            </a:r>
          </a:p>
          <a:p>
            <a:r>
              <a:rPr lang="cs-CZ" dirty="0" smtClean="0"/>
              <a:t>Těšíme se, že přijedete.</a:t>
            </a:r>
          </a:p>
          <a:p>
            <a:r>
              <a:rPr lang="cs-CZ" dirty="0" smtClean="0"/>
              <a:t>Je příjemné to slyšet.</a:t>
            </a:r>
          </a:p>
          <a:p>
            <a:r>
              <a:rPr lang="cs-CZ" dirty="0" smtClean="0"/>
              <a:t>Není zdravé, aby  člověk pracoval 10 hodin denně.</a:t>
            </a:r>
          </a:p>
          <a:p>
            <a:r>
              <a:rPr lang="cs-CZ" dirty="0" smtClean="0"/>
              <a:t>Oni mají v plánu přijet k nám na prázdniny.</a:t>
            </a:r>
          </a:p>
          <a:p>
            <a:r>
              <a:rPr lang="cs-CZ" dirty="0" smtClean="0"/>
              <a:t>Vzpomíná si, že jsem to řekl.</a:t>
            </a:r>
          </a:p>
          <a:p>
            <a:r>
              <a:rPr lang="cs-CZ" dirty="0" smtClean="0"/>
              <a:t>Lékař ti doporučuje, abys ležel týden v posteli.</a:t>
            </a:r>
          </a:p>
          <a:p>
            <a:r>
              <a:rPr lang="cs-CZ" dirty="0" smtClean="0"/>
              <a:t>Pomohu ti to udělat.</a:t>
            </a:r>
          </a:p>
          <a:p>
            <a:r>
              <a:rPr lang="cs-CZ" dirty="0" smtClean="0"/>
              <a:t>Prosíme rodiče, aby dávali pozor na své děti.</a:t>
            </a:r>
          </a:p>
          <a:p>
            <a:r>
              <a:rPr lang="cs-CZ" dirty="0" smtClean="0"/>
              <a:t>Je milé o </a:t>
            </a:r>
            <a:r>
              <a:rPr lang="cs-CZ" dirty="0" err="1" smtClean="0"/>
              <a:t>víkenu</a:t>
            </a:r>
            <a:r>
              <a:rPr lang="cs-CZ" dirty="0" smtClean="0"/>
              <a:t> něco podniknout.</a:t>
            </a:r>
          </a:p>
          <a:p>
            <a:r>
              <a:rPr lang="cs-CZ" dirty="0" smtClean="0"/>
              <a:t>Ona říká, že o tom nic neví.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cs-CZ" sz="3200" b="1" dirty="0" smtClean="0"/>
              <a:t>Řešení – I. </a:t>
            </a:r>
            <a:r>
              <a:rPr lang="cs-CZ" sz="3200" b="1" dirty="0"/>
              <a:t>c</a:t>
            </a:r>
            <a:r>
              <a:rPr lang="cs-CZ" sz="3200" b="1" dirty="0" smtClean="0"/>
              <a:t>vičení: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980728"/>
            <a:ext cx="8712968" cy="5616624"/>
          </a:xfrm>
        </p:spPr>
        <p:txBody>
          <a:bodyPr>
            <a:normAutofit fontScale="77500" lnSpcReduction="20000"/>
          </a:bodyPr>
          <a:lstStyle/>
          <a:p>
            <a:pPr marL="176213" indent="-176213">
              <a:buNone/>
            </a:pPr>
            <a:r>
              <a:rPr lang="cs-CZ" dirty="0" smtClean="0"/>
              <a:t>- </a:t>
            </a:r>
            <a:r>
              <a:rPr lang="cs-CZ" dirty="0" err="1" smtClean="0"/>
              <a:t>Sie</a:t>
            </a:r>
            <a:r>
              <a:rPr lang="cs-CZ" dirty="0" smtClean="0"/>
              <a:t> </a:t>
            </a:r>
            <a:r>
              <a:rPr lang="cs-CZ" dirty="0"/>
              <a:t>plant, </a:t>
            </a:r>
            <a:r>
              <a:rPr lang="cs-CZ" dirty="0" err="1"/>
              <a:t>dass</a:t>
            </a:r>
            <a:r>
              <a:rPr lang="cs-CZ" dirty="0"/>
              <a:t> </a:t>
            </a:r>
            <a:r>
              <a:rPr lang="cs-CZ" dirty="0" err="1"/>
              <a:t>sie</a:t>
            </a:r>
            <a:r>
              <a:rPr lang="cs-CZ" dirty="0"/>
              <a:t> </a:t>
            </a:r>
            <a:r>
              <a:rPr lang="cs-CZ" dirty="0" err="1"/>
              <a:t>im</a:t>
            </a:r>
            <a:r>
              <a:rPr lang="cs-CZ" dirty="0"/>
              <a:t> Sommer </a:t>
            </a:r>
            <a:r>
              <a:rPr lang="cs-CZ" dirty="0" err="1"/>
              <a:t>als</a:t>
            </a:r>
            <a:r>
              <a:rPr lang="cs-CZ" dirty="0"/>
              <a:t> </a:t>
            </a:r>
            <a:r>
              <a:rPr lang="cs-CZ" dirty="0" err="1"/>
              <a:t>Rettungsschwimmer</a:t>
            </a:r>
            <a:r>
              <a:rPr lang="cs-CZ" dirty="0"/>
              <a:t> </a:t>
            </a:r>
            <a:r>
              <a:rPr lang="cs-CZ" dirty="0" smtClean="0"/>
              <a:t>  </a:t>
            </a:r>
            <a:r>
              <a:rPr lang="cs-CZ" dirty="0" err="1" smtClean="0"/>
              <a:t>arbeitet</a:t>
            </a:r>
            <a:r>
              <a:rPr lang="cs-CZ" dirty="0"/>
              <a:t>.</a:t>
            </a:r>
          </a:p>
          <a:p>
            <a:pPr marL="0" indent="0">
              <a:buNone/>
            </a:pP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Sie</a:t>
            </a:r>
            <a:r>
              <a:rPr lang="cs-CZ" dirty="0" smtClean="0">
                <a:solidFill>
                  <a:srgbClr val="FF0000"/>
                </a:solidFill>
              </a:rPr>
              <a:t> plant, </a:t>
            </a:r>
            <a:r>
              <a:rPr lang="cs-CZ" dirty="0" err="1">
                <a:solidFill>
                  <a:srgbClr val="FF0000"/>
                </a:solidFill>
              </a:rPr>
              <a:t>im</a:t>
            </a:r>
            <a:r>
              <a:rPr lang="cs-CZ" dirty="0">
                <a:solidFill>
                  <a:srgbClr val="FF0000"/>
                </a:solidFill>
              </a:rPr>
              <a:t> Sommer </a:t>
            </a:r>
            <a:r>
              <a:rPr lang="cs-CZ" dirty="0" err="1">
                <a:solidFill>
                  <a:srgbClr val="FF0000"/>
                </a:solidFill>
              </a:rPr>
              <a:t>als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 err="1">
                <a:solidFill>
                  <a:srgbClr val="FF0000"/>
                </a:solidFill>
              </a:rPr>
              <a:t>Rettungsschwimmer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zu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arbeiten</a:t>
            </a:r>
            <a:r>
              <a:rPr lang="cs-CZ" dirty="0" smtClean="0">
                <a:solidFill>
                  <a:srgbClr val="FF0000"/>
                </a:solidFill>
              </a:rPr>
              <a:t>.</a:t>
            </a:r>
            <a:endParaRPr lang="cs-CZ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cs-CZ" dirty="0"/>
              <a:t>- Mein </a:t>
            </a:r>
            <a:r>
              <a:rPr lang="cs-CZ" dirty="0" err="1"/>
              <a:t>Bruder</a:t>
            </a:r>
            <a:r>
              <a:rPr lang="cs-CZ" dirty="0"/>
              <a:t> </a:t>
            </a:r>
            <a:r>
              <a:rPr lang="cs-CZ" dirty="0" err="1"/>
              <a:t>hat</a:t>
            </a:r>
            <a:r>
              <a:rPr lang="cs-CZ" dirty="0"/>
              <a:t> vor, </a:t>
            </a:r>
            <a:r>
              <a:rPr lang="cs-CZ" dirty="0" err="1"/>
              <a:t>dass</a:t>
            </a:r>
            <a:r>
              <a:rPr lang="cs-CZ" dirty="0"/>
              <a:t> </a:t>
            </a:r>
            <a:r>
              <a:rPr lang="cs-CZ" dirty="0" err="1"/>
              <a:t>er</a:t>
            </a:r>
            <a:r>
              <a:rPr lang="cs-CZ" dirty="0"/>
              <a:t> in </a:t>
            </a:r>
            <a:r>
              <a:rPr lang="cs-CZ" dirty="0" err="1"/>
              <a:t>Deutschland</a:t>
            </a:r>
            <a:r>
              <a:rPr lang="cs-CZ" dirty="0"/>
              <a:t> </a:t>
            </a:r>
            <a:r>
              <a:rPr lang="cs-CZ" dirty="0" err="1"/>
              <a:t>arbeitet</a:t>
            </a:r>
            <a:r>
              <a:rPr lang="cs-CZ" dirty="0"/>
              <a:t>.</a:t>
            </a:r>
          </a:p>
          <a:p>
            <a:pPr marL="0" indent="0">
              <a:buNone/>
            </a:pPr>
            <a:r>
              <a:rPr lang="cs-CZ" dirty="0" smtClean="0">
                <a:solidFill>
                  <a:srgbClr val="FF0000"/>
                </a:solidFill>
              </a:rPr>
              <a:t>  Mein </a:t>
            </a:r>
            <a:r>
              <a:rPr lang="cs-CZ" dirty="0" err="1">
                <a:solidFill>
                  <a:srgbClr val="FF0000"/>
                </a:solidFill>
              </a:rPr>
              <a:t>Bruder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 err="1">
                <a:solidFill>
                  <a:srgbClr val="FF0000"/>
                </a:solidFill>
              </a:rPr>
              <a:t>hat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 smtClean="0">
                <a:solidFill>
                  <a:srgbClr val="FF0000"/>
                </a:solidFill>
              </a:rPr>
              <a:t>vor, </a:t>
            </a:r>
            <a:r>
              <a:rPr lang="cs-CZ" dirty="0">
                <a:solidFill>
                  <a:srgbClr val="FF0000"/>
                </a:solidFill>
              </a:rPr>
              <a:t>in </a:t>
            </a:r>
            <a:r>
              <a:rPr lang="cs-CZ" dirty="0" err="1">
                <a:solidFill>
                  <a:srgbClr val="FF0000"/>
                </a:solidFill>
              </a:rPr>
              <a:t>Deutschland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zu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arbeiten</a:t>
            </a:r>
            <a:r>
              <a:rPr lang="cs-CZ" dirty="0" smtClean="0">
                <a:solidFill>
                  <a:srgbClr val="FF0000"/>
                </a:solidFill>
              </a:rPr>
              <a:t>.</a:t>
            </a:r>
            <a:endParaRPr lang="cs-CZ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cs-CZ" dirty="0" smtClean="0"/>
              <a:t>- </a:t>
            </a:r>
            <a:r>
              <a:rPr lang="cs-CZ" dirty="0" err="1" smtClean="0"/>
              <a:t>Sie</a:t>
            </a:r>
            <a:r>
              <a:rPr lang="cs-CZ" dirty="0" smtClean="0"/>
              <a:t> </a:t>
            </a:r>
            <a:r>
              <a:rPr lang="cs-CZ" dirty="0" err="1"/>
              <a:t>hoffen</a:t>
            </a:r>
            <a:r>
              <a:rPr lang="cs-CZ" dirty="0"/>
              <a:t>, </a:t>
            </a:r>
            <a:r>
              <a:rPr lang="cs-CZ" dirty="0" err="1"/>
              <a:t>dass</a:t>
            </a:r>
            <a:r>
              <a:rPr lang="cs-CZ" dirty="0"/>
              <a:t> </a:t>
            </a:r>
            <a:r>
              <a:rPr lang="cs-CZ" dirty="0" err="1"/>
              <a:t>sie</a:t>
            </a:r>
            <a:r>
              <a:rPr lang="cs-CZ" dirty="0"/>
              <a:t> </a:t>
            </a:r>
            <a:r>
              <a:rPr lang="cs-CZ" dirty="0" err="1"/>
              <a:t>uns</a:t>
            </a:r>
            <a:r>
              <a:rPr lang="cs-CZ" dirty="0"/>
              <a:t> </a:t>
            </a:r>
            <a:r>
              <a:rPr lang="cs-CZ" dirty="0" err="1"/>
              <a:t>besuchen</a:t>
            </a:r>
            <a:r>
              <a:rPr lang="cs-CZ" dirty="0"/>
              <a:t> </a:t>
            </a:r>
            <a:r>
              <a:rPr lang="cs-CZ" dirty="0" err="1"/>
              <a:t>können</a:t>
            </a:r>
            <a:r>
              <a:rPr lang="cs-CZ" dirty="0"/>
              <a:t>. </a:t>
            </a:r>
            <a:endParaRPr lang="cs-CZ" dirty="0" smtClean="0"/>
          </a:p>
          <a:p>
            <a:pPr marL="0" indent="0">
              <a:buNone/>
            </a:pP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Sie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hoffen</a:t>
            </a:r>
            <a:r>
              <a:rPr lang="cs-CZ" dirty="0" smtClean="0">
                <a:solidFill>
                  <a:srgbClr val="FF0000"/>
                </a:solidFill>
              </a:rPr>
              <a:t>, </a:t>
            </a:r>
            <a:r>
              <a:rPr lang="cs-CZ" dirty="0" err="1" smtClean="0">
                <a:solidFill>
                  <a:srgbClr val="FF0000"/>
                </a:solidFill>
              </a:rPr>
              <a:t>uns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besuchen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zu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können</a:t>
            </a:r>
            <a:r>
              <a:rPr lang="cs-CZ" dirty="0">
                <a:solidFill>
                  <a:srgbClr val="FF0000"/>
                </a:solidFill>
              </a:rPr>
              <a:t>. </a:t>
            </a:r>
          </a:p>
          <a:p>
            <a:pPr marL="0" indent="0">
              <a:buNone/>
            </a:pPr>
            <a:r>
              <a:rPr lang="cs-CZ" dirty="0" smtClean="0"/>
              <a:t>- </a:t>
            </a:r>
            <a:r>
              <a:rPr lang="cs-CZ" dirty="0" err="1" smtClean="0"/>
              <a:t>Sie</a:t>
            </a:r>
            <a:r>
              <a:rPr lang="cs-CZ" dirty="0" smtClean="0"/>
              <a:t> </a:t>
            </a:r>
            <a:r>
              <a:rPr lang="cs-CZ" dirty="0" err="1"/>
              <a:t>bittet</a:t>
            </a:r>
            <a:r>
              <a:rPr lang="cs-CZ" dirty="0"/>
              <a:t> </a:t>
            </a:r>
            <a:r>
              <a:rPr lang="cs-CZ" dirty="0" err="1"/>
              <a:t>ihn</a:t>
            </a:r>
            <a:r>
              <a:rPr lang="cs-CZ" dirty="0"/>
              <a:t>, </a:t>
            </a:r>
            <a:r>
              <a:rPr lang="cs-CZ" dirty="0" err="1"/>
              <a:t>dass</a:t>
            </a:r>
            <a:r>
              <a:rPr lang="cs-CZ" dirty="0"/>
              <a:t> </a:t>
            </a:r>
            <a:r>
              <a:rPr lang="cs-CZ" dirty="0" err="1"/>
              <a:t>er</a:t>
            </a:r>
            <a:r>
              <a:rPr lang="cs-CZ" dirty="0"/>
              <a:t> </a:t>
            </a:r>
            <a:r>
              <a:rPr lang="cs-CZ" dirty="0" err="1"/>
              <a:t>sie</a:t>
            </a:r>
            <a:r>
              <a:rPr lang="cs-CZ" dirty="0"/>
              <a:t> </a:t>
            </a:r>
            <a:r>
              <a:rPr lang="cs-CZ" dirty="0" err="1"/>
              <a:t>anruft</a:t>
            </a:r>
            <a:r>
              <a:rPr lang="cs-CZ" dirty="0"/>
              <a:t>.</a:t>
            </a:r>
          </a:p>
          <a:p>
            <a:pPr marL="0" indent="0">
              <a:buNone/>
            </a:pP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>
                <a:solidFill>
                  <a:srgbClr val="FF0000"/>
                </a:solidFill>
              </a:rPr>
              <a:t>Sie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 err="1">
                <a:solidFill>
                  <a:srgbClr val="FF0000"/>
                </a:solidFill>
              </a:rPr>
              <a:t>bittet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ihn</a:t>
            </a:r>
            <a:r>
              <a:rPr lang="cs-CZ" dirty="0" smtClean="0">
                <a:solidFill>
                  <a:srgbClr val="FF0000"/>
                </a:solidFill>
              </a:rPr>
              <a:t>, </a:t>
            </a:r>
            <a:r>
              <a:rPr lang="cs-CZ" dirty="0" err="1">
                <a:solidFill>
                  <a:srgbClr val="FF0000"/>
                </a:solidFill>
              </a:rPr>
              <a:t>sie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anzurufen</a:t>
            </a:r>
            <a:r>
              <a:rPr lang="cs-CZ" dirty="0" smtClean="0">
                <a:solidFill>
                  <a:srgbClr val="FF0000"/>
                </a:solidFill>
              </a:rPr>
              <a:t>.</a:t>
            </a:r>
            <a:endParaRPr lang="cs-CZ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cs-CZ" dirty="0" smtClean="0"/>
              <a:t>- </a:t>
            </a:r>
            <a:r>
              <a:rPr lang="cs-CZ" dirty="0" err="1" smtClean="0"/>
              <a:t>Ich</a:t>
            </a:r>
            <a:r>
              <a:rPr lang="cs-CZ" dirty="0" smtClean="0"/>
              <a:t> </a:t>
            </a:r>
            <a:r>
              <a:rPr lang="cs-CZ" dirty="0" err="1"/>
              <a:t>empfehle</a:t>
            </a:r>
            <a:r>
              <a:rPr lang="cs-CZ" dirty="0"/>
              <a:t> </a:t>
            </a:r>
            <a:r>
              <a:rPr lang="cs-CZ" dirty="0" err="1"/>
              <a:t>dir</a:t>
            </a:r>
            <a:r>
              <a:rPr lang="cs-CZ" dirty="0"/>
              <a:t>, </a:t>
            </a:r>
            <a:r>
              <a:rPr lang="cs-CZ" dirty="0" err="1"/>
              <a:t>dass</a:t>
            </a:r>
            <a:r>
              <a:rPr lang="cs-CZ" dirty="0"/>
              <a:t> </a:t>
            </a:r>
            <a:r>
              <a:rPr lang="cs-CZ" dirty="0" err="1"/>
              <a:t>du</a:t>
            </a:r>
            <a:r>
              <a:rPr lang="cs-CZ" dirty="0"/>
              <a:t> </a:t>
            </a:r>
            <a:r>
              <a:rPr lang="cs-CZ" dirty="0" err="1"/>
              <a:t>dich</a:t>
            </a:r>
            <a:r>
              <a:rPr lang="cs-CZ" dirty="0"/>
              <a:t> </a:t>
            </a:r>
            <a:r>
              <a:rPr lang="cs-CZ" dirty="0" err="1"/>
              <a:t>nicht</a:t>
            </a:r>
            <a:r>
              <a:rPr lang="cs-CZ" dirty="0"/>
              <a:t> </a:t>
            </a:r>
            <a:r>
              <a:rPr lang="cs-CZ" dirty="0" err="1"/>
              <a:t>aufregst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r>
              <a:rPr lang="cs-CZ" dirty="0" smtClean="0">
                <a:solidFill>
                  <a:srgbClr val="FF0000"/>
                </a:solidFill>
              </a:rPr>
              <a:t>  </a:t>
            </a:r>
            <a:r>
              <a:rPr lang="cs-CZ" dirty="0" err="1" smtClean="0">
                <a:solidFill>
                  <a:srgbClr val="FF0000"/>
                </a:solidFill>
              </a:rPr>
              <a:t>Ich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>
                <a:solidFill>
                  <a:srgbClr val="FF0000"/>
                </a:solidFill>
              </a:rPr>
              <a:t>empfehle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 err="1">
                <a:solidFill>
                  <a:srgbClr val="FF0000"/>
                </a:solidFill>
              </a:rPr>
              <a:t>dir</a:t>
            </a:r>
            <a:r>
              <a:rPr lang="cs-CZ" dirty="0" smtClean="0">
                <a:solidFill>
                  <a:srgbClr val="FF0000"/>
                </a:solidFill>
              </a:rPr>
              <a:t>, </a:t>
            </a:r>
            <a:r>
              <a:rPr lang="cs-CZ" dirty="0" err="1">
                <a:solidFill>
                  <a:srgbClr val="FF0000"/>
                </a:solidFill>
              </a:rPr>
              <a:t>dich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 err="1">
                <a:solidFill>
                  <a:srgbClr val="FF0000"/>
                </a:solidFill>
              </a:rPr>
              <a:t>nicht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aufzuregen</a:t>
            </a:r>
            <a:r>
              <a:rPr lang="cs-CZ" dirty="0" smtClean="0">
                <a:solidFill>
                  <a:srgbClr val="FF0000"/>
                </a:solidFill>
              </a:rPr>
              <a:t>.</a:t>
            </a:r>
            <a:endParaRPr lang="cs-CZ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cs-CZ" dirty="0" smtClean="0"/>
              <a:t>- </a:t>
            </a:r>
            <a:r>
              <a:rPr lang="cs-CZ" dirty="0" err="1" smtClean="0"/>
              <a:t>Sie</a:t>
            </a:r>
            <a:r>
              <a:rPr lang="cs-CZ" dirty="0" smtClean="0"/>
              <a:t> </a:t>
            </a:r>
            <a:r>
              <a:rPr lang="cs-CZ" dirty="0" err="1"/>
              <a:t>freuen</a:t>
            </a:r>
            <a:r>
              <a:rPr lang="cs-CZ" dirty="0"/>
              <a:t> </a:t>
            </a:r>
            <a:r>
              <a:rPr lang="cs-CZ" dirty="0" err="1"/>
              <a:t>sich</a:t>
            </a:r>
            <a:r>
              <a:rPr lang="cs-CZ" dirty="0"/>
              <a:t>, </a:t>
            </a:r>
            <a:r>
              <a:rPr lang="cs-CZ" dirty="0" err="1"/>
              <a:t>dass</a:t>
            </a:r>
            <a:r>
              <a:rPr lang="cs-CZ" dirty="0"/>
              <a:t> </a:t>
            </a:r>
            <a:r>
              <a:rPr lang="cs-CZ" dirty="0" err="1"/>
              <a:t>sie</a:t>
            </a:r>
            <a:r>
              <a:rPr lang="cs-CZ" dirty="0"/>
              <a:t> </a:t>
            </a:r>
            <a:r>
              <a:rPr lang="cs-CZ" dirty="0" err="1"/>
              <a:t>uns</a:t>
            </a:r>
            <a:r>
              <a:rPr lang="cs-CZ" dirty="0"/>
              <a:t> </a:t>
            </a:r>
            <a:r>
              <a:rPr lang="cs-CZ" dirty="0" err="1"/>
              <a:t>bald</a:t>
            </a:r>
            <a:r>
              <a:rPr lang="cs-CZ" dirty="0"/>
              <a:t> </a:t>
            </a:r>
            <a:r>
              <a:rPr lang="cs-CZ" dirty="0" err="1"/>
              <a:t>wiedersehen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r>
              <a:rPr lang="cs-CZ" dirty="0" smtClean="0">
                <a:solidFill>
                  <a:srgbClr val="FF0000"/>
                </a:solidFill>
              </a:rPr>
              <a:t>  </a:t>
            </a:r>
            <a:r>
              <a:rPr lang="cs-CZ" dirty="0" err="1" smtClean="0">
                <a:solidFill>
                  <a:srgbClr val="FF0000"/>
                </a:solidFill>
              </a:rPr>
              <a:t>Sie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>
                <a:solidFill>
                  <a:srgbClr val="FF0000"/>
                </a:solidFill>
              </a:rPr>
              <a:t>freuen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 err="1">
                <a:solidFill>
                  <a:srgbClr val="FF0000"/>
                </a:solidFill>
              </a:rPr>
              <a:t>sich</a:t>
            </a:r>
            <a:r>
              <a:rPr lang="cs-CZ" dirty="0" smtClean="0">
                <a:solidFill>
                  <a:srgbClr val="FF0000"/>
                </a:solidFill>
              </a:rPr>
              <a:t>, </a:t>
            </a:r>
            <a:r>
              <a:rPr lang="cs-CZ" dirty="0" err="1">
                <a:solidFill>
                  <a:srgbClr val="FF0000"/>
                </a:solidFill>
              </a:rPr>
              <a:t>uns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 err="1">
                <a:solidFill>
                  <a:srgbClr val="FF0000"/>
                </a:solidFill>
              </a:rPr>
              <a:t>bald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wiederzusehen</a:t>
            </a:r>
            <a:r>
              <a:rPr lang="cs-CZ" dirty="0" smtClean="0">
                <a:solidFill>
                  <a:srgbClr val="FF0000"/>
                </a:solidFill>
              </a:rPr>
              <a:t>.</a:t>
            </a:r>
            <a:endParaRPr lang="cs-CZ" dirty="0">
              <a:solidFill>
                <a:srgbClr val="FF0000"/>
              </a:solidFill>
            </a:endParaRPr>
          </a:p>
          <a:p>
            <a:pPr>
              <a:buNone/>
            </a:pPr>
            <a:r>
              <a:rPr lang="cs-CZ" dirty="0" smtClean="0"/>
              <a:t>- </a:t>
            </a:r>
            <a:r>
              <a:rPr lang="cs-CZ" dirty="0" err="1"/>
              <a:t>Freut</a:t>
            </a:r>
            <a:r>
              <a:rPr lang="cs-CZ" dirty="0"/>
              <a:t> </a:t>
            </a:r>
            <a:r>
              <a:rPr lang="cs-CZ" dirty="0" err="1"/>
              <a:t>ihr</a:t>
            </a:r>
            <a:r>
              <a:rPr lang="cs-CZ" dirty="0"/>
              <a:t> </a:t>
            </a:r>
            <a:r>
              <a:rPr lang="cs-CZ" dirty="0" err="1"/>
              <a:t>euch</a:t>
            </a:r>
            <a:r>
              <a:rPr lang="cs-CZ" dirty="0"/>
              <a:t>, </a:t>
            </a:r>
            <a:r>
              <a:rPr lang="cs-CZ" dirty="0" err="1"/>
              <a:t>dass</a:t>
            </a:r>
            <a:r>
              <a:rPr lang="cs-CZ" dirty="0"/>
              <a:t> </a:t>
            </a:r>
            <a:r>
              <a:rPr lang="cs-CZ" dirty="0" err="1"/>
              <a:t>ihr</a:t>
            </a:r>
            <a:r>
              <a:rPr lang="cs-CZ" dirty="0"/>
              <a:t> </a:t>
            </a:r>
            <a:r>
              <a:rPr lang="cs-CZ" dirty="0" err="1"/>
              <a:t>am</a:t>
            </a:r>
            <a:r>
              <a:rPr lang="cs-CZ" dirty="0"/>
              <a:t> </a:t>
            </a:r>
            <a:r>
              <a:rPr lang="cs-CZ" dirty="0" err="1" smtClean="0"/>
              <a:t>Samstag</a:t>
            </a:r>
            <a:r>
              <a:rPr lang="cs-CZ" dirty="0" smtClean="0"/>
              <a:t> </a:t>
            </a:r>
            <a:r>
              <a:rPr lang="cs-CZ" dirty="0" err="1"/>
              <a:t>kommen</a:t>
            </a:r>
            <a:r>
              <a:rPr lang="cs-CZ" dirty="0"/>
              <a:t> </a:t>
            </a:r>
            <a:r>
              <a:rPr lang="cs-CZ" dirty="0" err="1"/>
              <a:t>könnt</a:t>
            </a:r>
            <a:r>
              <a:rPr lang="cs-CZ" dirty="0"/>
              <a:t>?</a:t>
            </a:r>
          </a:p>
          <a:p>
            <a:pPr marL="0" indent="0">
              <a:buNone/>
            </a:pPr>
            <a:r>
              <a:rPr lang="cs-CZ" dirty="0" smtClean="0">
                <a:solidFill>
                  <a:srgbClr val="FF0000"/>
                </a:solidFill>
              </a:rPr>
              <a:t>  </a:t>
            </a:r>
            <a:r>
              <a:rPr lang="cs-CZ" dirty="0" err="1" smtClean="0">
                <a:solidFill>
                  <a:srgbClr val="FF0000"/>
                </a:solidFill>
              </a:rPr>
              <a:t>Freut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>
                <a:solidFill>
                  <a:srgbClr val="FF0000"/>
                </a:solidFill>
              </a:rPr>
              <a:t>ihr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euch</a:t>
            </a:r>
            <a:r>
              <a:rPr lang="cs-CZ" dirty="0" smtClean="0">
                <a:solidFill>
                  <a:srgbClr val="FF0000"/>
                </a:solidFill>
              </a:rPr>
              <a:t>, </a:t>
            </a:r>
            <a:r>
              <a:rPr lang="cs-CZ" dirty="0" err="1">
                <a:solidFill>
                  <a:srgbClr val="FF0000"/>
                </a:solidFill>
              </a:rPr>
              <a:t>am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Samstag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kommen</a:t>
            </a:r>
            <a:r>
              <a:rPr lang="cs-CZ" dirty="0" smtClean="0">
                <a:solidFill>
                  <a:srgbClr val="FF0000"/>
                </a:solidFill>
              </a:rPr>
              <a:t>  </a:t>
            </a:r>
            <a:r>
              <a:rPr lang="cs-CZ" dirty="0" err="1" smtClean="0">
                <a:solidFill>
                  <a:srgbClr val="FF0000"/>
                </a:solidFill>
              </a:rPr>
              <a:t>zu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können</a:t>
            </a:r>
            <a:r>
              <a:rPr lang="cs-CZ" dirty="0" smtClean="0">
                <a:solidFill>
                  <a:srgbClr val="FF0000"/>
                </a:solidFill>
              </a:rPr>
              <a:t>?</a:t>
            </a:r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81412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cs-CZ" sz="3200" b="1" dirty="0"/>
              <a:t>Řešení – </a:t>
            </a:r>
            <a:r>
              <a:rPr lang="cs-CZ" sz="3200" b="1" dirty="0" smtClean="0"/>
              <a:t>II. </a:t>
            </a:r>
            <a:r>
              <a:rPr lang="cs-CZ" sz="3200" b="1" dirty="0"/>
              <a:t>cvičení: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908720"/>
            <a:ext cx="8784976" cy="576064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cs-CZ" sz="3000" dirty="0"/>
              <a:t>- Er </a:t>
            </a:r>
            <a:r>
              <a:rPr lang="cs-CZ" sz="3000" dirty="0" err="1" smtClean="0"/>
              <a:t>verspricht</a:t>
            </a:r>
            <a:r>
              <a:rPr lang="cs-CZ" sz="3000" dirty="0" smtClean="0"/>
              <a:t>  </a:t>
            </a:r>
            <a:r>
              <a:rPr lang="cs-CZ" sz="3000" dirty="0" err="1" smtClean="0">
                <a:solidFill>
                  <a:srgbClr val="FF0000"/>
                </a:solidFill>
              </a:rPr>
              <a:t>zu</a:t>
            </a:r>
            <a:r>
              <a:rPr lang="cs-CZ" sz="3000" dirty="0" smtClean="0">
                <a:solidFill>
                  <a:srgbClr val="FF0000"/>
                </a:solidFill>
              </a:rPr>
              <a:t> </a:t>
            </a:r>
            <a:r>
              <a:rPr lang="cs-CZ" sz="3000" dirty="0" err="1" smtClean="0">
                <a:solidFill>
                  <a:srgbClr val="FF0000"/>
                </a:solidFill>
              </a:rPr>
              <a:t>kommen</a:t>
            </a:r>
            <a:r>
              <a:rPr lang="cs-CZ" sz="3000" dirty="0" smtClean="0"/>
              <a:t>.</a:t>
            </a:r>
            <a:endParaRPr lang="cs-CZ" sz="3000" dirty="0"/>
          </a:p>
          <a:p>
            <a:pPr>
              <a:buNone/>
            </a:pPr>
            <a:r>
              <a:rPr lang="cs-CZ" sz="3000" dirty="0"/>
              <a:t>- </a:t>
            </a:r>
            <a:r>
              <a:rPr lang="cs-CZ" sz="3000" dirty="0" err="1"/>
              <a:t>Sie</a:t>
            </a:r>
            <a:r>
              <a:rPr lang="cs-CZ" sz="3000" dirty="0"/>
              <a:t> </a:t>
            </a:r>
            <a:r>
              <a:rPr lang="cs-CZ" sz="3000" dirty="0" err="1"/>
              <a:t>planen</a:t>
            </a:r>
            <a:r>
              <a:rPr lang="cs-CZ" sz="3000" dirty="0"/>
              <a:t>, </a:t>
            </a:r>
            <a:r>
              <a:rPr lang="cs-CZ" sz="3000" dirty="0" err="1"/>
              <a:t>dass</a:t>
            </a:r>
            <a:r>
              <a:rPr lang="cs-CZ" sz="3000" dirty="0"/>
              <a:t> </a:t>
            </a:r>
            <a:r>
              <a:rPr lang="cs-CZ" sz="3000" dirty="0" err="1"/>
              <a:t>er</a:t>
            </a:r>
            <a:r>
              <a:rPr lang="cs-CZ" sz="3000" dirty="0"/>
              <a:t> </a:t>
            </a:r>
            <a:r>
              <a:rPr lang="cs-CZ" sz="3000" dirty="0" err="1"/>
              <a:t>sie</a:t>
            </a:r>
            <a:r>
              <a:rPr lang="cs-CZ" sz="3000" dirty="0"/>
              <a:t> </a:t>
            </a:r>
            <a:r>
              <a:rPr lang="cs-CZ" sz="3000" dirty="0" err="1"/>
              <a:t>abholt</a:t>
            </a:r>
            <a:r>
              <a:rPr lang="cs-CZ" sz="3000" dirty="0"/>
              <a:t>.</a:t>
            </a:r>
          </a:p>
          <a:p>
            <a:pPr>
              <a:buNone/>
            </a:pPr>
            <a:r>
              <a:rPr lang="cs-CZ" sz="3000" dirty="0"/>
              <a:t>- </a:t>
            </a:r>
            <a:r>
              <a:rPr lang="cs-CZ" sz="3000" dirty="0" err="1"/>
              <a:t>Wir</a:t>
            </a:r>
            <a:r>
              <a:rPr lang="cs-CZ" sz="3000" dirty="0"/>
              <a:t> </a:t>
            </a:r>
            <a:r>
              <a:rPr lang="cs-CZ" sz="3000" dirty="0" err="1"/>
              <a:t>freuen</a:t>
            </a:r>
            <a:r>
              <a:rPr lang="cs-CZ" sz="3000" dirty="0"/>
              <a:t> </a:t>
            </a:r>
            <a:r>
              <a:rPr lang="cs-CZ" sz="3000" dirty="0" err="1"/>
              <a:t>uns</a:t>
            </a:r>
            <a:r>
              <a:rPr lang="cs-CZ" sz="3000" dirty="0"/>
              <a:t>, </a:t>
            </a:r>
            <a:r>
              <a:rPr lang="cs-CZ" sz="3000" dirty="0" err="1" smtClean="0">
                <a:solidFill>
                  <a:srgbClr val="FF0000"/>
                </a:solidFill>
              </a:rPr>
              <a:t>dich</a:t>
            </a:r>
            <a:r>
              <a:rPr lang="cs-CZ" sz="3000" dirty="0" smtClean="0">
                <a:solidFill>
                  <a:srgbClr val="FF0000"/>
                </a:solidFill>
              </a:rPr>
              <a:t> </a:t>
            </a:r>
            <a:r>
              <a:rPr lang="cs-CZ" sz="3000" dirty="0" err="1" smtClean="0">
                <a:solidFill>
                  <a:srgbClr val="FF0000"/>
                </a:solidFill>
              </a:rPr>
              <a:t>zu</a:t>
            </a:r>
            <a:r>
              <a:rPr lang="cs-CZ" sz="3000" dirty="0" smtClean="0">
                <a:solidFill>
                  <a:srgbClr val="FF0000"/>
                </a:solidFill>
              </a:rPr>
              <a:t> </a:t>
            </a:r>
            <a:r>
              <a:rPr lang="cs-CZ" sz="3000" dirty="0" err="1" smtClean="0">
                <a:solidFill>
                  <a:srgbClr val="FF0000"/>
                </a:solidFill>
              </a:rPr>
              <a:t>besuchen</a:t>
            </a:r>
            <a:r>
              <a:rPr lang="cs-CZ" sz="3000" dirty="0"/>
              <a:t>.</a:t>
            </a:r>
          </a:p>
          <a:p>
            <a:pPr>
              <a:buNone/>
            </a:pPr>
            <a:r>
              <a:rPr lang="cs-CZ" sz="3000" dirty="0"/>
              <a:t>- Es </a:t>
            </a:r>
            <a:r>
              <a:rPr lang="cs-CZ" sz="3000" dirty="0" err="1"/>
              <a:t>tut</a:t>
            </a:r>
            <a:r>
              <a:rPr lang="cs-CZ" sz="3000" dirty="0"/>
              <a:t> </a:t>
            </a:r>
            <a:r>
              <a:rPr lang="cs-CZ" sz="3000" dirty="0" err="1"/>
              <a:t>mir</a:t>
            </a:r>
            <a:r>
              <a:rPr lang="cs-CZ" sz="3000" dirty="0"/>
              <a:t> </a:t>
            </a:r>
            <a:r>
              <a:rPr lang="cs-CZ" sz="3000" dirty="0" err="1"/>
              <a:t>leid</a:t>
            </a:r>
            <a:r>
              <a:rPr lang="cs-CZ" sz="3000" dirty="0"/>
              <a:t>, </a:t>
            </a:r>
            <a:r>
              <a:rPr lang="cs-CZ" sz="3000" dirty="0" err="1"/>
              <a:t>dass</a:t>
            </a:r>
            <a:r>
              <a:rPr lang="cs-CZ" sz="3000" dirty="0"/>
              <a:t> </a:t>
            </a:r>
            <a:r>
              <a:rPr lang="cs-CZ" sz="3000" dirty="0" err="1"/>
              <a:t>du</a:t>
            </a:r>
            <a:r>
              <a:rPr lang="cs-CZ" sz="3000" dirty="0"/>
              <a:t> </a:t>
            </a:r>
            <a:r>
              <a:rPr lang="cs-CZ" sz="3000" dirty="0" err="1"/>
              <a:t>krank</a:t>
            </a:r>
            <a:r>
              <a:rPr lang="cs-CZ" sz="3000" dirty="0"/>
              <a:t> </a:t>
            </a:r>
            <a:r>
              <a:rPr lang="cs-CZ" sz="3000" dirty="0" err="1"/>
              <a:t>bist</a:t>
            </a:r>
            <a:r>
              <a:rPr lang="cs-CZ" sz="3000" dirty="0"/>
              <a:t>.</a:t>
            </a:r>
          </a:p>
          <a:p>
            <a:pPr>
              <a:buNone/>
            </a:pPr>
            <a:r>
              <a:rPr lang="cs-CZ" sz="3000" dirty="0"/>
              <a:t>- Es </a:t>
            </a:r>
            <a:r>
              <a:rPr lang="cs-CZ" sz="3000" dirty="0" err="1"/>
              <a:t>ist</a:t>
            </a:r>
            <a:r>
              <a:rPr lang="cs-CZ" sz="3000" dirty="0"/>
              <a:t> </a:t>
            </a:r>
            <a:r>
              <a:rPr lang="cs-CZ" sz="3000" dirty="0" err="1"/>
              <a:t>nicht</a:t>
            </a:r>
            <a:r>
              <a:rPr lang="cs-CZ" sz="3000" dirty="0"/>
              <a:t> </a:t>
            </a:r>
            <a:r>
              <a:rPr lang="cs-CZ" sz="3000" dirty="0" err="1"/>
              <a:t>möglich</a:t>
            </a:r>
            <a:r>
              <a:rPr lang="cs-CZ" sz="3000" dirty="0"/>
              <a:t>, </a:t>
            </a:r>
            <a:r>
              <a:rPr lang="cs-CZ" sz="3000" dirty="0" smtClean="0">
                <a:solidFill>
                  <a:srgbClr val="FF0000"/>
                </a:solidFill>
              </a:rPr>
              <a:t>es </a:t>
            </a:r>
            <a:r>
              <a:rPr lang="cs-CZ" sz="3000" dirty="0" err="1" smtClean="0">
                <a:solidFill>
                  <a:srgbClr val="FF0000"/>
                </a:solidFill>
              </a:rPr>
              <a:t>zu</a:t>
            </a:r>
            <a:r>
              <a:rPr lang="cs-CZ" sz="3000" dirty="0" smtClean="0">
                <a:solidFill>
                  <a:srgbClr val="FF0000"/>
                </a:solidFill>
              </a:rPr>
              <a:t> </a:t>
            </a:r>
            <a:r>
              <a:rPr lang="cs-CZ" sz="3000" dirty="0" err="1" smtClean="0">
                <a:solidFill>
                  <a:srgbClr val="FF0000"/>
                </a:solidFill>
              </a:rPr>
              <a:t>schaffen</a:t>
            </a:r>
            <a:r>
              <a:rPr lang="cs-CZ" sz="3000" dirty="0" smtClean="0"/>
              <a:t>.</a:t>
            </a:r>
            <a:endParaRPr lang="cs-CZ" sz="3000" dirty="0"/>
          </a:p>
          <a:p>
            <a:pPr>
              <a:buNone/>
            </a:pPr>
            <a:r>
              <a:rPr lang="cs-CZ" sz="3000" dirty="0"/>
              <a:t>- </a:t>
            </a:r>
            <a:r>
              <a:rPr lang="cs-CZ" sz="3000" dirty="0" err="1"/>
              <a:t>Ich</a:t>
            </a:r>
            <a:r>
              <a:rPr lang="cs-CZ" sz="3000" dirty="0"/>
              <a:t> </a:t>
            </a:r>
            <a:r>
              <a:rPr lang="cs-CZ" sz="3000" dirty="0" err="1"/>
              <a:t>empfehle</a:t>
            </a:r>
            <a:r>
              <a:rPr lang="cs-CZ" sz="3000" dirty="0"/>
              <a:t> </a:t>
            </a:r>
            <a:r>
              <a:rPr lang="cs-CZ" sz="3000" dirty="0" err="1"/>
              <a:t>dir</a:t>
            </a:r>
            <a:r>
              <a:rPr lang="cs-CZ" sz="3000" dirty="0"/>
              <a:t>, </a:t>
            </a:r>
            <a:r>
              <a:rPr lang="cs-CZ" sz="3000" dirty="0" smtClean="0">
                <a:solidFill>
                  <a:srgbClr val="FF0000"/>
                </a:solidFill>
              </a:rPr>
              <a:t>es </a:t>
            </a:r>
            <a:r>
              <a:rPr lang="cs-CZ" sz="3000" dirty="0" err="1" smtClean="0">
                <a:solidFill>
                  <a:srgbClr val="FF0000"/>
                </a:solidFill>
              </a:rPr>
              <a:t>gründlich</a:t>
            </a:r>
            <a:r>
              <a:rPr lang="cs-CZ" sz="3000" dirty="0" smtClean="0">
                <a:solidFill>
                  <a:srgbClr val="FF0000"/>
                </a:solidFill>
              </a:rPr>
              <a:t> </a:t>
            </a:r>
            <a:r>
              <a:rPr lang="cs-CZ" sz="3000" dirty="0" err="1" smtClean="0">
                <a:solidFill>
                  <a:srgbClr val="FF0000"/>
                </a:solidFill>
              </a:rPr>
              <a:t>zu</a:t>
            </a:r>
            <a:r>
              <a:rPr lang="cs-CZ" sz="3000" dirty="0" smtClean="0">
                <a:solidFill>
                  <a:srgbClr val="FF0000"/>
                </a:solidFill>
              </a:rPr>
              <a:t> </a:t>
            </a:r>
            <a:r>
              <a:rPr lang="cs-CZ" sz="3000" dirty="0" err="1" smtClean="0">
                <a:solidFill>
                  <a:srgbClr val="FF0000"/>
                </a:solidFill>
              </a:rPr>
              <a:t>lernen</a:t>
            </a:r>
            <a:r>
              <a:rPr lang="cs-CZ" sz="3000" dirty="0" smtClean="0"/>
              <a:t>.</a:t>
            </a:r>
            <a:endParaRPr lang="cs-CZ" sz="3000" dirty="0"/>
          </a:p>
          <a:p>
            <a:pPr>
              <a:buNone/>
            </a:pPr>
            <a:r>
              <a:rPr lang="cs-CZ" sz="3000" dirty="0"/>
              <a:t>- Er </a:t>
            </a:r>
            <a:r>
              <a:rPr lang="cs-CZ" sz="3000" dirty="0" err="1"/>
              <a:t>hat</a:t>
            </a:r>
            <a:r>
              <a:rPr lang="cs-CZ" sz="3000" dirty="0"/>
              <a:t> </a:t>
            </a:r>
            <a:r>
              <a:rPr lang="cs-CZ" sz="3000" dirty="0" err="1"/>
              <a:t>Angst</a:t>
            </a:r>
            <a:r>
              <a:rPr lang="cs-CZ" sz="3000" dirty="0"/>
              <a:t>, </a:t>
            </a:r>
            <a:r>
              <a:rPr lang="cs-CZ" sz="3000" dirty="0" smtClean="0">
                <a:solidFill>
                  <a:srgbClr val="FF0000"/>
                </a:solidFill>
              </a:rPr>
              <a:t>den </a:t>
            </a:r>
            <a:r>
              <a:rPr lang="cs-CZ" sz="3000" dirty="0" err="1">
                <a:solidFill>
                  <a:srgbClr val="FF0000"/>
                </a:solidFill>
              </a:rPr>
              <a:t>Schlüssel</a:t>
            </a:r>
            <a:r>
              <a:rPr lang="cs-CZ" sz="3000" dirty="0">
                <a:solidFill>
                  <a:srgbClr val="FF0000"/>
                </a:solidFill>
              </a:rPr>
              <a:t> </a:t>
            </a:r>
            <a:r>
              <a:rPr lang="cs-CZ" sz="3000" dirty="0" err="1" smtClean="0">
                <a:solidFill>
                  <a:srgbClr val="FF0000"/>
                </a:solidFill>
              </a:rPr>
              <a:t>nicht</a:t>
            </a:r>
            <a:r>
              <a:rPr lang="cs-CZ" sz="3000" dirty="0" smtClean="0">
                <a:solidFill>
                  <a:srgbClr val="FF0000"/>
                </a:solidFill>
              </a:rPr>
              <a:t> </a:t>
            </a:r>
            <a:r>
              <a:rPr lang="cs-CZ" sz="3000" dirty="0" err="1" smtClean="0">
                <a:solidFill>
                  <a:srgbClr val="FF0000"/>
                </a:solidFill>
              </a:rPr>
              <a:t>zu</a:t>
            </a:r>
            <a:r>
              <a:rPr lang="cs-CZ" sz="3000" dirty="0" smtClean="0">
                <a:solidFill>
                  <a:srgbClr val="FF0000"/>
                </a:solidFill>
              </a:rPr>
              <a:t> </a:t>
            </a:r>
            <a:r>
              <a:rPr lang="cs-CZ" sz="3000" dirty="0" err="1" smtClean="0">
                <a:solidFill>
                  <a:srgbClr val="FF0000"/>
                </a:solidFill>
              </a:rPr>
              <a:t>finden</a:t>
            </a:r>
            <a:r>
              <a:rPr lang="cs-CZ" sz="3000" dirty="0" smtClean="0"/>
              <a:t>.</a:t>
            </a:r>
            <a:endParaRPr lang="cs-CZ" sz="3000" dirty="0"/>
          </a:p>
          <a:p>
            <a:pPr>
              <a:buNone/>
            </a:pPr>
            <a:r>
              <a:rPr lang="cs-CZ" sz="3000" dirty="0"/>
              <a:t>- </a:t>
            </a:r>
            <a:r>
              <a:rPr lang="cs-CZ" sz="3000" dirty="0" err="1"/>
              <a:t>Ich</a:t>
            </a:r>
            <a:r>
              <a:rPr lang="cs-CZ" sz="3000" dirty="0"/>
              <a:t> </a:t>
            </a:r>
            <a:r>
              <a:rPr lang="cs-CZ" sz="3000" dirty="0" err="1"/>
              <a:t>verspreche</a:t>
            </a:r>
            <a:r>
              <a:rPr lang="cs-CZ" sz="3000" dirty="0"/>
              <a:t> </a:t>
            </a:r>
            <a:r>
              <a:rPr lang="cs-CZ" sz="3000" dirty="0" err="1"/>
              <a:t>dir</a:t>
            </a:r>
            <a:r>
              <a:rPr lang="cs-CZ" sz="3000" dirty="0"/>
              <a:t>, </a:t>
            </a:r>
            <a:r>
              <a:rPr lang="cs-CZ" sz="3000" dirty="0" smtClean="0">
                <a:solidFill>
                  <a:srgbClr val="FF0000"/>
                </a:solidFill>
              </a:rPr>
              <a:t>es </a:t>
            </a:r>
            <a:r>
              <a:rPr lang="cs-CZ" sz="3000" dirty="0" err="1">
                <a:solidFill>
                  <a:srgbClr val="FF0000"/>
                </a:solidFill>
              </a:rPr>
              <a:t>nicht</a:t>
            </a:r>
            <a:r>
              <a:rPr lang="cs-CZ" sz="3000" dirty="0">
                <a:solidFill>
                  <a:srgbClr val="FF0000"/>
                </a:solidFill>
              </a:rPr>
              <a:t> machen </a:t>
            </a:r>
            <a:r>
              <a:rPr lang="cs-CZ" sz="3000" dirty="0" err="1" smtClean="0">
                <a:solidFill>
                  <a:srgbClr val="FF0000"/>
                </a:solidFill>
              </a:rPr>
              <a:t>zu</a:t>
            </a:r>
            <a:r>
              <a:rPr lang="cs-CZ" sz="3000" dirty="0" smtClean="0">
                <a:solidFill>
                  <a:srgbClr val="FF0000"/>
                </a:solidFill>
              </a:rPr>
              <a:t> </a:t>
            </a:r>
            <a:r>
              <a:rPr lang="cs-CZ" sz="3000" dirty="0" err="1" smtClean="0">
                <a:solidFill>
                  <a:srgbClr val="FF0000"/>
                </a:solidFill>
              </a:rPr>
              <a:t>müssen</a:t>
            </a:r>
            <a:r>
              <a:rPr lang="cs-CZ" sz="3000" dirty="0" smtClean="0"/>
              <a:t>.</a:t>
            </a:r>
            <a:endParaRPr lang="cs-CZ" sz="3000" dirty="0"/>
          </a:p>
          <a:p>
            <a:pPr>
              <a:buNone/>
            </a:pPr>
            <a:r>
              <a:rPr lang="cs-CZ" sz="3000" dirty="0"/>
              <a:t>- Er </a:t>
            </a:r>
            <a:r>
              <a:rPr lang="cs-CZ" sz="3000" dirty="0" err="1"/>
              <a:t>hofft</a:t>
            </a:r>
            <a:r>
              <a:rPr lang="cs-CZ" sz="3000" dirty="0"/>
              <a:t>, </a:t>
            </a:r>
            <a:r>
              <a:rPr lang="cs-CZ" sz="3000" dirty="0" err="1"/>
              <a:t>dass</a:t>
            </a:r>
            <a:r>
              <a:rPr lang="cs-CZ" sz="3000" dirty="0"/>
              <a:t> </a:t>
            </a:r>
            <a:r>
              <a:rPr lang="cs-CZ" sz="3000" dirty="0" err="1"/>
              <a:t>sie</a:t>
            </a:r>
            <a:r>
              <a:rPr lang="cs-CZ" sz="3000" dirty="0"/>
              <a:t> </a:t>
            </a:r>
            <a:r>
              <a:rPr lang="cs-CZ" sz="3000" dirty="0" err="1"/>
              <a:t>auch</a:t>
            </a:r>
            <a:r>
              <a:rPr lang="cs-CZ" sz="3000" dirty="0"/>
              <a:t> </a:t>
            </a:r>
            <a:r>
              <a:rPr lang="cs-CZ" sz="3000" dirty="0" err="1"/>
              <a:t>kommen</a:t>
            </a:r>
            <a:r>
              <a:rPr lang="cs-CZ" sz="3000" dirty="0"/>
              <a:t> kann.</a:t>
            </a:r>
          </a:p>
          <a:p>
            <a:pPr>
              <a:buNone/>
            </a:pPr>
            <a:r>
              <a:rPr lang="cs-CZ" sz="3000" dirty="0"/>
              <a:t>- Es </a:t>
            </a:r>
            <a:r>
              <a:rPr lang="cs-CZ" sz="3000" dirty="0" err="1"/>
              <a:t>ist</a:t>
            </a:r>
            <a:r>
              <a:rPr lang="cs-CZ" sz="3000" dirty="0"/>
              <a:t> </a:t>
            </a:r>
            <a:r>
              <a:rPr lang="cs-CZ" sz="3000" dirty="0" err="1"/>
              <a:t>schön</a:t>
            </a:r>
            <a:r>
              <a:rPr lang="cs-CZ" sz="3000" dirty="0"/>
              <a:t>, </a:t>
            </a:r>
            <a:r>
              <a:rPr lang="cs-CZ" sz="3000" dirty="0" err="1" smtClean="0">
                <a:solidFill>
                  <a:srgbClr val="FF0000"/>
                </a:solidFill>
              </a:rPr>
              <a:t>dich</a:t>
            </a:r>
            <a:r>
              <a:rPr lang="cs-CZ" sz="3000" dirty="0" smtClean="0">
                <a:solidFill>
                  <a:srgbClr val="FF0000"/>
                </a:solidFill>
              </a:rPr>
              <a:t> </a:t>
            </a:r>
            <a:r>
              <a:rPr lang="cs-CZ" sz="3000" dirty="0" err="1" smtClean="0">
                <a:solidFill>
                  <a:srgbClr val="FF0000"/>
                </a:solidFill>
              </a:rPr>
              <a:t>zu</a:t>
            </a:r>
            <a:r>
              <a:rPr lang="cs-CZ" sz="3000" dirty="0" smtClean="0">
                <a:solidFill>
                  <a:srgbClr val="FF0000"/>
                </a:solidFill>
              </a:rPr>
              <a:t> </a:t>
            </a:r>
            <a:r>
              <a:rPr lang="cs-CZ" sz="3000" dirty="0" err="1" smtClean="0">
                <a:solidFill>
                  <a:srgbClr val="FF0000"/>
                </a:solidFill>
              </a:rPr>
              <a:t>sehen</a:t>
            </a:r>
            <a:r>
              <a:rPr lang="cs-CZ" sz="3000" dirty="0" smtClean="0"/>
              <a:t>.</a:t>
            </a:r>
            <a:endParaRPr lang="cs-CZ" sz="3000" dirty="0"/>
          </a:p>
          <a:p>
            <a:pPr>
              <a:buNone/>
            </a:pPr>
            <a:r>
              <a:rPr lang="cs-CZ" sz="3000" dirty="0"/>
              <a:t>- </a:t>
            </a:r>
            <a:r>
              <a:rPr lang="cs-CZ" sz="3000" dirty="0" err="1"/>
              <a:t>Ich</a:t>
            </a:r>
            <a:r>
              <a:rPr lang="cs-CZ" sz="3000" dirty="0"/>
              <a:t> </a:t>
            </a:r>
            <a:r>
              <a:rPr lang="cs-CZ" sz="3000" dirty="0" err="1"/>
              <a:t>befehle</a:t>
            </a:r>
            <a:r>
              <a:rPr lang="cs-CZ" sz="3000" dirty="0"/>
              <a:t> </a:t>
            </a:r>
            <a:r>
              <a:rPr lang="cs-CZ" sz="3000" dirty="0" err="1"/>
              <a:t>dir</a:t>
            </a:r>
            <a:r>
              <a:rPr lang="cs-CZ" sz="3000" dirty="0"/>
              <a:t>, </a:t>
            </a:r>
            <a:r>
              <a:rPr lang="cs-CZ" sz="3000" dirty="0">
                <a:solidFill>
                  <a:srgbClr val="FF0000"/>
                </a:solidFill>
              </a:rPr>
              <a:t>e</a:t>
            </a:r>
            <a:r>
              <a:rPr lang="cs-CZ" sz="3000" dirty="0" smtClean="0">
                <a:solidFill>
                  <a:srgbClr val="FF0000"/>
                </a:solidFill>
              </a:rPr>
              <a:t>s </a:t>
            </a:r>
            <a:r>
              <a:rPr lang="cs-CZ" sz="3000" dirty="0">
                <a:solidFill>
                  <a:srgbClr val="FF0000"/>
                </a:solidFill>
              </a:rPr>
              <a:t>bis </a:t>
            </a:r>
            <a:r>
              <a:rPr lang="cs-CZ" sz="3000" dirty="0" err="1">
                <a:solidFill>
                  <a:srgbClr val="FF0000"/>
                </a:solidFill>
              </a:rPr>
              <a:t>morgen</a:t>
            </a:r>
            <a:r>
              <a:rPr lang="cs-CZ" sz="3000" dirty="0">
                <a:solidFill>
                  <a:srgbClr val="FF0000"/>
                </a:solidFill>
              </a:rPr>
              <a:t> </a:t>
            </a:r>
            <a:r>
              <a:rPr lang="cs-CZ" sz="3000" dirty="0" err="1">
                <a:solidFill>
                  <a:srgbClr val="FF0000"/>
                </a:solidFill>
              </a:rPr>
              <a:t>fertig</a:t>
            </a:r>
            <a:r>
              <a:rPr lang="cs-CZ" sz="3000" dirty="0">
                <a:solidFill>
                  <a:srgbClr val="FF0000"/>
                </a:solidFill>
              </a:rPr>
              <a:t> </a:t>
            </a:r>
            <a:r>
              <a:rPr lang="cs-CZ" sz="3000" dirty="0" err="1" smtClean="0">
                <a:solidFill>
                  <a:srgbClr val="FF0000"/>
                </a:solidFill>
              </a:rPr>
              <a:t>zu</a:t>
            </a:r>
            <a:r>
              <a:rPr lang="cs-CZ" sz="3000" dirty="0" smtClean="0">
                <a:solidFill>
                  <a:srgbClr val="FF0000"/>
                </a:solidFill>
              </a:rPr>
              <a:t> </a:t>
            </a:r>
            <a:r>
              <a:rPr lang="cs-CZ" sz="3000" dirty="0" err="1" smtClean="0">
                <a:solidFill>
                  <a:srgbClr val="FF0000"/>
                </a:solidFill>
              </a:rPr>
              <a:t>haben</a:t>
            </a:r>
            <a:r>
              <a:rPr lang="cs-CZ" sz="3000" dirty="0" smtClean="0"/>
              <a:t>.</a:t>
            </a:r>
            <a:endParaRPr lang="cs-CZ" sz="3000" dirty="0"/>
          </a:p>
          <a:p>
            <a:pPr>
              <a:buNone/>
            </a:pPr>
            <a:r>
              <a:rPr lang="cs-CZ" sz="3000" dirty="0"/>
              <a:t>- </a:t>
            </a:r>
            <a:r>
              <a:rPr lang="cs-CZ" sz="3000" dirty="0" err="1"/>
              <a:t>Wir</a:t>
            </a:r>
            <a:r>
              <a:rPr lang="cs-CZ" sz="3000" dirty="0"/>
              <a:t> </a:t>
            </a:r>
            <a:r>
              <a:rPr lang="cs-CZ" sz="3000" dirty="0" err="1"/>
              <a:t>erinnern</a:t>
            </a:r>
            <a:r>
              <a:rPr lang="cs-CZ" sz="3000" dirty="0"/>
              <a:t> </a:t>
            </a:r>
            <a:r>
              <a:rPr lang="cs-CZ" sz="3000" dirty="0" err="1"/>
              <a:t>uns</a:t>
            </a:r>
            <a:r>
              <a:rPr lang="cs-CZ" sz="3000" dirty="0"/>
              <a:t>, </a:t>
            </a:r>
            <a:r>
              <a:rPr lang="cs-CZ" sz="3000" dirty="0" err="1"/>
              <a:t>dass</a:t>
            </a:r>
            <a:r>
              <a:rPr lang="cs-CZ" sz="3000" dirty="0"/>
              <a:t> </a:t>
            </a:r>
            <a:r>
              <a:rPr lang="cs-CZ" sz="3000" dirty="0" err="1"/>
              <a:t>sie</a:t>
            </a:r>
            <a:r>
              <a:rPr lang="cs-CZ" sz="3000" dirty="0"/>
              <a:t> es </a:t>
            </a:r>
            <a:r>
              <a:rPr lang="cs-CZ" sz="3000" dirty="0" err="1"/>
              <a:t>vorbereitet</a:t>
            </a:r>
            <a:r>
              <a:rPr lang="cs-CZ" sz="3000" dirty="0"/>
              <a:t> </a:t>
            </a:r>
            <a:r>
              <a:rPr lang="cs-CZ" sz="3000" dirty="0" err="1"/>
              <a:t>hat</a:t>
            </a:r>
            <a:r>
              <a:rPr lang="cs-CZ" sz="3000" dirty="0"/>
              <a:t>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521789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cs-CZ" sz="3200" b="1" dirty="0"/>
              <a:t>Řešení – </a:t>
            </a:r>
            <a:r>
              <a:rPr lang="cs-CZ" sz="3200" b="1" dirty="0" smtClean="0"/>
              <a:t>III</a:t>
            </a:r>
            <a:r>
              <a:rPr lang="cs-CZ" sz="3200" b="1" dirty="0"/>
              <a:t>. cvičení: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472608"/>
          </a:xfrm>
        </p:spPr>
        <p:txBody>
          <a:bodyPr>
            <a:normAutofit fontScale="85000" lnSpcReduction="10000"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Er </a:t>
            </a:r>
            <a:r>
              <a:rPr lang="cs-CZ" dirty="0" err="1" smtClean="0">
                <a:solidFill>
                  <a:srgbClr val="FF0000"/>
                </a:solidFill>
              </a:rPr>
              <a:t>schreibt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mir</a:t>
            </a:r>
            <a:r>
              <a:rPr lang="cs-CZ" dirty="0" smtClean="0">
                <a:solidFill>
                  <a:srgbClr val="FF0000"/>
                </a:solidFill>
              </a:rPr>
              <a:t>, </a:t>
            </a:r>
            <a:r>
              <a:rPr lang="cs-CZ" dirty="0" err="1" smtClean="0">
                <a:solidFill>
                  <a:srgbClr val="FF0000"/>
                </a:solidFill>
              </a:rPr>
              <a:t>dass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ich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komme</a:t>
            </a:r>
            <a:r>
              <a:rPr lang="cs-CZ" dirty="0" smtClean="0"/>
              <a:t>.</a:t>
            </a:r>
            <a:endParaRPr lang="cs-CZ" dirty="0"/>
          </a:p>
          <a:p>
            <a:r>
              <a:rPr lang="cs-CZ" dirty="0" smtClean="0">
                <a:solidFill>
                  <a:srgbClr val="FF0000"/>
                </a:solidFill>
              </a:rPr>
              <a:t>Er </a:t>
            </a:r>
            <a:r>
              <a:rPr lang="cs-CZ" dirty="0" err="1" smtClean="0">
                <a:solidFill>
                  <a:srgbClr val="FF0000"/>
                </a:solidFill>
              </a:rPr>
              <a:t>fürchtet</a:t>
            </a:r>
            <a:r>
              <a:rPr lang="cs-CZ" dirty="0" smtClean="0">
                <a:solidFill>
                  <a:srgbClr val="FF0000"/>
                </a:solidFill>
              </a:rPr>
              <a:t>, es </a:t>
            </a:r>
            <a:r>
              <a:rPr lang="cs-CZ" dirty="0" err="1" smtClean="0">
                <a:solidFill>
                  <a:srgbClr val="FF0000"/>
                </a:solidFill>
              </a:rPr>
              <a:t>nicht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zu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lernen</a:t>
            </a:r>
            <a:r>
              <a:rPr lang="cs-CZ" dirty="0" smtClean="0">
                <a:solidFill>
                  <a:srgbClr val="FF0000"/>
                </a:solidFill>
              </a:rPr>
              <a:t>.</a:t>
            </a:r>
            <a:r>
              <a:rPr lang="cs-CZ" dirty="0" smtClean="0"/>
              <a:t> </a:t>
            </a:r>
          </a:p>
          <a:p>
            <a:r>
              <a:rPr lang="cs-CZ" dirty="0" err="1" smtClean="0">
                <a:solidFill>
                  <a:srgbClr val="FF0000"/>
                </a:solidFill>
              </a:rPr>
              <a:t>Wir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freuen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uns</a:t>
            </a:r>
            <a:r>
              <a:rPr lang="cs-CZ" dirty="0" smtClean="0">
                <a:solidFill>
                  <a:srgbClr val="FF0000"/>
                </a:solidFill>
              </a:rPr>
              <a:t>, </a:t>
            </a:r>
            <a:r>
              <a:rPr lang="cs-CZ" dirty="0" err="1" smtClean="0">
                <a:solidFill>
                  <a:srgbClr val="FF0000"/>
                </a:solidFill>
              </a:rPr>
              <a:t>dass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ihr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kommt</a:t>
            </a:r>
            <a:r>
              <a:rPr lang="cs-CZ" dirty="0" smtClean="0">
                <a:solidFill>
                  <a:srgbClr val="FF0000"/>
                </a:solidFill>
              </a:rPr>
              <a:t>.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Es </a:t>
            </a:r>
            <a:r>
              <a:rPr lang="cs-CZ" dirty="0" err="1" smtClean="0">
                <a:solidFill>
                  <a:srgbClr val="FF0000"/>
                </a:solidFill>
              </a:rPr>
              <a:t>ist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angenehm</a:t>
            </a:r>
            <a:r>
              <a:rPr lang="cs-CZ" dirty="0" smtClean="0">
                <a:solidFill>
                  <a:srgbClr val="FF0000"/>
                </a:solidFill>
              </a:rPr>
              <a:t>, es </a:t>
            </a:r>
            <a:r>
              <a:rPr lang="cs-CZ" dirty="0" err="1" smtClean="0">
                <a:solidFill>
                  <a:srgbClr val="FF0000"/>
                </a:solidFill>
              </a:rPr>
              <a:t>zu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hören</a:t>
            </a:r>
            <a:r>
              <a:rPr lang="cs-CZ" dirty="0" smtClean="0">
                <a:solidFill>
                  <a:srgbClr val="FF0000"/>
                </a:solidFill>
              </a:rPr>
              <a:t>.</a:t>
            </a:r>
            <a:endParaRPr lang="cs-CZ" dirty="0" smtClean="0"/>
          </a:p>
          <a:p>
            <a:r>
              <a:rPr lang="cs-CZ" dirty="0" smtClean="0">
                <a:solidFill>
                  <a:srgbClr val="FF0000"/>
                </a:solidFill>
              </a:rPr>
              <a:t>Es </a:t>
            </a:r>
            <a:r>
              <a:rPr lang="cs-CZ" dirty="0" err="1" smtClean="0">
                <a:solidFill>
                  <a:srgbClr val="FF0000"/>
                </a:solidFill>
              </a:rPr>
              <a:t>ist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nicht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gesund</a:t>
            </a:r>
            <a:r>
              <a:rPr lang="cs-CZ" dirty="0" smtClean="0">
                <a:solidFill>
                  <a:srgbClr val="FF0000"/>
                </a:solidFill>
              </a:rPr>
              <a:t>, 10 </a:t>
            </a:r>
            <a:r>
              <a:rPr lang="cs-CZ" dirty="0" err="1" smtClean="0">
                <a:solidFill>
                  <a:srgbClr val="FF0000"/>
                </a:solidFill>
              </a:rPr>
              <a:t>Stunden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täglich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zu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arbeiten</a:t>
            </a:r>
            <a:r>
              <a:rPr lang="cs-CZ" dirty="0" smtClean="0">
                <a:solidFill>
                  <a:srgbClr val="FF0000"/>
                </a:solidFill>
              </a:rPr>
              <a:t>.</a:t>
            </a:r>
            <a:endParaRPr lang="cs-CZ" dirty="0">
              <a:solidFill>
                <a:srgbClr val="FF0000"/>
              </a:solidFill>
            </a:endParaRPr>
          </a:p>
          <a:p>
            <a:r>
              <a:rPr lang="cs-CZ" dirty="0" err="1" smtClean="0">
                <a:solidFill>
                  <a:srgbClr val="FF0000"/>
                </a:solidFill>
              </a:rPr>
              <a:t>Sie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haben</a:t>
            </a:r>
            <a:r>
              <a:rPr lang="cs-CZ" dirty="0" smtClean="0">
                <a:solidFill>
                  <a:srgbClr val="FF0000"/>
                </a:solidFill>
              </a:rPr>
              <a:t> vor, </a:t>
            </a:r>
            <a:r>
              <a:rPr lang="cs-CZ" dirty="0" err="1" smtClean="0">
                <a:solidFill>
                  <a:srgbClr val="FF0000"/>
                </a:solidFill>
              </a:rPr>
              <a:t>für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die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Ferien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>
                <a:solidFill>
                  <a:srgbClr val="FF0000"/>
                </a:solidFill>
              </a:rPr>
              <a:t>zu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 err="1">
                <a:solidFill>
                  <a:srgbClr val="FF0000"/>
                </a:solidFill>
              </a:rPr>
              <a:t>uns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zu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kommen</a:t>
            </a:r>
            <a:r>
              <a:rPr lang="cs-CZ" dirty="0" smtClean="0">
                <a:solidFill>
                  <a:srgbClr val="FF0000"/>
                </a:solidFill>
              </a:rPr>
              <a:t>.</a:t>
            </a:r>
            <a:endParaRPr lang="cs-CZ" dirty="0"/>
          </a:p>
          <a:p>
            <a:r>
              <a:rPr lang="cs-CZ" dirty="0" smtClean="0">
                <a:solidFill>
                  <a:srgbClr val="FF0000"/>
                </a:solidFill>
              </a:rPr>
              <a:t>Er </a:t>
            </a:r>
            <a:r>
              <a:rPr lang="cs-CZ" dirty="0" err="1" smtClean="0">
                <a:solidFill>
                  <a:srgbClr val="FF0000"/>
                </a:solidFill>
              </a:rPr>
              <a:t>erinnert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sich</a:t>
            </a:r>
            <a:r>
              <a:rPr lang="cs-CZ" dirty="0" smtClean="0">
                <a:solidFill>
                  <a:srgbClr val="FF0000"/>
                </a:solidFill>
              </a:rPr>
              <a:t>, </a:t>
            </a:r>
            <a:r>
              <a:rPr lang="cs-CZ" dirty="0" err="1" smtClean="0">
                <a:solidFill>
                  <a:srgbClr val="FF0000"/>
                </a:solidFill>
              </a:rPr>
              <a:t>dass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ich</a:t>
            </a:r>
            <a:r>
              <a:rPr lang="cs-CZ" dirty="0" smtClean="0">
                <a:solidFill>
                  <a:srgbClr val="FF0000"/>
                </a:solidFill>
              </a:rPr>
              <a:t> es </a:t>
            </a:r>
            <a:r>
              <a:rPr lang="cs-CZ" dirty="0" err="1" smtClean="0">
                <a:solidFill>
                  <a:srgbClr val="FF0000"/>
                </a:solidFill>
              </a:rPr>
              <a:t>gesagt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habe</a:t>
            </a:r>
            <a:r>
              <a:rPr lang="cs-CZ" dirty="0" smtClean="0">
                <a:solidFill>
                  <a:srgbClr val="FF0000"/>
                </a:solidFill>
              </a:rPr>
              <a:t>. 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Der </a:t>
            </a:r>
            <a:r>
              <a:rPr lang="cs-CZ" dirty="0" err="1" smtClean="0">
                <a:solidFill>
                  <a:srgbClr val="FF0000"/>
                </a:solidFill>
              </a:rPr>
              <a:t>Artzt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empfiehlt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>
                <a:solidFill>
                  <a:srgbClr val="FF0000"/>
                </a:solidFill>
              </a:rPr>
              <a:t>d</a:t>
            </a:r>
            <a:r>
              <a:rPr lang="cs-CZ" dirty="0" err="1" smtClean="0">
                <a:solidFill>
                  <a:srgbClr val="FF0000"/>
                </a:solidFill>
              </a:rPr>
              <a:t>ir</a:t>
            </a:r>
            <a:r>
              <a:rPr lang="cs-CZ" dirty="0" smtClean="0">
                <a:solidFill>
                  <a:srgbClr val="FF0000"/>
                </a:solidFill>
              </a:rPr>
              <a:t>, </a:t>
            </a:r>
            <a:r>
              <a:rPr lang="cs-CZ" dirty="0" err="1" smtClean="0">
                <a:solidFill>
                  <a:srgbClr val="FF0000"/>
                </a:solidFill>
              </a:rPr>
              <a:t>eine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Woche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im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Bett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zu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liegen</a:t>
            </a:r>
            <a:r>
              <a:rPr lang="cs-CZ" dirty="0" smtClean="0">
                <a:solidFill>
                  <a:srgbClr val="FF0000"/>
                </a:solidFill>
              </a:rPr>
              <a:t>.</a:t>
            </a:r>
            <a:endParaRPr lang="cs-CZ" dirty="0"/>
          </a:p>
          <a:p>
            <a:r>
              <a:rPr lang="cs-CZ" dirty="0" err="1" smtClean="0">
                <a:solidFill>
                  <a:srgbClr val="FF0000"/>
                </a:solidFill>
              </a:rPr>
              <a:t>Ich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helfe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dir</a:t>
            </a:r>
            <a:r>
              <a:rPr lang="cs-CZ" dirty="0" smtClean="0">
                <a:solidFill>
                  <a:srgbClr val="FF0000"/>
                </a:solidFill>
              </a:rPr>
              <a:t>, es </a:t>
            </a:r>
            <a:r>
              <a:rPr lang="cs-CZ" dirty="0" err="1" smtClean="0">
                <a:solidFill>
                  <a:srgbClr val="FF0000"/>
                </a:solidFill>
              </a:rPr>
              <a:t>zu</a:t>
            </a:r>
            <a:r>
              <a:rPr lang="cs-CZ" dirty="0" smtClean="0">
                <a:solidFill>
                  <a:srgbClr val="FF0000"/>
                </a:solidFill>
              </a:rPr>
              <a:t> machen. </a:t>
            </a:r>
          </a:p>
          <a:p>
            <a:r>
              <a:rPr lang="cs-CZ" dirty="0" err="1" smtClean="0">
                <a:solidFill>
                  <a:srgbClr val="FF0000"/>
                </a:solidFill>
              </a:rPr>
              <a:t>Wir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bitten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die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Eltern</a:t>
            </a:r>
            <a:r>
              <a:rPr lang="cs-CZ" dirty="0" smtClean="0">
                <a:solidFill>
                  <a:srgbClr val="FF0000"/>
                </a:solidFill>
              </a:rPr>
              <a:t>, </a:t>
            </a:r>
            <a:r>
              <a:rPr lang="cs-CZ" dirty="0" err="1" smtClean="0">
                <a:solidFill>
                  <a:srgbClr val="FF0000"/>
                </a:solidFill>
              </a:rPr>
              <a:t>auf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ihre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Kinder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aufzupassen</a:t>
            </a:r>
            <a:r>
              <a:rPr lang="cs-CZ" dirty="0" smtClean="0">
                <a:solidFill>
                  <a:srgbClr val="FF0000"/>
                </a:solidFill>
              </a:rPr>
              <a:t>. </a:t>
            </a:r>
            <a:endParaRPr lang="cs-CZ" dirty="0"/>
          </a:p>
          <a:p>
            <a:r>
              <a:rPr lang="cs-CZ" dirty="0" smtClean="0">
                <a:solidFill>
                  <a:srgbClr val="FF0000"/>
                </a:solidFill>
              </a:rPr>
              <a:t>Es </a:t>
            </a:r>
            <a:r>
              <a:rPr lang="cs-CZ" dirty="0" err="1" smtClean="0">
                <a:solidFill>
                  <a:srgbClr val="FF0000"/>
                </a:solidFill>
              </a:rPr>
              <a:t>ist</a:t>
            </a:r>
            <a:r>
              <a:rPr lang="cs-CZ" dirty="0" smtClean="0">
                <a:solidFill>
                  <a:srgbClr val="FF0000"/>
                </a:solidFill>
              </a:rPr>
              <a:t>  </a:t>
            </a:r>
            <a:r>
              <a:rPr lang="cs-CZ" dirty="0" err="1" smtClean="0">
                <a:solidFill>
                  <a:srgbClr val="FF0000"/>
                </a:solidFill>
              </a:rPr>
              <a:t>nett</a:t>
            </a:r>
            <a:r>
              <a:rPr lang="cs-CZ" dirty="0" smtClean="0">
                <a:solidFill>
                  <a:srgbClr val="FF0000"/>
                </a:solidFill>
              </a:rPr>
              <a:t>, </a:t>
            </a:r>
            <a:r>
              <a:rPr lang="cs-CZ" dirty="0" err="1" smtClean="0">
                <a:solidFill>
                  <a:srgbClr val="FF0000"/>
                </a:solidFill>
              </a:rPr>
              <a:t>etwas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am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Wochenende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zu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unternehmen</a:t>
            </a:r>
            <a:r>
              <a:rPr lang="cs-CZ" dirty="0" smtClean="0">
                <a:solidFill>
                  <a:srgbClr val="FF0000"/>
                </a:solidFill>
              </a:rPr>
              <a:t>. </a:t>
            </a:r>
            <a:endParaRPr lang="cs-CZ" dirty="0">
              <a:solidFill>
                <a:srgbClr val="FF0000"/>
              </a:solidFill>
            </a:endParaRPr>
          </a:p>
          <a:p>
            <a:r>
              <a:rPr lang="cs-CZ" dirty="0" err="1" smtClean="0">
                <a:solidFill>
                  <a:srgbClr val="FF0000"/>
                </a:solidFill>
              </a:rPr>
              <a:t>Sie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sagt</a:t>
            </a:r>
            <a:r>
              <a:rPr lang="cs-CZ" dirty="0" smtClean="0">
                <a:solidFill>
                  <a:srgbClr val="FF0000"/>
                </a:solidFill>
              </a:rPr>
              <a:t>, </a:t>
            </a:r>
            <a:r>
              <a:rPr lang="cs-CZ" dirty="0" err="1" smtClean="0">
                <a:solidFill>
                  <a:srgbClr val="FF0000"/>
                </a:solidFill>
              </a:rPr>
              <a:t>dass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sie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davon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nichts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wei</a:t>
            </a:r>
            <a:r>
              <a:rPr lang="cs-CZ" dirty="0" smtClean="0">
                <a:solidFill>
                  <a:srgbClr val="FF0000"/>
                </a:solidFill>
              </a:rPr>
              <a:t>ẞ.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3723795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178</TotalTime>
  <Words>1038</Words>
  <Application>Microsoft Office PowerPoint</Application>
  <PresentationFormat>Předvádění na obrazovce (4:3)</PresentationFormat>
  <Paragraphs>125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3" baseType="lpstr">
      <vt:lpstr>Arial</vt:lpstr>
      <vt:lpstr>Calibri</vt:lpstr>
      <vt:lpstr>Motiv systému Office</vt:lpstr>
      <vt:lpstr>Prezentace aplikace PowerPoint</vt:lpstr>
      <vt:lpstr>Zkracování vedlejších vět se spojkou „dass“ infinitivní vazbou s „zu“</vt:lpstr>
      <vt:lpstr>Prezentace aplikace PowerPoint</vt:lpstr>
      <vt:lpstr>I. Cvičení – zkrať věty pomocí infinitivní vazby:</vt:lpstr>
      <vt:lpstr>II. Cvičení – zkrať infinitivem, kde je to možné:</vt:lpstr>
      <vt:lpstr>III. Cvičení – přelož  a použij infinitivní vazbu s „zu“, kde je to možné :</vt:lpstr>
      <vt:lpstr>Řešení – I. cvičení:</vt:lpstr>
      <vt:lpstr>Řešení – II. cvičení:</vt:lpstr>
      <vt:lpstr>Řešení – III. cvičení: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Eva Sklenařová</dc:creator>
  <cp:lastModifiedBy>Pavel Roubínek</cp:lastModifiedBy>
  <cp:revision>23</cp:revision>
  <dcterms:created xsi:type="dcterms:W3CDTF">2014-05-16T13:05:32Z</dcterms:created>
  <dcterms:modified xsi:type="dcterms:W3CDTF">2014-06-10T09:37:10Z</dcterms:modified>
</cp:coreProperties>
</file>