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0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07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12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6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2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6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8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02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37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5329-3B20-400B-AAE2-8AA770A01F83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5ECF-40E1-44CB-995B-91B25A229C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80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34587"/>
              </p:ext>
            </p:extLst>
          </p:nvPr>
        </p:nvGraphicFramePr>
        <p:xfrm>
          <a:off x="611560" y="1412776"/>
          <a:ext cx="7813376" cy="5342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799"/>
                <a:gridCol w="6208577"/>
              </a:tblGrid>
              <a:tr h="55273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Zkracování vedlejších vět s „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dass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 pomocí infinitivní vazby s „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“</a:t>
                      </a:r>
                    </a:p>
                  </a:txBody>
                  <a:tcPr anchor="ctr"/>
                </a:tc>
              </a:tr>
              <a:tr h="55273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5273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7528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8765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vedlejší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věta, spojka  „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dass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“, infinitivní vazba, částice „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“, podmět, určité sloveso, předmět, sloveso sdělovacího charakteru, sloveso smyslového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vnímáné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528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528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16. 5. 2014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7528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273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90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Zkracování vedlejších vět se spojkou „</a:t>
            </a:r>
            <a:r>
              <a:rPr lang="cs-CZ" b="1" dirty="0" err="1" smtClean="0"/>
              <a:t>dass</a:t>
            </a:r>
            <a:r>
              <a:rPr lang="cs-CZ" b="1" dirty="0" smtClean="0"/>
              <a:t>“ infinitivní vazbou s „</a:t>
            </a:r>
            <a:r>
              <a:rPr lang="cs-CZ" b="1" dirty="0" err="1" smtClean="0"/>
              <a:t>zu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Věty s „</a:t>
            </a:r>
            <a:r>
              <a:rPr lang="cs-CZ" sz="2800" dirty="0" err="1" smtClean="0"/>
              <a:t>dass</a:t>
            </a:r>
            <a:r>
              <a:rPr lang="cs-CZ" sz="2800" dirty="0" smtClean="0"/>
              <a:t>“ se často nahrazují infinitivní konstrukcí s „</a:t>
            </a:r>
            <a:r>
              <a:rPr lang="cs-CZ" sz="2800" dirty="0" err="1" smtClean="0"/>
              <a:t>zu</a:t>
            </a:r>
            <a:r>
              <a:rPr lang="cs-CZ" sz="2800" dirty="0" smtClean="0"/>
              <a:t>. </a:t>
            </a:r>
            <a:r>
              <a:rPr lang="cs-CZ" sz="2800" b="1" dirty="0" smtClean="0"/>
              <a:t>Podmět a spojka „</a:t>
            </a:r>
            <a:r>
              <a:rPr lang="cs-CZ" sz="2800" b="1" dirty="0" err="1" smtClean="0"/>
              <a:t>dass</a:t>
            </a:r>
            <a:r>
              <a:rPr lang="cs-CZ" sz="2800" b="1" dirty="0" smtClean="0"/>
              <a:t>“ se vypustí </a:t>
            </a:r>
            <a:r>
              <a:rPr lang="cs-CZ" sz="2800" dirty="0" smtClean="0"/>
              <a:t>a </a:t>
            </a:r>
            <a:r>
              <a:rPr lang="cs-CZ" sz="2800" b="1" dirty="0" smtClean="0">
                <a:solidFill>
                  <a:srgbClr val="FF0000"/>
                </a:solidFill>
              </a:rPr>
              <a:t>určité sloveso </a:t>
            </a:r>
            <a:r>
              <a:rPr lang="cs-CZ" sz="2800" dirty="0" smtClean="0"/>
              <a:t>je </a:t>
            </a:r>
            <a:r>
              <a:rPr lang="cs-CZ" sz="2800" b="1" dirty="0" smtClean="0">
                <a:solidFill>
                  <a:srgbClr val="FF0000"/>
                </a:solidFill>
              </a:rPr>
              <a:t>na konci věty v infinitivu s částicí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Podmínky:</a:t>
            </a:r>
          </a:p>
          <a:p>
            <a:pPr marL="0" indent="0">
              <a:buNone/>
            </a:pPr>
            <a:r>
              <a:rPr lang="cs-CZ" sz="2800" dirty="0" smtClean="0"/>
              <a:t>1/ Vedlejší věta má </a:t>
            </a:r>
            <a:r>
              <a:rPr lang="cs-CZ" sz="2800" b="1" dirty="0" smtClean="0">
                <a:solidFill>
                  <a:srgbClr val="0070C0"/>
                </a:solidFill>
              </a:rPr>
              <a:t>stejný podmět </a:t>
            </a:r>
            <a:r>
              <a:rPr lang="cs-CZ" sz="2800" dirty="0" smtClean="0"/>
              <a:t>jako věta hlavní.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 	</a:t>
            </a:r>
            <a:r>
              <a:rPr 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hoffe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sz="2800" dirty="0" smtClean="0"/>
              <a:t> es </a:t>
            </a:r>
            <a:r>
              <a:rPr lang="cs-CZ" sz="2800" dirty="0" err="1" smtClean="0"/>
              <a:t>schaffe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 smtClean="0"/>
              <a:t> 	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hoffe</a:t>
            </a:r>
            <a:r>
              <a:rPr lang="cs-CZ" sz="2800" dirty="0" smtClean="0"/>
              <a:t>, es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schaffen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 smtClean="0"/>
              <a:t>2/ </a:t>
            </a:r>
            <a:r>
              <a:rPr lang="cs-CZ" sz="2800" b="1" dirty="0" smtClean="0">
                <a:solidFill>
                  <a:srgbClr val="0070C0"/>
                </a:solidFill>
              </a:rPr>
              <a:t>Předmět</a:t>
            </a:r>
            <a:r>
              <a:rPr lang="cs-CZ" sz="2800" dirty="0" smtClean="0"/>
              <a:t> hlavní věty </a:t>
            </a:r>
            <a:r>
              <a:rPr lang="cs-CZ" sz="2800" b="1" dirty="0" smtClean="0">
                <a:solidFill>
                  <a:srgbClr val="0070C0"/>
                </a:solidFill>
              </a:rPr>
              <a:t>je podmětem </a:t>
            </a:r>
            <a:r>
              <a:rPr lang="cs-CZ" sz="2800" dirty="0" smtClean="0"/>
              <a:t>vedlejší věty.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bittet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mich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0070C0"/>
                </a:solidFill>
              </a:rPr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helfe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bittet</a:t>
            </a:r>
            <a:r>
              <a:rPr lang="cs-CZ" sz="2800" dirty="0" smtClean="0"/>
              <a:t> </a:t>
            </a:r>
            <a:r>
              <a:rPr lang="cs-CZ" sz="2800" dirty="0" err="1" smtClean="0"/>
              <a:t>mich</a:t>
            </a:r>
            <a:r>
              <a:rPr lang="cs-CZ" sz="2800" dirty="0" smtClean="0"/>
              <a:t>,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helfen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/>
          </a:bodyPr>
          <a:lstStyle/>
          <a:p>
            <a:pPr marL="530225" indent="-530225">
              <a:buNone/>
            </a:pPr>
            <a:r>
              <a:rPr lang="cs-CZ" sz="2800" dirty="0" smtClean="0"/>
              <a:t>3/  Podmět hlavní věty je </a:t>
            </a:r>
            <a:r>
              <a:rPr lang="cs-CZ" sz="2800" b="1" dirty="0" smtClean="0">
                <a:solidFill>
                  <a:srgbClr val="0070C0"/>
                </a:solidFill>
              </a:rPr>
              <a:t>„es“ </a:t>
            </a:r>
            <a:r>
              <a:rPr lang="cs-CZ" sz="2800" dirty="0" smtClean="0"/>
              <a:t>a podmět vedlejší věty je </a:t>
            </a:r>
            <a:r>
              <a:rPr lang="cs-CZ" sz="2800" b="1" dirty="0" smtClean="0">
                <a:solidFill>
                  <a:srgbClr val="0070C0"/>
                </a:solidFill>
              </a:rPr>
              <a:t>„man“.</a:t>
            </a:r>
          </a:p>
          <a:p>
            <a:pPr marL="530225" indent="-530225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		</a:t>
            </a:r>
            <a:r>
              <a:rPr lang="cs-CZ" sz="2800" b="1" dirty="0" smtClean="0">
                <a:solidFill>
                  <a:srgbClr val="0070C0"/>
                </a:solidFill>
              </a:rPr>
              <a:t>Es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wichtig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0070C0"/>
                </a:solidFill>
              </a:rPr>
              <a:t>man</a:t>
            </a:r>
            <a:r>
              <a:rPr lang="cs-CZ" sz="2800" dirty="0" smtClean="0"/>
              <a:t> Sport </a:t>
            </a:r>
            <a:r>
              <a:rPr lang="cs-CZ" sz="2800" dirty="0" err="1" smtClean="0"/>
              <a:t>treibt</a:t>
            </a:r>
            <a:r>
              <a:rPr lang="cs-CZ" sz="2800" dirty="0" smtClean="0"/>
              <a:t>.</a:t>
            </a:r>
          </a:p>
          <a:p>
            <a:pPr marL="530225" indent="-530225">
              <a:buNone/>
            </a:pPr>
            <a:r>
              <a:rPr lang="cs-CZ" sz="2800" dirty="0"/>
              <a:t>	</a:t>
            </a:r>
            <a:r>
              <a:rPr lang="cs-CZ" sz="2800" dirty="0" smtClean="0"/>
              <a:t>	Es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wichtig</a:t>
            </a:r>
            <a:r>
              <a:rPr lang="cs-CZ" sz="2800" dirty="0" smtClean="0"/>
              <a:t>, Sport </a:t>
            </a:r>
            <a:r>
              <a:rPr lang="cs-CZ" sz="2800" b="1" dirty="0" err="1" smtClean="0">
                <a:solidFill>
                  <a:srgbClr val="FF0000"/>
                </a:solidFill>
              </a:rPr>
              <a:t>zu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treiben</a:t>
            </a:r>
            <a:r>
              <a:rPr lang="cs-CZ" sz="2800" dirty="0" smtClean="0"/>
              <a:t>.</a:t>
            </a:r>
          </a:p>
          <a:p>
            <a:pPr marL="530225" indent="-530225">
              <a:buNone/>
            </a:pPr>
            <a:endParaRPr lang="cs-CZ" sz="2800" dirty="0" smtClean="0"/>
          </a:p>
          <a:p>
            <a:r>
              <a:rPr lang="cs-CZ" sz="2800" dirty="0" smtClean="0"/>
              <a:t>Po některých </a:t>
            </a:r>
            <a:r>
              <a:rPr lang="cs-CZ" sz="2800" b="1" dirty="0" smtClean="0">
                <a:solidFill>
                  <a:srgbClr val="00B050"/>
                </a:solidFill>
              </a:rPr>
              <a:t>slovesech</a:t>
            </a:r>
            <a:r>
              <a:rPr lang="cs-CZ" sz="2800" dirty="0" smtClean="0"/>
              <a:t> zejména </a:t>
            </a:r>
            <a:r>
              <a:rPr lang="cs-CZ" sz="2800" b="1" dirty="0" smtClean="0">
                <a:solidFill>
                  <a:srgbClr val="00B050"/>
                </a:solidFill>
              </a:rPr>
              <a:t>sdělovacího charakteru </a:t>
            </a:r>
            <a:r>
              <a:rPr lang="cs-CZ" sz="2800" dirty="0" smtClean="0"/>
              <a:t>(</a:t>
            </a:r>
            <a:r>
              <a:rPr lang="cs-CZ" sz="2800" dirty="0" err="1" smtClean="0"/>
              <a:t>sagen</a:t>
            </a:r>
            <a:r>
              <a:rPr lang="cs-CZ" sz="2800" dirty="0" smtClean="0"/>
              <a:t>, </a:t>
            </a:r>
            <a:r>
              <a:rPr lang="cs-CZ" sz="2800" dirty="0" err="1" smtClean="0"/>
              <a:t>erzählen</a:t>
            </a:r>
            <a:r>
              <a:rPr lang="cs-CZ" sz="2800" dirty="0" smtClean="0"/>
              <a:t>, </a:t>
            </a:r>
            <a:r>
              <a:rPr lang="cs-CZ" sz="2800" dirty="0" err="1" smtClean="0"/>
              <a:t>lesen</a:t>
            </a:r>
            <a:r>
              <a:rPr lang="cs-CZ" sz="2800" dirty="0" smtClean="0"/>
              <a:t>, </a:t>
            </a:r>
            <a:r>
              <a:rPr lang="cs-CZ" sz="2800" dirty="0" err="1" smtClean="0"/>
              <a:t>schreiben</a:t>
            </a:r>
            <a:r>
              <a:rPr lang="cs-CZ" sz="2800" dirty="0" smtClean="0"/>
              <a:t>, </a:t>
            </a:r>
            <a:r>
              <a:rPr lang="cs-CZ" sz="2800" dirty="0" err="1" smtClean="0"/>
              <a:t>zeigen</a:t>
            </a:r>
            <a:r>
              <a:rPr lang="cs-CZ" sz="2800" dirty="0" smtClean="0"/>
              <a:t> aj.) a po </a:t>
            </a:r>
            <a:r>
              <a:rPr lang="cs-CZ" sz="2800" b="1" dirty="0" smtClean="0">
                <a:solidFill>
                  <a:srgbClr val="00B050"/>
                </a:solidFill>
              </a:rPr>
              <a:t>slovesech smyslového vnímání </a:t>
            </a:r>
            <a:r>
              <a:rPr lang="cs-CZ" sz="2800" dirty="0" smtClean="0"/>
              <a:t>(</a:t>
            </a:r>
            <a:r>
              <a:rPr lang="cs-CZ" sz="2800" dirty="0" err="1" smtClean="0"/>
              <a:t>sehen</a:t>
            </a:r>
            <a:r>
              <a:rPr lang="cs-CZ" sz="2800" dirty="0" smtClean="0"/>
              <a:t>, </a:t>
            </a:r>
            <a:r>
              <a:rPr lang="cs-CZ" sz="2800" dirty="0" err="1" smtClean="0"/>
              <a:t>hören</a:t>
            </a:r>
            <a:r>
              <a:rPr lang="cs-CZ" sz="2800" dirty="0" smtClean="0"/>
              <a:t>, </a:t>
            </a:r>
            <a:r>
              <a:rPr lang="cs-CZ" sz="2800" dirty="0" err="1" smtClean="0"/>
              <a:t>fühlen</a:t>
            </a:r>
            <a:r>
              <a:rPr lang="cs-CZ" sz="2800" dirty="0" smtClean="0"/>
              <a:t> aj.) není náhrada infinitivem obvyklá.</a:t>
            </a:r>
          </a:p>
          <a:p>
            <a:pPr marL="0" indent="0">
              <a:buNone/>
            </a:pPr>
            <a:r>
              <a:rPr lang="cs-CZ" sz="2800" dirty="0" smtClean="0"/>
              <a:t>	Er </a:t>
            </a:r>
            <a:r>
              <a:rPr lang="cs-CZ" sz="2800" b="1" dirty="0" err="1" smtClean="0">
                <a:solidFill>
                  <a:srgbClr val="00B050"/>
                </a:solidFill>
              </a:rPr>
              <a:t>sagt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jetzt</a:t>
            </a:r>
            <a:r>
              <a:rPr lang="cs-CZ" sz="2800" dirty="0" smtClean="0"/>
              <a:t> </a:t>
            </a:r>
            <a:r>
              <a:rPr lang="cs-CZ" sz="2800" dirty="0" err="1" smtClean="0"/>
              <a:t>keine</a:t>
            </a:r>
            <a:r>
              <a:rPr lang="cs-CZ" sz="2800" dirty="0" smtClean="0"/>
              <a:t> </a:t>
            </a:r>
            <a:r>
              <a:rPr lang="cs-CZ" sz="2800" dirty="0" err="1" smtClean="0"/>
              <a:t>Zeit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sieht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</a:t>
            </a:r>
            <a:r>
              <a:rPr lang="cs-CZ" sz="2800" dirty="0" err="1" smtClean="0"/>
              <a:t>noch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es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versteht</a:t>
            </a:r>
            <a:r>
              <a:rPr lang="cs-CZ" sz="2800" dirty="0" smtClean="0"/>
              <a:t>.</a:t>
            </a:r>
          </a:p>
          <a:p>
            <a:pPr marL="530225" indent="-530225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662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zkrať věty pomocí infinitivní vazby: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Sie</a:t>
            </a:r>
            <a:r>
              <a:rPr lang="cs-CZ" sz="2800" dirty="0" smtClean="0"/>
              <a:t> plant,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Sommer </a:t>
            </a:r>
            <a:r>
              <a:rPr lang="cs-CZ" sz="2800" dirty="0" err="1" smtClean="0"/>
              <a:t>als</a:t>
            </a:r>
            <a:r>
              <a:rPr lang="cs-CZ" sz="2800" dirty="0" smtClean="0"/>
              <a:t> </a:t>
            </a:r>
            <a:r>
              <a:rPr lang="cs-CZ" sz="2800" dirty="0" err="1" smtClean="0"/>
              <a:t>Rettungsschwimmer</a:t>
            </a:r>
            <a:r>
              <a:rPr lang="cs-CZ" sz="2800" dirty="0" smtClean="0"/>
              <a:t> </a:t>
            </a:r>
            <a:r>
              <a:rPr lang="cs-CZ" sz="2800" dirty="0" err="1" smtClean="0"/>
              <a:t>arbeitet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…………………………………………………………………………….... .</a:t>
            </a:r>
          </a:p>
          <a:p>
            <a:pPr marL="0" indent="0">
              <a:buNone/>
            </a:pPr>
            <a:r>
              <a:rPr lang="cs-CZ" sz="2800" dirty="0" smtClean="0"/>
              <a:t>- Mein </a:t>
            </a:r>
            <a:r>
              <a:rPr lang="cs-CZ" sz="2800" dirty="0" err="1" smtClean="0"/>
              <a:t>Bruder</a:t>
            </a:r>
            <a:r>
              <a:rPr lang="cs-CZ" sz="2800" dirty="0" smtClean="0"/>
              <a:t> </a:t>
            </a:r>
            <a:r>
              <a:rPr lang="cs-CZ" sz="2800" dirty="0" err="1" smtClean="0"/>
              <a:t>hat</a:t>
            </a:r>
            <a:r>
              <a:rPr lang="cs-CZ" sz="2800" dirty="0" smtClean="0"/>
              <a:t> vor,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in </a:t>
            </a:r>
            <a:r>
              <a:rPr lang="cs-CZ" sz="2800" dirty="0" err="1" smtClean="0"/>
              <a:t>Deutschland</a:t>
            </a:r>
            <a:r>
              <a:rPr lang="cs-CZ" sz="2800" dirty="0" smtClean="0"/>
              <a:t> </a:t>
            </a:r>
            <a:r>
              <a:rPr lang="cs-CZ" sz="2800" dirty="0" err="1" smtClean="0"/>
              <a:t>arbeitet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…………………………………………………………………………….... .</a:t>
            </a:r>
          </a:p>
          <a:p>
            <a:pPr marL="179388" indent="-179388"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hoffen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</a:t>
            </a:r>
            <a:r>
              <a:rPr lang="cs-CZ" sz="2800" dirty="0" err="1" smtClean="0"/>
              <a:t>besuchen</a:t>
            </a:r>
            <a:r>
              <a:rPr lang="cs-CZ" sz="2800" dirty="0" smtClean="0"/>
              <a:t> </a:t>
            </a:r>
            <a:r>
              <a:rPr lang="cs-CZ" sz="2800" dirty="0" err="1" smtClean="0"/>
              <a:t>können</a:t>
            </a:r>
            <a:r>
              <a:rPr lang="cs-CZ" sz="2800" dirty="0" smtClean="0"/>
              <a:t>.                            ……………………………………………………..………………………... .</a:t>
            </a:r>
          </a:p>
          <a:p>
            <a:pPr marL="0" indent="0"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bittet</a:t>
            </a:r>
            <a:r>
              <a:rPr lang="cs-CZ" sz="2800" dirty="0" smtClean="0"/>
              <a:t> </a:t>
            </a:r>
            <a:r>
              <a:rPr lang="cs-CZ" sz="2800" dirty="0" err="1" smtClean="0"/>
              <a:t>ihn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anruft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..…………………………………………………………………………….. .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empfehle</a:t>
            </a:r>
            <a:r>
              <a:rPr lang="cs-CZ" sz="2800" dirty="0" smtClean="0"/>
              <a:t> </a:t>
            </a:r>
            <a:r>
              <a:rPr lang="cs-CZ" sz="2800" dirty="0" err="1" smtClean="0"/>
              <a:t>dir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dich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aufregst</a:t>
            </a:r>
            <a:r>
              <a:rPr lang="cs-CZ" sz="2800" dirty="0" smtClean="0"/>
              <a:t>.</a:t>
            </a:r>
          </a:p>
          <a:p>
            <a:pPr marL="179388" indent="-179388">
              <a:buNone/>
            </a:pPr>
            <a:r>
              <a:rPr lang="cs-CZ" sz="2800" dirty="0" smtClean="0"/>
              <a:t>  ………………………………………………………….……………..……. .</a:t>
            </a:r>
          </a:p>
          <a:p>
            <a:pPr marL="0" indent="0"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freuen</a:t>
            </a:r>
            <a:r>
              <a:rPr lang="cs-CZ" sz="2800" dirty="0" smtClean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bald </a:t>
            </a:r>
            <a:r>
              <a:rPr lang="cs-CZ" sz="2800" dirty="0" err="1" smtClean="0"/>
              <a:t>wiedersehen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   ……………………………………………………………………………… .  </a:t>
            </a:r>
          </a:p>
          <a:p>
            <a:pPr>
              <a:buNone/>
            </a:pPr>
            <a:r>
              <a:rPr lang="cs-CZ" sz="2800" dirty="0" smtClean="0"/>
              <a:t>- </a:t>
            </a:r>
            <a:r>
              <a:rPr lang="cs-CZ" sz="2800" dirty="0" err="1" smtClean="0"/>
              <a:t>Freut</a:t>
            </a:r>
            <a:r>
              <a:rPr lang="cs-CZ" sz="2800" dirty="0" smtClean="0"/>
              <a:t>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euch</a:t>
            </a:r>
            <a:r>
              <a:rPr lang="cs-CZ" sz="2800" dirty="0" smtClean="0"/>
              <a:t>, </a:t>
            </a:r>
            <a:r>
              <a:rPr lang="cs-CZ" sz="2800" dirty="0" err="1" smtClean="0"/>
              <a:t>dass</a:t>
            </a:r>
            <a:r>
              <a:rPr lang="cs-CZ" sz="2800" dirty="0" smtClean="0"/>
              <a:t> 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Sammstag</a:t>
            </a:r>
            <a:r>
              <a:rPr lang="cs-CZ" sz="2800" dirty="0" smtClean="0"/>
              <a:t> </a:t>
            </a:r>
            <a:r>
              <a:rPr lang="cs-CZ" sz="2800" dirty="0" err="1" smtClean="0"/>
              <a:t>kommen</a:t>
            </a:r>
            <a:r>
              <a:rPr lang="cs-CZ" sz="2800" dirty="0" smtClean="0"/>
              <a:t> </a:t>
            </a:r>
            <a:r>
              <a:rPr lang="cs-CZ" sz="2800" dirty="0" err="1" smtClean="0"/>
              <a:t>könnt</a:t>
            </a:r>
            <a:r>
              <a:rPr lang="cs-CZ" sz="2800" dirty="0" smtClean="0"/>
              <a:t>?</a:t>
            </a:r>
          </a:p>
          <a:p>
            <a:pPr>
              <a:buNone/>
            </a:pPr>
            <a:r>
              <a:rPr lang="cs-CZ" sz="2800" dirty="0" smtClean="0"/>
              <a:t>   ……………………………………………………………………………… 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15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zkrať infinitivem, kde je to možné: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verspricht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planen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abholt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freuen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dich</a:t>
            </a:r>
            <a:r>
              <a:rPr lang="cs-CZ" dirty="0" smtClean="0"/>
              <a:t> </a:t>
            </a:r>
            <a:r>
              <a:rPr lang="cs-CZ" dirty="0" err="1" smtClean="0"/>
              <a:t>besuchen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Es </a:t>
            </a:r>
            <a:r>
              <a:rPr lang="cs-CZ" dirty="0" err="1" smtClean="0"/>
              <a:t>tut</a:t>
            </a:r>
            <a:r>
              <a:rPr lang="cs-CZ" dirty="0" smtClean="0"/>
              <a:t> </a:t>
            </a:r>
            <a:r>
              <a:rPr lang="cs-CZ" dirty="0" err="1" smtClean="0"/>
              <a:t>mir</a:t>
            </a:r>
            <a:r>
              <a:rPr lang="cs-CZ" dirty="0" smtClean="0"/>
              <a:t> </a:t>
            </a:r>
            <a:r>
              <a:rPr lang="cs-CZ" dirty="0" err="1" smtClean="0"/>
              <a:t>leid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krank</a:t>
            </a:r>
            <a:r>
              <a:rPr lang="cs-CZ" dirty="0" smtClean="0"/>
              <a:t> </a:t>
            </a:r>
            <a:r>
              <a:rPr lang="cs-CZ" dirty="0" err="1" smtClean="0"/>
              <a:t>bist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möglich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man es </a:t>
            </a:r>
            <a:r>
              <a:rPr lang="cs-CZ" dirty="0" err="1" smtClean="0"/>
              <a:t>schafft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empfehle</a:t>
            </a:r>
            <a:r>
              <a:rPr lang="cs-CZ" dirty="0" smtClean="0"/>
              <a:t> </a:t>
            </a:r>
            <a:r>
              <a:rPr lang="cs-CZ" dirty="0" err="1" smtClean="0"/>
              <a:t>dir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es </a:t>
            </a:r>
            <a:r>
              <a:rPr lang="cs-CZ" dirty="0" err="1" smtClean="0"/>
              <a:t>gründlich</a:t>
            </a:r>
            <a:r>
              <a:rPr lang="cs-CZ" dirty="0" smtClean="0"/>
              <a:t> </a:t>
            </a:r>
            <a:r>
              <a:rPr lang="cs-CZ" dirty="0" err="1" smtClean="0"/>
              <a:t>lernst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Angst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den </a:t>
            </a:r>
            <a:r>
              <a:rPr lang="cs-CZ" dirty="0" err="1" smtClean="0"/>
              <a:t>Schlüssel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findet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verspreche</a:t>
            </a:r>
            <a:r>
              <a:rPr lang="cs-CZ" dirty="0" smtClean="0"/>
              <a:t> </a:t>
            </a:r>
            <a:r>
              <a:rPr lang="cs-CZ" dirty="0" err="1" smtClean="0"/>
              <a:t>dir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es </a:t>
            </a:r>
            <a:r>
              <a:rPr lang="cs-CZ" dirty="0" err="1" smtClean="0"/>
              <a:t>nicht</a:t>
            </a:r>
            <a:r>
              <a:rPr lang="cs-CZ" dirty="0" smtClean="0"/>
              <a:t> machen </a:t>
            </a:r>
            <a:r>
              <a:rPr lang="cs-CZ" dirty="0" err="1" smtClean="0"/>
              <a:t>muust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hofft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man </a:t>
            </a:r>
            <a:r>
              <a:rPr lang="cs-CZ" dirty="0" err="1" smtClean="0"/>
              <a:t>dich</a:t>
            </a:r>
            <a:r>
              <a:rPr lang="cs-CZ" dirty="0" smtClean="0"/>
              <a:t> </a:t>
            </a:r>
            <a:r>
              <a:rPr lang="cs-CZ" dirty="0" err="1" smtClean="0"/>
              <a:t>sieht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befehle</a:t>
            </a:r>
            <a:r>
              <a:rPr lang="cs-CZ" dirty="0" smtClean="0"/>
              <a:t> </a:t>
            </a:r>
            <a:r>
              <a:rPr lang="cs-CZ" dirty="0" err="1" smtClean="0"/>
              <a:t>dir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/>
              <a:t>e</a:t>
            </a:r>
            <a:r>
              <a:rPr lang="cs-CZ" dirty="0" smtClean="0"/>
              <a:t>s bis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fertig</a:t>
            </a:r>
            <a:r>
              <a:rPr lang="cs-CZ" dirty="0" smtClean="0"/>
              <a:t> </a:t>
            </a:r>
            <a:r>
              <a:rPr lang="cs-CZ" dirty="0" err="1" smtClean="0"/>
              <a:t>hast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erinnern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, </a:t>
            </a:r>
            <a:r>
              <a:rPr lang="cs-CZ" dirty="0" err="1" smtClean="0"/>
              <a:t>dass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es </a:t>
            </a:r>
            <a:r>
              <a:rPr lang="cs-CZ" dirty="0" err="1" smtClean="0"/>
              <a:t>vorbereitet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III. Cvičení – přelož  a použij infinitivní vazbu s „</a:t>
            </a:r>
            <a:r>
              <a:rPr lang="cs-CZ" sz="3200" b="1" dirty="0" err="1" smtClean="0"/>
              <a:t>zu</a:t>
            </a:r>
            <a:r>
              <a:rPr lang="cs-CZ" sz="3200" b="1" dirty="0" smtClean="0"/>
              <a:t>“, kde je to možné 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Píše mi, abych přijel.</a:t>
            </a:r>
          </a:p>
          <a:p>
            <a:r>
              <a:rPr lang="cs-CZ" dirty="0" smtClean="0"/>
              <a:t>On se obává, že se to nenaučí.</a:t>
            </a:r>
          </a:p>
          <a:p>
            <a:r>
              <a:rPr lang="cs-CZ" dirty="0" smtClean="0"/>
              <a:t>Těšíme se, že přijedete.</a:t>
            </a:r>
          </a:p>
          <a:p>
            <a:r>
              <a:rPr lang="cs-CZ" dirty="0" smtClean="0"/>
              <a:t>Je příjemné to slyšet.</a:t>
            </a:r>
          </a:p>
          <a:p>
            <a:r>
              <a:rPr lang="cs-CZ" dirty="0" smtClean="0"/>
              <a:t>Není zdravé, aby  člověk pracoval 10 hodin denně.</a:t>
            </a:r>
          </a:p>
          <a:p>
            <a:r>
              <a:rPr lang="cs-CZ" dirty="0" smtClean="0"/>
              <a:t>Oni mají v plánu přijet k nám na prázdniny.</a:t>
            </a:r>
          </a:p>
          <a:p>
            <a:r>
              <a:rPr lang="cs-CZ" dirty="0" smtClean="0"/>
              <a:t>Vzpomíná si, že jsem to řekl.</a:t>
            </a:r>
          </a:p>
          <a:p>
            <a:r>
              <a:rPr lang="cs-CZ" dirty="0" smtClean="0"/>
              <a:t>Lékař ti doporučuje, abys ležel týden v posteli.</a:t>
            </a:r>
          </a:p>
          <a:p>
            <a:r>
              <a:rPr lang="cs-CZ" dirty="0" smtClean="0"/>
              <a:t>Pomohu ti to udělat.</a:t>
            </a:r>
          </a:p>
          <a:p>
            <a:r>
              <a:rPr lang="cs-CZ" dirty="0" smtClean="0"/>
              <a:t>Prosíme rodiče, aby dávali pozor na své děti.</a:t>
            </a:r>
          </a:p>
          <a:p>
            <a:r>
              <a:rPr lang="cs-CZ" dirty="0" smtClean="0"/>
              <a:t>Je milé o </a:t>
            </a:r>
            <a:r>
              <a:rPr lang="cs-CZ" dirty="0" err="1" smtClean="0"/>
              <a:t>víkenu</a:t>
            </a:r>
            <a:r>
              <a:rPr lang="cs-CZ" dirty="0" smtClean="0"/>
              <a:t> něco podniknout.</a:t>
            </a:r>
          </a:p>
          <a:p>
            <a:r>
              <a:rPr lang="cs-CZ" dirty="0" smtClean="0"/>
              <a:t>Ona říká, že o tom nic neví.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77500" lnSpcReduction="20000"/>
          </a:bodyPr>
          <a:lstStyle/>
          <a:p>
            <a:pPr marL="176213" indent="-176213"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/>
              <a:t>plant,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Sommer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Rettungsschwimmer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arbeitet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plant, </a:t>
            </a:r>
            <a:r>
              <a:rPr lang="cs-CZ" dirty="0" err="1">
                <a:solidFill>
                  <a:srgbClr val="FF0000"/>
                </a:solidFill>
              </a:rPr>
              <a:t>im</a:t>
            </a:r>
            <a:r>
              <a:rPr lang="cs-CZ" dirty="0">
                <a:solidFill>
                  <a:srgbClr val="FF0000"/>
                </a:solidFill>
              </a:rPr>
              <a:t> Sommer </a:t>
            </a:r>
            <a:r>
              <a:rPr lang="cs-CZ" dirty="0" err="1">
                <a:solidFill>
                  <a:srgbClr val="FF0000"/>
                </a:solidFill>
              </a:rPr>
              <a:t>als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Rettungsschwimmer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- Mein </a:t>
            </a:r>
            <a:r>
              <a:rPr lang="cs-CZ" dirty="0" err="1"/>
              <a:t>Bruder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vor,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in </a:t>
            </a:r>
            <a:r>
              <a:rPr lang="cs-CZ" dirty="0" err="1"/>
              <a:t>Deutschland</a:t>
            </a:r>
            <a:r>
              <a:rPr lang="cs-CZ" dirty="0"/>
              <a:t> </a:t>
            </a:r>
            <a:r>
              <a:rPr lang="cs-CZ" dirty="0" err="1"/>
              <a:t>arbeitet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Mein </a:t>
            </a:r>
            <a:r>
              <a:rPr lang="cs-CZ" dirty="0" err="1">
                <a:solidFill>
                  <a:srgbClr val="FF0000"/>
                </a:solidFill>
              </a:rPr>
              <a:t>Bruder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hat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vor, </a:t>
            </a:r>
            <a:r>
              <a:rPr lang="cs-CZ" dirty="0">
                <a:solidFill>
                  <a:srgbClr val="FF0000"/>
                </a:solidFill>
              </a:rPr>
              <a:t>in </a:t>
            </a:r>
            <a:r>
              <a:rPr lang="cs-CZ" dirty="0" err="1">
                <a:solidFill>
                  <a:srgbClr val="FF0000"/>
                </a:solidFill>
              </a:rPr>
              <a:t>Deutschland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hoffen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uns</a:t>
            </a:r>
            <a:r>
              <a:rPr lang="cs-CZ" dirty="0"/>
              <a:t> </a:t>
            </a:r>
            <a:r>
              <a:rPr lang="cs-CZ" dirty="0" err="1"/>
              <a:t>besuchen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hoffen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uns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besuchen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können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bittet</a:t>
            </a:r>
            <a:r>
              <a:rPr lang="cs-CZ" dirty="0"/>
              <a:t> </a:t>
            </a:r>
            <a:r>
              <a:rPr lang="cs-CZ" dirty="0" err="1"/>
              <a:t>ihn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anruft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bittet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sie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anzurufen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/>
              <a:t>empfehle</a:t>
            </a:r>
            <a:r>
              <a:rPr lang="cs-CZ" dirty="0"/>
              <a:t> </a:t>
            </a:r>
            <a:r>
              <a:rPr lang="cs-CZ" dirty="0" err="1"/>
              <a:t>dir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dich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aufregst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empfehle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dir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dich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nicht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aufzuregen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/>
              <a:t>freuen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uns</a:t>
            </a:r>
            <a:r>
              <a:rPr lang="cs-CZ" dirty="0"/>
              <a:t> </a:t>
            </a:r>
            <a:r>
              <a:rPr lang="cs-CZ" dirty="0" err="1"/>
              <a:t>bald</a:t>
            </a:r>
            <a:r>
              <a:rPr lang="cs-CZ" dirty="0"/>
              <a:t> </a:t>
            </a:r>
            <a:r>
              <a:rPr lang="cs-CZ" dirty="0" err="1"/>
              <a:t>wiedersehen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freuen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sich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uns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bald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wiederzusehen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/>
              <a:t>Freut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euch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 smtClean="0"/>
              <a:t>Samstag</a:t>
            </a:r>
            <a:r>
              <a:rPr lang="cs-CZ" dirty="0" smtClean="0"/>
              <a:t> </a:t>
            </a:r>
            <a:r>
              <a:rPr lang="cs-CZ" dirty="0" err="1"/>
              <a:t>kommen</a:t>
            </a:r>
            <a:r>
              <a:rPr lang="cs-CZ" dirty="0"/>
              <a:t> </a:t>
            </a:r>
            <a:r>
              <a:rPr lang="cs-CZ" dirty="0" err="1"/>
              <a:t>könnt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Freut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ihr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euch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am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Samstag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kommen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können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4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II. </a:t>
            </a:r>
            <a:r>
              <a:rPr lang="cs-CZ" sz="3200" b="1" dirty="0"/>
              <a:t>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dirty="0"/>
              <a:t>- Er </a:t>
            </a:r>
            <a:r>
              <a:rPr lang="cs-CZ" sz="3000" dirty="0" err="1" smtClean="0"/>
              <a:t>verspricht</a:t>
            </a:r>
            <a:r>
              <a:rPr lang="cs-CZ" sz="3000" dirty="0" smtClean="0"/>
              <a:t> 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kommen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planen</a:t>
            </a:r>
            <a:r>
              <a:rPr lang="cs-CZ" sz="3000" dirty="0"/>
              <a:t>, </a:t>
            </a:r>
            <a:r>
              <a:rPr lang="cs-CZ" sz="3000" dirty="0" err="1"/>
              <a:t>dass</a:t>
            </a:r>
            <a:r>
              <a:rPr lang="cs-CZ" sz="3000" dirty="0"/>
              <a:t> </a:t>
            </a:r>
            <a:r>
              <a:rPr lang="cs-CZ" sz="3000" dirty="0" err="1"/>
              <a:t>er</a:t>
            </a:r>
            <a:r>
              <a:rPr lang="cs-CZ" sz="3000" dirty="0"/>
              <a:t> </a:t>
            </a:r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abholt</a:t>
            </a:r>
            <a:r>
              <a:rPr lang="cs-CZ" sz="3000" dirty="0"/>
              <a:t>.</a:t>
            </a:r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Wir</a:t>
            </a:r>
            <a:r>
              <a:rPr lang="cs-CZ" sz="3000" dirty="0"/>
              <a:t> </a:t>
            </a:r>
            <a:r>
              <a:rPr lang="cs-CZ" sz="3000" dirty="0" err="1"/>
              <a:t>freuen</a:t>
            </a:r>
            <a:r>
              <a:rPr lang="cs-CZ" sz="3000" dirty="0"/>
              <a:t> </a:t>
            </a:r>
            <a:r>
              <a:rPr lang="cs-CZ" sz="3000" dirty="0" err="1"/>
              <a:t>uns</a:t>
            </a:r>
            <a:r>
              <a:rPr lang="cs-CZ" sz="3000" dirty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dich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besuchen</a:t>
            </a:r>
            <a:r>
              <a:rPr lang="cs-CZ" sz="3000" dirty="0"/>
              <a:t>.</a:t>
            </a:r>
          </a:p>
          <a:p>
            <a:pPr>
              <a:buNone/>
            </a:pPr>
            <a:r>
              <a:rPr lang="cs-CZ" sz="3000" dirty="0"/>
              <a:t>- Es </a:t>
            </a:r>
            <a:r>
              <a:rPr lang="cs-CZ" sz="3000" dirty="0" err="1"/>
              <a:t>tut</a:t>
            </a:r>
            <a:r>
              <a:rPr lang="cs-CZ" sz="3000" dirty="0"/>
              <a:t> </a:t>
            </a:r>
            <a:r>
              <a:rPr lang="cs-CZ" sz="3000" dirty="0" err="1"/>
              <a:t>mir</a:t>
            </a:r>
            <a:r>
              <a:rPr lang="cs-CZ" sz="3000" dirty="0"/>
              <a:t> </a:t>
            </a:r>
            <a:r>
              <a:rPr lang="cs-CZ" sz="3000" dirty="0" err="1"/>
              <a:t>leid</a:t>
            </a:r>
            <a:r>
              <a:rPr lang="cs-CZ" sz="3000" dirty="0"/>
              <a:t>, </a:t>
            </a:r>
            <a:r>
              <a:rPr lang="cs-CZ" sz="3000" dirty="0" err="1"/>
              <a:t>dass</a:t>
            </a:r>
            <a:r>
              <a:rPr lang="cs-CZ" sz="3000" dirty="0"/>
              <a:t> </a:t>
            </a:r>
            <a:r>
              <a:rPr lang="cs-CZ" sz="3000" dirty="0" err="1"/>
              <a:t>du</a:t>
            </a:r>
            <a:r>
              <a:rPr lang="cs-CZ" sz="3000" dirty="0"/>
              <a:t> </a:t>
            </a:r>
            <a:r>
              <a:rPr lang="cs-CZ" sz="3000" dirty="0" err="1"/>
              <a:t>krank</a:t>
            </a:r>
            <a:r>
              <a:rPr lang="cs-CZ" sz="3000" dirty="0"/>
              <a:t> </a:t>
            </a:r>
            <a:r>
              <a:rPr lang="cs-CZ" sz="3000" dirty="0" err="1"/>
              <a:t>bist</a:t>
            </a:r>
            <a:r>
              <a:rPr lang="cs-CZ" sz="3000" dirty="0"/>
              <a:t>.</a:t>
            </a:r>
          </a:p>
          <a:p>
            <a:pPr>
              <a:buNone/>
            </a:pPr>
            <a:r>
              <a:rPr lang="cs-CZ" sz="3000" dirty="0"/>
              <a:t>- Es </a:t>
            </a:r>
            <a:r>
              <a:rPr lang="cs-CZ" sz="3000" dirty="0" err="1"/>
              <a:t>ist</a:t>
            </a:r>
            <a:r>
              <a:rPr lang="cs-CZ" sz="3000" dirty="0"/>
              <a:t> </a:t>
            </a:r>
            <a:r>
              <a:rPr lang="cs-CZ" sz="3000" dirty="0" err="1"/>
              <a:t>nicht</a:t>
            </a:r>
            <a:r>
              <a:rPr lang="cs-CZ" sz="3000" dirty="0"/>
              <a:t> </a:t>
            </a:r>
            <a:r>
              <a:rPr lang="cs-CZ" sz="3000" dirty="0" err="1"/>
              <a:t>möglich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es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schaffen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Ich</a:t>
            </a:r>
            <a:r>
              <a:rPr lang="cs-CZ" sz="3000" dirty="0"/>
              <a:t> </a:t>
            </a:r>
            <a:r>
              <a:rPr lang="cs-CZ" sz="3000" dirty="0" err="1"/>
              <a:t>empfehle</a:t>
            </a:r>
            <a:r>
              <a:rPr lang="cs-CZ" sz="3000" dirty="0"/>
              <a:t> </a:t>
            </a:r>
            <a:r>
              <a:rPr lang="cs-CZ" sz="3000" dirty="0" err="1"/>
              <a:t>dir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es </a:t>
            </a:r>
            <a:r>
              <a:rPr lang="cs-CZ" sz="3000" dirty="0" err="1" smtClean="0">
                <a:solidFill>
                  <a:srgbClr val="FF0000"/>
                </a:solidFill>
              </a:rPr>
              <a:t>gründlich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lernen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Er </a:t>
            </a:r>
            <a:r>
              <a:rPr lang="cs-CZ" sz="3000" dirty="0" err="1"/>
              <a:t>hat</a:t>
            </a:r>
            <a:r>
              <a:rPr lang="cs-CZ" sz="3000" dirty="0"/>
              <a:t> </a:t>
            </a:r>
            <a:r>
              <a:rPr lang="cs-CZ" sz="3000" dirty="0" err="1"/>
              <a:t>Angst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den </a:t>
            </a:r>
            <a:r>
              <a:rPr lang="cs-CZ" sz="3000" dirty="0" err="1">
                <a:solidFill>
                  <a:srgbClr val="FF0000"/>
                </a:solidFill>
              </a:rPr>
              <a:t>Schlüssel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nicht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finden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Ich</a:t>
            </a:r>
            <a:r>
              <a:rPr lang="cs-CZ" sz="3000" dirty="0"/>
              <a:t> </a:t>
            </a:r>
            <a:r>
              <a:rPr lang="cs-CZ" sz="3000" dirty="0" err="1"/>
              <a:t>verspreche</a:t>
            </a:r>
            <a:r>
              <a:rPr lang="cs-CZ" sz="3000" dirty="0"/>
              <a:t> </a:t>
            </a:r>
            <a:r>
              <a:rPr lang="cs-CZ" sz="3000" dirty="0" err="1"/>
              <a:t>dir</a:t>
            </a:r>
            <a:r>
              <a:rPr lang="cs-CZ" sz="3000" dirty="0"/>
              <a:t>, </a:t>
            </a:r>
            <a:r>
              <a:rPr lang="cs-CZ" sz="3000" dirty="0" smtClean="0">
                <a:solidFill>
                  <a:srgbClr val="FF0000"/>
                </a:solidFill>
              </a:rPr>
              <a:t>es </a:t>
            </a:r>
            <a:r>
              <a:rPr lang="cs-CZ" sz="3000" dirty="0" err="1">
                <a:solidFill>
                  <a:srgbClr val="FF0000"/>
                </a:solidFill>
              </a:rPr>
              <a:t>nicht</a:t>
            </a:r>
            <a:r>
              <a:rPr lang="cs-CZ" sz="3000" dirty="0">
                <a:solidFill>
                  <a:srgbClr val="FF0000"/>
                </a:solidFill>
              </a:rPr>
              <a:t> machen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müssen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Er </a:t>
            </a:r>
            <a:r>
              <a:rPr lang="cs-CZ" sz="3000" dirty="0" err="1"/>
              <a:t>hofft</a:t>
            </a:r>
            <a:r>
              <a:rPr lang="cs-CZ" sz="3000" dirty="0"/>
              <a:t>, </a:t>
            </a:r>
            <a:r>
              <a:rPr lang="cs-CZ" sz="3000" dirty="0" err="1"/>
              <a:t>dass</a:t>
            </a:r>
            <a:r>
              <a:rPr lang="cs-CZ" sz="3000" dirty="0"/>
              <a:t> </a:t>
            </a:r>
            <a:r>
              <a:rPr lang="cs-CZ" sz="3000" dirty="0" err="1"/>
              <a:t>sie</a:t>
            </a:r>
            <a:r>
              <a:rPr lang="cs-CZ" sz="3000" dirty="0"/>
              <a:t> </a:t>
            </a:r>
            <a:r>
              <a:rPr lang="cs-CZ" sz="3000" dirty="0" err="1"/>
              <a:t>auch</a:t>
            </a:r>
            <a:r>
              <a:rPr lang="cs-CZ" sz="3000" dirty="0"/>
              <a:t> </a:t>
            </a:r>
            <a:r>
              <a:rPr lang="cs-CZ" sz="3000" dirty="0" err="1"/>
              <a:t>kommen</a:t>
            </a:r>
            <a:r>
              <a:rPr lang="cs-CZ" sz="3000" dirty="0"/>
              <a:t> kann.</a:t>
            </a:r>
          </a:p>
          <a:p>
            <a:pPr>
              <a:buNone/>
            </a:pPr>
            <a:r>
              <a:rPr lang="cs-CZ" sz="3000" dirty="0"/>
              <a:t>- Es </a:t>
            </a:r>
            <a:r>
              <a:rPr lang="cs-CZ" sz="3000" dirty="0" err="1"/>
              <a:t>ist</a:t>
            </a:r>
            <a:r>
              <a:rPr lang="cs-CZ" sz="3000" dirty="0"/>
              <a:t> </a:t>
            </a:r>
            <a:r>
              <a:rPr lang="cs-CZ" sz="3000" dirty="0" err="1"/>
              <a:t>schön</a:t>
            </a:r>
            <a:r>
              <a:rPr lang="cs-CZ" sz="3000" dirty="0"/>
              <a:t>, </a:t>
            </a:r>
            <a:r>
              <a:rPr lang="cs-CZ" sz="3000" dirty="0" err="1" smtClean="0">
                <a:solidFill>
                  <a:srgbClr val="FF0000"/>
                </a:solidFill>
              </a:rPr>
              <a:t>dich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sehen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Ich</a:t>
            </a:r>
            <a:r>
              <a:rPr lang="cs-CZ" sz="3000" dirty="0"/>
              <a:t> </a:t>
            </a:r>
            <a:r>
              <a:rPr lang="cs-CZ" sz="3000" dirty="0" err="1"/>
              <a:t>befehle</a:t>
            </a:r>
            <a:r>
              <a:rPr lang="cs-CZ" sz="3000" dirty="0"/>
              <a:t> </a:t>
            </a:r>
            <a:r>
              <a:rPr lang="cs-CZ" sz="3000" dirty="0" err="1"/>
              <a:t>dir</a:t>
            </a:r>
            <a:r>
              <a:rPr lang="cs-CZ" sz="3000" dirty="0"/>
              <a:t>, </a:t>
            </a:r>
            <a:r>
              <a:rPr lang="cs-CZ" sz="3000" dirty="0">
                <a:solidFill>
                  <a:srgbClr val="FF0000"/>
                </a:solidFill>
              </a:rPr>
              <a:t>e</a:t>
            </a:r>
            <a:r>
              <a:rPr lang="cs-CZ" sz="3000" dirty="0" smtClean="0">
                <a:solidFill>
                  <a:srgbClr val="FF0000"/>
                </a:solidFill>
              </a:rPr>
              <a:t>s </a:t>
            </a:r>
            <a:r>
              <a:rPr lang="cs-CZ" sz="3000" dirty="0">
                <a:solidFill>
                  <a:srgbClr val="FF0000"/>
                </a:solidFill>
              </a:rPr>
              <a:t>bis </a:t>
            </a:r>
            <a:r>
              <a:rPr lang="cs-CZ" sz="3000" dirty="0" err="1">
                <a:solidFill>
                  <a:srgbClr val="FF0000"/>
                </a:solidFill>
              </a:rPr>
              <a:t>morgen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>
                <a:solidFill>
                  <a:srgbClr val="FF0000"/>
                </a:solidFill>
              </a:rPr>
              <a:t>fertig</a:t>
            </a:r>
            <a:r>
              <a:rPr lang="cs-CZ" sz="3000" dirty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haben</a:t>
            </a:r>
            <a:r>
              <a:rPr lang="cs-CZ" sz="3000" dirty="0" smtClean="0"/>
              <a:t>.</a:t>
            </a:r>
            <a:endParaRPr lang="cs-CZ" sz="3000" dirty="0"/>
          </a:p>
          <a:p>
            <a:pPr>
              <a:buNone/>
            </a:pPr>
            <a:r>
              <a:rPr lang="cs-CZ" sz="3000" dirty="0"/>
              <a:t>- </a:t>
            </a:r>
            <a:r>
              <a:rPr lang="cs-CZ" sz="3000" dirty="0" err="1"/>
              <a:t>Wir</a:t>
            </a:r>
            <a:r>
              <a:rPr lang="cs-CZ" sz="3000" dirty="0"/>
              <a:t> </a:t>
            </a:r>
            <a:r>
              <a:rPr lang="cs-CZ" sz="3000" dirty="0" err="1"/>
              <a:t>erinnern</a:t>
            </a:r>
            <a:r>
              <a:rPr lang="cs-CZ" sz="3000" dirty="0"/>
              <a:t> </a:t>
            </a:r>
            <a:r>
              <a:rPr lang="cs-CZ" sz="3000" dirty="0" err="1"/>
              <a:t>uns</a:t>
            </a:r>
            <a:r>
              <a:rPr lang="cs-CZ" sz="3000" dirty="0"/>
              <a:t>, </a:t>
            </a:r>
            <a:r>
              <a:rPr lang="cs-CZ" sz="3000" dirty="0" err="1"/>
              <a:t>dass</a:t>
            </a:r>
            <a:r>
              <a:rPr lang="cs-CZ" sz="3000" dirty="0"/>
              <a:t> </a:t>
            </a:r>
            <a:r>
              <a:rPr lang="cs-CZ" sz="3000" dirty="0" err="1"/>
              <a:t>sie</a:t>
            </a:r>
            <a:r>
              <a:rPr lang="cs-CZ" sz="3000" dirty="0"/>
              <a:t> es </a:t>
            </a:r>
            <a:r>
              <a:rPr lang="cs-CZ" sz="3000" dirty="0" err="1"/>
              <a:t>vorbereitet</a:t>
            </a:r>
            <a:r>
              <a:rPr lang="cs-CZ" sz="3000" dirty="0"/>
              <a:t> </a:t>
            </a:r>
            <a:r>
              <a:rPr lang="cs-CZ" sz="3000" dirty="0" err="1"/>
              <a:t>hat</a:t>
            </a:r>
            <a:r>
              <a:rPr lang="cs-CZ" sz="3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17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schreibt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dass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komme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fürchtet</a:t>
            </a:r>
            <a:r>
              <a:rPr lang="cs-CZ" dirty="0" smtClean="0">
                <a:solidFill>
                  <a:srgbClr val="FF0000"/>
                </a:solidFill>
              </a:rPr>
              <a:t>, es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lernen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freuen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dass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kommt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angenehm</a:t>
            </a:r>
            <a:r>
              <a:rPr lang="cs-CZ" dirty="0" smtClean="0">
                <a:solidFill>
                  <a:srgbClr val="FF0000"/>
                </a:solidFill>
              </a:rPr>
              <a:t>, es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hören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gesund</a:t>
            </a:r>
            <a:r>
              <a:rPr lang="cs-CZ" dirty="0" smtClean="0">
                <a:solidFill>
                  <a:srgbClr val="FF0000"/>
                </a:solidFill>
              </a:rPr>
              <a:t>, 10 </a:t>
            </a:r>
            <a:r>
              <a:rPr lang="cs-CZ" dirty="0" err="1" smtClean="0">
                <a:solidFill>
                  <a:srgbClr val="FF0000"/>
                </a:solidFill>
              </a:rPr>
              <a:t>Stunden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täglich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 vor,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Ferien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zu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uns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kommen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erinnert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sich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dass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es </a:t>
            </a:r>
            <a:r>
              <a:rPr lang="cs-CZ" dirty="0" err="1" smtClean="0">
                <a:solidFill>
                  <a:srgbClr val="FF0000"/>
                </a:solidFill>
              </a:rPr>
              <a:t>gesagt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Der </a:t>
            </a:r>
            <a:r>
              <a:rPr lang="cs-CZ" dirty="0" err="1" smtClean="0">
                <a:solidFill>
                  <a:srgbClr val="FF0000"/>
                </a:solidFill>
              </a:rPr>
              <a:t>Artzt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empfiehlt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</a:t>
            </a:r>
            <a:r>
              <a:rPr lang="cs-CZ" dirty="0" err="1" smtClean="0">
                <a:solidFill>
                  <a:srgbClr val="FF0000"/>
                </a:solidFill>
              </a:rPr>
              <a:t>ir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Woche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Bett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liegen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/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helfe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dir</a:t>
            </a:r>
            <a:r>
              <a:rPr lang="cs-CZ" dirty="0" smtClean="0">
                <a:solidFill>
                  <a:srgbClr val="FF0000"/>
                </a:solidFill>
              </a:rPr>
              <a:t>, es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machen.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bitten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Eltern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Kinder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aufzupassen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ist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r>
              <a:rPr lang="cs-CZ" dirty="0" err="1" smtClean="0">
                <a:solidFill>
                  <a:srgbClr val="FF0000"/>
                </a:solidFill>
              </a:rPr>
              <a:t>nett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etwas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Wochenende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unternehmen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sagt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dass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davon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</a:t>
            </a:r>
            <a:r>
              <a:rPr lang="cs-CZ" dirty="0" smtClean="0">
                <a:solidFill>
                  <a:srgbClr val="FF0000"/>
                </a:solidFill>
              </a:rPr>
              <a:t>ẞ.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2379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1038</Words>
  <Application>Microsoft Office PowerPoint</Application>
  <PresentationFormat>Předvádění na obrazovce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Zkracování vedlejších vět se spojkou „dass“ infinitivní vazbou s „zu“</vt:lpstr>
      <vt:lpstr>Prezentace aplikace PowerPoint</vt:lpstr>
      <vt:lpstr>I. Cvičení – zkrať věty pomocí infinitivní vazby:</vt:lpstr>
      <vt:lpstr>II. Cvičení – zkrať infinitivem, kde je to možné:</vt:lpstr>
      <vt:lpstr>III. Cvičení – přelož  a použij infinitivní vazbu s „zu“, kde je to možné 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23</cp:revision>
  <dcterms:created xsi:type="dcterms:W3CDTF">2014-05-16T13:05:32Z</dcterms:created>
  <dcterms:modified xsi:type="dcterms:W3CDTF">2014-06-10T09:37:10Z</dcterms:modified>
</cp:coreProperties>
</file>