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0A74-B852-40DE-ABF4-9766ACD35B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4F74-ECC5-4357-B20D-B492D5328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868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0A74-B852-40DE-ABF4-9766ACD35B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4F74-ECC5-4357-B20D-B492D5328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05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0A74-B852-40DE-ABF4-9766ACD35B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4F74-ECC5-4357-B20D-B492D5328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54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0A74-B852-40DE-ABF4-9766ACD35B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4F74-ECC5-4357-B20D-B492D5328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04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0A74-B852-40DE-ABF4-9766ACD35B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4F74-ECC5-4357-B20D-B492D5328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70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0A74-B852-40DE-ABF4-9766ACD35B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4F74-ECC5-4357-B20D-B492D5328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82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0A74-B852-40DE-ABF4-9766ACD35B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4F74-ECC5-4357-B20D-B492D5328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307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0A74-B852-40DE-ABF4-9766ACD35B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4F74-ECC5-4357-B20D-B492D5328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889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0A74-B852-40DE-ABF4-9766ACD35B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4F74-ECC5-4357-B20D-B492D5328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32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0A74-B852-40DE-ABF4-9766ACD35B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4F74-ECC5-4357-B20D-B492D5328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37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0A74-B852-40DE-ABF4-9766ACD35B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4F74-ECC5-4357-B20D-B492D5328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50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10A74-B852-40DE-ABF4-9766ACD35B3B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84F74-ECC5-4357-B20D-B492D5328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98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409954"/>
              </p:ext>
            </p:extLst>
          </p:nvPr>
        </p:nvGraphicFramePr>
        <p:xfrm>
          <a:off x="395536" y="1556792"/>
          <a:ext cx="8420860" cy="52312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5720"/>
                <a:gridCol w="6675140"/>
              </a:tblGrid>
              <a:tr h="607349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Vedlejší věty účelové se spojkou „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damit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“ ; konstrukce „um –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zu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“</a:t>
                      </a:r>
                    </a:p>
                  </a:txBody>
                  <a:tcPr anchor="ctr"/>
                </a:tc>
              </a:tr>
              <a:tr h="607349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sexta</a:t>
                      </a:r>
                    </a:p>
                  </a:txBody>
                  <a:tcPr anchor="ctr"/>
                </a:tc>
              </a:tr>
              <a:tr h="607349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493686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18146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vedlejší věta účelová, slovosled vedlejší věty, spojka, věta hlavní, podmět, přísudek, určitý tvar slovesa, infinitiv, částice</a:t>
                      </a:r>
                    </a:p>
                  </a:txBody>
                  <a:tcPr anchor="ctr"/>
                </a:tc>
              </a:tr>
              <a:tr h="493686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93686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5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93686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07349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6632"/>
            <a:ext cx="7956376" cy="140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06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Zdroje</a:t>
            </a:r>
          </a:p>
          <a:p>
            <a:endParaRPr lang="cs-CZ" sz="2400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DUSILOVÁ,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HELBIG,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MOTTA,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</a:t>
            </a:r>
            <a:r>
              <a:rPr lang="cs-CZ" sz="2400"/>
              <a:t>ISBN 978-80-7397-101-4.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7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cs-CZ" sz="3800" b="1" dirty="0" smtClean="0"/>
              <a:t>Vedlejší věty účelové se spojkou „</a:t>
            </a:r>
            <a:r>
              <a:rPr lang="cs-CZ" sz="3800" b="1" dirty="0" err="1" smtClean="0"/>
              <a:t>damit</a:t>
            </a:r>
            <a:r>
              <a:rPr lang="cs-CZ" sz="3800" b="1" dirty="0" smtClean="0"/>
              <a:t>“</a:t>
            </a:r>
            <a:endParaRPr lang="cs-CZ" sz="38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Vedlejší věta účelová vyjadřuje </a:t>
            </a:r>
            <a:r>
              <a:rPr lang="cs-CZ" b="1" dirty="0" smtClean="0">
                <a:solidFill>
                  <a:srgbClr val="FF0000"/>
                </a:solidFill>
              </a:rPr>
              <a:t>účel</a:t>
            </a:r>
            <a:r>
              <a:rPr lang="cs-CZ" dirty="0" smtClean="0"/>
              <a:t> nebo </a:t>
            </a:r>
            <a:r>
              <a:rPr lang="cs-CZ" b="1" dirty="0" smtClean="0">
                <a:solidFill>
                  <a:srgbClr val="FF0000"/>
                </a:solidFill>
              </a:rPr>
              <a:t>cíl</a:t>
            </a:r>
            <a:r>
              <a:rPr lang="cs-CZ" dirty="0" smtClean="0"/>
              <a:t> vykonávané činnosti.</a:t>
            </a:r>
          </a:p>
          <a:p>
            <a:r>
              <a:rPr lang="cs-CZ" dirty="0" smtClean="0"/>
              <a:t>Ptáme se otázkami: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b="1" i="1" dirty="0" err="1" smtClean="0"/>
              <a:t>Warum</a:t>
            </a:r>
            <a:r>
              <a:rPr lang="cs-CZ" b="1" i="1" dirty="0" smtClean="0"/>
              <a:t>?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b="1" i="1" dirty="0" err="1" smtClean="0"/>
              <a:t>Aus</a:t>
            </a:r>
            <a:r>
              <a:rPr lang="cs-CZ" b="1" i="1" dirty="0" smtClean="0"/>
              <a:t> </a:t>
            </a:r>
            <a:r>
              <a:rPr lang="cs-CZ" b="1" i="1" dirty="0" err="1" smtClean="0"/>
              <a:t>welchem</a:t>
            </a:r>
            <a:r>
              <a:rPr lang="cs-CZ" b="1" i="1" dirty="0" smtClean="0"/>
              <a:t> Grund?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b="1" i="1" dirty="0" err="1" smtClean="0"/>
              <a:t>Zu</a:t>
            </a:r>
            <a:r>
              <a:rPr lang="cs-CZ" b="1" i="1" dirty="0" smtClean="0"/>
              <a:t> </a:t>
            </a:r>
            <a:r>
              <a:rPr lang="cs-CZ" b="1" i="1" dirty="0" err="1" smtClean="0"/>
              <a:t>welchem</a:t>
            </a:r>
            <a:r>
              <a:rPr lang="cs-CZ" b="1" i="1" dirty="0" smtClean="0"/>
              <a:t> </a:t>
            </a:r>
            <a:r>
              <a:rPr lang="cs-CZ" b="1" i="1" dirty="0" err="1" smtClean="0"/>
              <a:t>Zweck</a:t>
            </a:r>
            <a:r>
              <a:rPr lang="cs-CZ" b="1" i="1" dirty="0" smtClean="0"/>
              <a:t>?</a:t>
            </a:r>
          </a:p>
          <a:p>
            <a:r>
              <a:rPr lang="cs-CZ" dirty="0" smtClean="0"/>
              <a:t>Je uvozena spojkou </a:t>
            </a:r>
            <a:r>
              <a:rPr lang="cs-CZ" b="1" dirty="0" err="1" smtClean="0">
                <a:solidFill>
                  <a:srgbClr val="0070C0"/>
                </a:solidFill>
              </a:rPr>
              <a:t>damit</a:t>
            </a:r>
            <a:r>
              <a:rPr lang="cs-CZ" dirty="0" smtClean="0">
                <a:solidFill>
                  <a:srgbClr val="0070C0"/>
                </a:solidFill>
              </a:rPr>
              <a:t> (aby)</a:t>
            </a:r>
            <a:r>
              <a:rPr lang="cs-CZ" dirty="0" smtClean="0"/>
              <a:t>.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/>
              <a:t>Po spojce </a:t>
            </a:r>
            <a:r>
              <a:rPr lang="cs-CZ" b="1" dirty="0" err="1" smtClean="0"/>
              <a:t>damit</a:t>
            </a:r>
            <a:r>
              <a:rPr lang="cs-CZ" dirty="0" smtClean="0"/>
              <a:t> následuje slovosled věty vedlejší: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sz="2800" b="1" dirty="0" smtClean="0">
                <a:solidFill>
                  <a:srgbClr val="FF0000"/>
                </a:solidFill>
              </a:rPr>
              <a:t>…, </a:t>
            </a:r>
            <a:r>
              <a:rPr lang="cs-CZ" sz="2800" b="1" dirty="0" err="1" smtClean="0">
                <a:solidFill>
                  <a:srgbClr val="FF0000"/>
                </a:solidFill>
              </a:rPr>
              <a:t>damit</a:t>
            </a:r>
            <a:r>
              <a:rPr lang="cs-CZ" sz="2800" b="1" dirty="0" smtClean="0">
                <a:solidFill>
                  <a:srgbClr val="FF0000"/>
                </a:solidFill>
              </a:rPr>
              <a:t> + podmět + ostatní větné členy + přísudek.</a:t>
            </a:r>
          </a:p>
          <a:p>
            <a:pPr marL="457200" lvl="1" indent="0">
              <a:buNone/>
            </a:pP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fährt</a:t>
            </a:r>
            <a:r>
              <a:rPr lang="cs-CZ" dirty="0" smtClean="0"/>
              <a:t> nach </a:t>
            </a:r>
            <a:r>
              <a:rPr lang="cs-CZ" dirty="0" err="1" smtClean="0"/>
              <a:t>Deutschland</a:t>
            </a:r>
            <a:r>
              <a:rPr lang="cs-CZ" dirty="0" smtClean="0"/>
              <a:t>, </a:t>
            </a:r>
            <a:r>
              <a:rPr lang="cs-CZ" b="1" i="1" dirty="0" err="1" smtClean="0"/>
              <a:t>damit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Deutsch</a:t>
            </a:r>
            <a:r>
              <a:rPr lang="cs-CZ" dirty="0" smtClean="0"/>
              <a:t> </a:t>
            </a:r>
            <a:r>
              <a:rPr lang="cs-CZ" dirty="0" err="1" smtClean="0"/>
              <a:t>lernt</a:t>
            </a:r>
            <a:r>
              <a:rPr lang="cs-CZ" dirty="0" smtClean="0"/>
              <a:t>.</a:t>
            </a:r>
          </a:p>
          <a:p>
            <a:pPr marL="457200" lvl="1" indent="0">
              <a:buNone/>
            </a:pPr>
            <a:r>
              <a:rPr lang="cs-CZ" dirty="0" err="1" smtClean="0"/>
              <a:t>Seine</a:t>
            </a:r>
            <a:r>
              <a:rPr lang="cs-CZ" dirty="0" smtClean="0"/>
              <a:t> </a:t>
            </a:r>
            <a:r>
              <a:rPr lang="cs-CZ" dirty="0" err="1" smtClean="0"/>
              <a:t>Eltern</a:t>
            </a:r>
            <a:r>
              <a:rPr lang="cs-CZ" dirty="0" smtClean="0"/>
              <a:t> </a:t>
            </a:r>
            <a:r>
              <a:rPr lang="cs-CZ" dirty="0" err="1" smtClean="0"/>
              <a:t>arbeiten</a:t>
            </a:r>
            <a:r>
              <a:rPr lang="cs-CZ" dirty="0" smtClean="0"/>
              <a:t> </a:t>
            </a:r>
            <a:r>
              <a:rPr lang="cs-CZ" dirty="0" err="1" smtClean="0"/>
              <a:t>viel</a:t>
            </a:r>
            <a:r>
              <a:rPr lang="cs-CZ" dirty="0" smtClean="0"/>
              <a:t>, </a:t>
            </a:r>
            <a:r>
              <a:rPr lang="cs-CZ" b="1" i="1" dirty="0" err="1" smtClean="0"/>
              <a:t>damit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Ausland</a:t>
            </a:r>
            <a:r>
              <a:rPr lang="cs-CZ" dirty="0" smtClean="0"/>
              <a:t> </a:t>
            </a:r>
            <a:r>
              <a:rPr lang="cs-CZ" dirty="0" err="1" smtClean="0"/>
              <a:t>studieren</a:t>
            </a:r>
            <a:r>
              <a:rPr lang="cs-CZ" dirty="0" smtClean="0"/>
              <a:t> kann.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86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/>
              <a:t>I</a:t>
            </a:r>
            <a:r>
              <a:rPr lang="cs-CZ" sz="3200" b="1" dirty="0" smtClean="0"/>
              <a:t>. Cvičení – tvoř souvětí s větou účelovou: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Der </a:t>
            </a:r>
            <a:r>
              <a:rPr lang="cs-CZ" sz="2800" dirty="0" err="1"/>
              <a:t>N</a:t>
            </a:r>
            <a:r>
              <a:rPr lang="cs-CZ" sz="2800" dirty="0" err="1" smtClean="0"/>
              <a:t>achbar</a:t>
            </a:r>
            <a:r>
              <a:rPr lang="cs-CZ" sz="2800" dirty="0" smtClean="0"/>
              <a:t> </a:t>
            </a:r>
            <a:r>
              <a:rPr lang="cs-CZ" sz="2800" dirty="0" err="1" smtClean="0"/>
              <a:t>fährt</a:t>
            </a:r>
            <a:r>
              <a:rPr lang="cs-CZ" sz="2800" dirty="0" smtClean="0"/>
              <a:t> </a:t>
            </a:r>
            <a:r>
              <a:rPr lang="cs-CZ" sz="2800" dirty="0" err="1" smtClean="0"/>
              <a:t>mit</a:t>
            </a:r>
            <a:r>
              <a:rPr lang="cs-CZ" sz="2800" dirty="0" smtClean="0"/>
              <a:t> </a:t>
            </a:r>
            <a:r>
              <a:rPr lang="cs-CZ" sz="2800" dirty="0" err="1" smtClean="0"/>
              <a:t>seinen</a:t>
            </a:r>
            <a:r>
              <a:rPr lang="cs-CZ" sz="2800" dirty="0" smtClean="0"/>
              <a:t> </a:t>
            </a:r>
            <a:r>
              <a:rPr lang="cs-CZ" sz="2800" dirty="0" err="1" smtClean="0"/>
              <a:t>Kindern</a:t>
            </a:r>
            <a:r>
              <a:rPr lang="cs-CZ" sz="2800" dirty="0" smtClean="0"/>
              <a:t> nach </a:t>
            </a:r>
            <a:r>
              <a:rPr lang="cs-CZ" sz="2800" dirty="0" err="1" smtClean="0"/>
              <a:t>England</a:t>
            </a:r>
            <a:r>
              <a:rPr lang="cs-CZ" sz="2800" dirty="0" smtClean="0"/>
              <a:t>./ </a:t>
            </a:r>
            <a:r>
              <a:rPr lang="cs-CZ" sz="2800" dirty="0" err="1" smtClean="0"/>
              <a:t>Seine</a:t>
            </a:r>
            <a:r>
              <a:rPr lang="cs-CZ" sz="2800" dirty="0" smtClean="0"/>
              <a:t> </a:t>
            </a:r>
            <a:r>
              <a:rPr lang="cs-CZ" sz="2800" dirty="0" err="1" smtClean="0"/>
              <a:t>Kinder</a:t>
            </a:r>
            <a:r>
              <a:rPr lang="cs-CZ" sz="2800" dirty="0" smtClean="0"/>
              <a:t> </a:t>
            </a:r>
            <a:r>
              <a:rPr lang="cs-CZ" sz="2800" dirty="0" err="1" smtClean="0"/>
              <a:t>sollen</a:t>
            </a:r>
            <a:r>
              <a:rPr lang="cs-CZ" sz="2800" dirty="0" smtClean="0"/>
              <a:t> </a:t>
            </a:r>
            <a:r>
              <a:rPr lang="cs-CZ" sz="2800" dirty="0" err="1" smtClean="0"/>
              <a:t>Englisch</a:t>
            </a:r>
            <a:r>
              <a:rPr lang="cs-CZ" sz="2800" dirty="0" smtClean="0"/>
              <a:t> </a:t>
            </a:r>
            <a:r>
              <a:rPr lang="cs-CZ" sz="2800" dirty="0" err="1" smtClean="0"/>
              <a:t>lernen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Er </a:t>
            </a:r>
            <a:r>
              <a:rPr lang="cs-CZ" sz="2800" dirty="0" err="1" smtClean="0"/>
              <a:t>isst</a:t>
            </a:r>
            <a:r>
              <a:rPr lang="cs-CZ" sz="2800" dirty="0" smtClean="0"/>
              <a:t> </a:t>
            </a:r>
            <a:r>
              <a:rPr lang="cs-CZ" sz="2800" dirty="0" err="1" smtClean="0"/>
              <a:t>gesund</a:t>
            </a:r>
            <a:r>
              <a:rPr lang="cs-CZ" sz="2800" dirty="0" smtClean="0"/>
              <a:t>./ Er </a:t>
            </a:r>
            <a:r>
              <a:rPr lang="cs-CZ" sz="2800" dirty="0" err="1" smtClean="0"/>
              <a:t>will</a:t>
            </a:r>
            <a:r>
              <a:rPr lang="cs-CZ" sz="2800" dirty="0" smtClean="0"/>
              <a:t> fit </a:t>
            </a:r>
            <a:r>
              <a:rPr lang="cs-CZ" sz="2800" dirty="0" err="1" smtClean="0"/>
              <a:t>sein</a:t>
            </a:r>
            <a:r>
              <a:rPr lang="cs-CZ" sz="2800" dirty="0" smtClean="0"/>
              <a:t>.</a:t>
            </a:r>
          </a:p>
          <a:p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lernen</a:t>
            </a:r>
            <a:r>
              <a:rPr lang="cs-CZ" sz="2800" dirty="0" smtClean="0"/>
              <a:t> </a:t>
            </a:r>
            <a:r>
              <a:rPr lang="cs-CZ" sz="2800" dirty="0" err="1" smtClean="0"/>
              <a:t>fleiẞig</a:t>
            </a:r>
            <a:r>
              <a:rPr lang="cs-CZ" sz="2800" dirty="0" smtClean="0"/>
              <a:t>./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wollen</a:t>
            </a:r>
            <a:r>
              <a:rPr lang="cs-CZ" sz="2800" dirty="0" smtClean="0"/>
              <a:t> </a:t>
            </a:r>
            <a:r>
              <a:rPr lang="cs-CZ" sz="2800" dirty="0" err="1" smtClean="0"/>
              <a:t>einen</a:t>
            </a:r>
            <a:r>
              <a:rPr lang="cs-CZ" sz="2800" dirty="0" smtClean="0"/>
              <a:t> </a:t>
            </a:r>
            <a:r>
              <a:rPr lang="cs-CZ" sz="2800" dirty="0" err="1" smtClean="0"/>
              <a:t>Studienplatz</a:t>
            </a:r>
            <a:r>
              <a:rPr lang="cs-CZ" sz="2800" dirty="0" smtClean="0"/>
              <a:t>  </a:t>
            </a:r>
          </a:p>
          <a:p>
            <a:pPr marL="0" indent="0">
              <a:buNone/>
            </a:pPr>
            <a:r>
              <a:rPr lang="cs-CZ" sz="2800" dirty="0" smtClean="0"/>
              <a:t>    </a:t>
            </a:r>
            <a:r>
              <a:rPr lang="cs-CZ" sz="2800" dirty="0" err="1" smtClean="0"/>
              <a:t>an</a:t>
            </a:r>
            <a:r>
              <a:rPr lang="cs-CZ" sz="2800" dirty="0" smtClean="0"/>
              <a:t> der </a:t>
            </a:r>
            <a:r>
              <a:rPr lang="cs-CZ" sz="2800" dirty="0" err="1" smtClean="0"/>
              <a:t>Universität</a:t>
            </a:r>
            <a:r>
              <a:rPr lang="cs-CZ" sz="2800" dirty="0" smtClean="0"/>
              <a:t> </a:t>
            </a:r>
            <a:r>
              <a:rPr lang="cs-CZ" sz="2800" dirty="0" err="1" smtClean="0"/>
              <a:t>bekommen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Die </a:t>
            </a:r>
            <a:r>
              <a:rPr lang="cs-CZ" sz="2800" dirty="0" err="1" smtClean="0"/>
              <a:t>Ärztin</a:t>
            </a:r>
            <a:r>
              <a:rPr lang="cs-CZ" sz="2800" dirty="0" smtClean="0"/>
              <a:t> </a:t>
            </a:r>
            <a:r>
              <a:rPr lang="cs-CZ" sz="2800" dirty="0" err="1" smtClean="0"/>
              <a:t>verschreibt</a:t>
            </a:r>
            <a:r>
              <a:rPr lang="cs-CZ" sz="2800" dirty="0" smtClean="0"/>
              <a:t> dem </a:t>
            </a:r>
            <a:r>
              <a:rPr lang="cs-CZ" sz="2800" dirty="0" err="1" smtClean="0"/>
              <a:t>Patienten</a:t>
            </a:r>
            <a:r>
              <a:rPr lang="cs-CZ" sz="2800" dirty="0" smtClean="0"/>
              <a:t> </a:t>
            </a:r>
            <a:r>
              <a:rPr lang="cs-CZ" sz="2800" dirty="0" err="1" smtClean="0"/>
              <a:t>Tabletten</a:t>
            </a:r>
            <a:r>
              <a:rPr lang="cs-CZ" sz="2800" dirty="0" smtClean="0"/>
              <a:t>. / 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Er soll </a:t>
            </a:r>
            <a:r>
              <a:rPr lang="cs-CZ" sz="2800" dirty="0" err="1" smtClean="0"/>
              <a:t>bald</a:t>
            </a:r>
            <a:r>
              <a:rPr lang="cs-CZ" sz="2800" dirty="0" smtClean="0"/>
              <a:t> </a:t>
            </a:r>
            <a:r>
              <a:rPr lang="cs-CZ" sz="2800" dirty="0" err="1" smtClean="0"/>
              <a:t>gesund</a:t>
            </a:r>
            <a:r>
              <a:rPr lang="cs-CZ" sz="2800" dirty="0" smtClean="0"/>
              <a:t> </a:t>
            </a:r>
            <a:r>
              <a:rPr lang="cs-CZ" sz="2800" dirty="0" err="1" smtClean="0"/>
              <a:t>werden</a:t>
            </a:r>
            <a:r>
              <a:rPr lang="cs-CZ" sz="2800" dirty="0" smtClean="0"/>
              <a:t>.</a:t>
            </a:r>
          </a:p>
          <a:p>
            <a:r>
              <a:rPr lang="cs-CZ" sz="2800" dirty="0" err="1" smtClean="0"/>
              <a:t>Meine</a:t>
            </a:r>
            <a:r>
              <a:rPr lang="cs-CZ" sz="2800" dirty="0" smtClean="0"/>
              <a:t> </a:t>
            </a:r>
            <a:r>
              <a:rPr lang="cs-CZ" sz="2800" dirty="0" err="1" smtClean="0"/>
              <a:t>Freundin</a:t>
            </a:r>
            <a:r>
              <a:rPr lang="cs-CZ" sz="2800" dirty="0" smtClean="0"/>
              <a:t> </a:t>
            </a:r>
            <a:r>
              <a:rPr lang="cs-CZ" sz="2800" dirty="0" err="1" smtClean="0"/>
              <a:t>will</a:t>
            </a:r>
            <a:r>
              <a:rPr lang="cs-CZ" sz="2800" dirty="0" smtClean="0"/>
              <a:t> </a:t>
            </a:r>
            <a:r>
              <a:rPr lang="cs-CZ" sz="2800" dirty="0" err="1" smtClean="0"/>
              <a:t>Stewardess</a:t>
            </a:r>
            <a:r>
              <a:rPr lang="cs-CZ" sz="2800" dirty="0" smtClean="0"/>
              <a:t> </a:t>
            </a:r>
            <a:r>
              <a:rPr lang="cs-CZ" sz="2800" dirty="0" err="1" smtClean="0"/>
              <a:t>werden</a:t>
            </a:r>
            <a:r>
              <a:rPr lang="cs-CZ" sz="2800" dirty="0" smtClean="0"/>
              <a:t>. /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</a:t>
            </a: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möchte</a:t>
            </a:r>
            <a:r>
              <a:rPr lang="cs-CZ" sz="2800" dirty="0" smtClean="0"/>
              <a:t>  </a:t>
            </a:r>
            <a:r>
              <a:rPr lang="cs-CZ" sz="2800" dirty="0" err="1" smtClean="0"/>
              <a:t>fremde</a:t>
            </a:r>
            <a:r>
              <a:rPr lang="cs-CZ" sz="2800" dirty="0" smtClean="0"/>
              <a:t> </a:t>
            </a:r>
            <a:r>
              <a:rPr lang="cs-CZ" sz="2800" dirty="0" err="1" smtClean="0"/>
              <a:t>Länder</a:t>
            </a:r>
            <a:r>
              <a:rPr lang="cs-CZ" sz="2800" dirty="0" smtClean="0"/>
              <a:t> </a:t>
            </a:r>
            <a:r>
              <a:rPr lang="cs-CZ" sz="2800" dirty="0" err="1" smtClean="0"/>
              <a:t>kennen</a:t>
            </a:r>
            <a:r>
              <a:rPr lang="cs-CZ" sz="2800" dirty="0" smtClean="0"/>
              <a:t> </a:t>
            </a:r>
            <a:r>
              <a:rPr lang="cs-CZ" sz="2800" dirty="0" err="1" smtClean="0"/>
              <a:t>lernen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Der Student </a:t>
            </a:r>
            <a:r>
              <a:rPr lang="cs-CZ" sz="2800" dirty="0" err="1" smtClean="0"/>
              <a:t>sucht</a:t>
            </a:r>
            <a:r>
              <a:rPr lang="cs-CZ" sz="2800" dirty="0" smtClean="0"/>
              <a:t> </a:t>
            </a:r>
            <a:r>
              <a:rPr lang="cs-CZ" sz="2800" dirty="0" err="1" smtClean="0"/>
              <a:t>einen</a:t>
            </a:r>
            <a:r>
              <a:rPr lang="cs-CZ" sz="2800" dirty="0" smtClean="0"/>
              <a:t> </a:t>
            </a:r>
            <a:r>
              <a:rPr lang="cs-CZ" sz="2800" dirty="0" err="1" smtClean="0"/>
              <a:t>Ferienjob</a:t>
            </a:r>
            <a:r>
              <a:rPr lang="cs-CZ" sz="2800" dirty="0" smtClean="0"/>
              <a:t>./ Er </a:t>
            </a:r>
            <a:r>
              <a:rPr lang="cs-CZ" sz="2800" dirty="0" err="1" smtClean="0"/>
              <a:t>muss</a:t>
            </a:r>
            <a:r>
              <a:rPr lang="cs-CZ" sz="2800" dirty="0" smtClean="0"/>
              <a:t> </a:t>
            </a:r>
            <a:r>
              <a:rPr lang="cs-CZ" sz="2800" dirty="0" err="1" smtClean="0"/>
              <a:t>sein</a:t>
            </a:r>
            <a:r>
              <a:rPr lang="cs-CZ" sz="2800" dirty="0" smtClean="0"/>
              <a:t> Studium </a:t>
            </a:r>
            <a:r>
              <a:rPr lang="cs-CZ" sz="2800" dirty="0" err="1" smtClean="0"/>
              <a:t>bezahlen</a:t>
            </a:r>
            <a:r>
              <a:rPr lang="cs-CZ" sz="2800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85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800" b="1" dirty="0" smtClean="0"/>
              <a:t>Zkrácení vedlejších vět s </a:t>
            </a:r>
            <a:r>
              <a:rPr lang="cs-CZ" sz="3800" b="1" dirty="0" err="1" smtClean="0"/>
              <a:t>damit</a:t>
            </a:r>
            <a:r>
              <a:rPr lang="cs-CZ" sz="3800" b="1" dirty="0" smtClean="0"/>
              <a:t> na konstrukci  um - </a:t>
            </a:r>
            <a:r>
              <a:rPr lang="cs-CZ" sz="3800" b="1" dirty="0" err="1" smtClean="0"/>
              <a:t>zu</a:t>
            </a:r>
            <a:endParaRPr lang="cs-CZ" sz="3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4006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Vedlejší větu se spojkou </a:t>
            </a:r>
            <a:r>
              <a:rPr lang="cs-CZ" sz="2800" dirty="0" err="1" smtClean="0"/>
              <a:t>damit</a:t>
            </a:r>
            <a:r>
              <a:rPr lang="cs-CZ" sz="2800" dirty="0" smtClean="0"/>
              <a:t> lze zkrátit na </a:t>
            </a:r>
            <a:r>
              <a:rPr lang="cs-CZ" sz="2800" b="1" dirty="0" smtClean="0"/>
              <a:t>infinitivní konstrukci um – </a:t>
            </a:r>
            <a:r>
              <a:rPr lang="cs-CZ" sz="2800" b="1" dirty="0" err="1" smtClean="0"/>
              <a:t>zu</a:t>
            </a:r>
            <a:r>
              <a:rPr lang="cs-CZ" sz="2800" dirty="0" smtClean="0"/>
              <a:t>, pokud se </a:t>
            </a:r>
            <a:r>
              <a:rPr lang="cs-CZ" sz="2800" b="1" dirty="0" smtClean="0">
                <a:solidFill>
                  <a:srgbClr val="FF0000"/>
                </a:solidFill>
              </a:rPr>
              <a:t>podmět</a:t>
            </a:r>
            <a:r>
              <a:rPr lang="cs-CZ" sz="2800" dirty="0" smtClean="0"/>
              <a:t> v hlavní a vedlejší větě </a:t>
            </a:r>
            <a:r>
              <a:rPr lang="cs-CZ" sz="2800" b="1" dirty="0" smtClean="0">
                <a:solidFill>
                  <a:srgbClr val="FF0000"/>
                </a:solidFill>
              </a:rPr>
              <a:t>shoduje.</a:t>
            </a:r>
          </a:p>
          <a:p>
            <a:r>
              <a:rPr lang="cs-CZ" sz="2800" dirty="0" smtClean="0"/>
              <a:t>V konstrukci </a:t>
            </a:r>
            <a:r>
              <a:rPr lang="cs-CZ" sz="2800" b="1" dirty="0" smtClean="0"/>
              <a:t>um – </a:t>
            </a:r>
            <a:r>
              <a:rPr lang="cs-CZ" sz="2800" b="1" dirty="0" err="1" smtClean="0"/>
              <a:t>zu</a:t>
            </a:r>
            <a:r>
              <a:rPr lang="cs-CZ" sz="2800" b="1" dirty="0" smtClean="0"/>
              <a:t> </a:t>
            </a:r>
            <a:r>
              <a:rPr lang="cs-CZ" sz="2800" dirty="0" smtClean="0"/>
              <a:t>je </a:t>
            </a:r>
            <a:r>
              <a:rPr lang="cs-CZ" sz="2800" b="1" dirty="0" smtClean="0">
                <a:solidFill>
                  <a:srgbClr val="0070C0"/>
                </a:solidFill>
              </a:rPr>
              <a:t>sloveso</a:t>
            </a:r>
            <a:r>
              <a:rPr lang="cs-CZ" sz="2800" dirty="0" smtClean="0"/>
              <a:t> z vedlejší věty </a:t>
            </a:r>
            <a:r>
              <a:rPr lang="cs-CZ" sz="2800" b="1" dirty="0" smtClean="0">
                <a:solidFill>
                  <a:srgbClr val="0070C0"/>
                </a:solidFill>
              </a:rPr>
              <a:t>v infinitivu</a:t>
            </a:r>
            <a:r>
              <a:rPr lang="cs-CZ" sz="2800" dirty="0" smtClean="0"/>
              <a:t> a těsně před ním stojí </a:t>
            </a:r>
            <a:r>
              <a:rPr lang="cs-CZ" sz="2800" b="1" dirty="0" smtClean="0">
                <a:solidFill>
                  <a:srgbClr val="0070C0"/>
                </a:solidFill>
              </a:rPr>
              <a:t>částice </a:t>
            </a:r>
            <a:r>
              <a:rPr lang="cs-CZ" sz="2800" b="1" dirty="0" err="1" smtClean="0">
                <a:solidFill>
                  <a:srgbClr val="0070C0"/>
                </a:solidFill>
              </a:rPr>
              <a:t>zu</a:t>
            </a:r>
            <a:r>
              <a:rPr lang="cs-CZ" sz="2800" b="1" dirty="0" smtClean="0">
                <a:solidFill>
                  <a:srgbClr val="0070C0"/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cs-CZ" sz="2600" dirty="0" smtClean="0"/>
              <a:t>	</a:t>
            </a:r>
            <a:r>
              <a:rPr lang="cs-CZ" sz="2600" u="sng" dirty="0" err="1" smtClean="0"/>
              <a:t>Sie</a:t>
            </a:r>
            <a:r>
              <a:rPr lang="cs-CZ" sz="2600" dirty="0" smtClean="0"/>
              <a:t> </a:t>
            </a:r>
            <a:r>
              <a:rPr lang="cs-CZ" sz="2600" dirty="0" err="1" smtClean="0"/>
              <a:t>beeilt</a:t>
            </a:r>
            <a:r>
              <a:rPr lang="cs-CZ" sz="2600" dirty="0" smtClean="0"/>
              <a:t> </a:t>
            </a:r>
            <a:r>
              <a:rPr lang="cs-CZ" sz="2600" dirty="0" err="1" smtClean="0"/>
              <a:t>sich</a:t>
            </a:r>
            <a:r>
              <a:rPr lang="cs-CZ" sz="2600" dirty="0" smtClean="0"/>
              <a:t>, </a:t>
            </a:r>
            <a:r>
              <a:rPr lang="cs-CZ" sz="2600" b="1" i="1" dirty="0" err="1" smtClean="0"/>
              <a:t>damit</a:t>
            </a:r>
            <a:r>
              <a:rPr lang="cs-CZ" sz="2600" dirty="0" smtClean="0"/>
              <a:t> </a:t>
            </a:r>
            <a:r>
              <a:rPr lang="cs-CZ" sz="2600" u="sng" dirty="0" err="1" smtClean="0"/>
              <a:t>sie</a:t>
            </a:r>
            <a:r>
              <a:rPr lang="cs-CZ" sz="2600" u="sng" dirty="0" smtClean="0"/>
              <a:t> </a:t>
            </a:r>
            <a:r>
              <a:rPr lang="cs-CZ" sz="2600" dirty="0" smtClean="0"/>
              <a:t>den </a:t>
            </a:r>
            <a:r>
              <a:rPr lang="cs-CZ" sz="2600" dirty="0" err="1" smtClean="0"/>
              <a:t>Zug</a:t>
            </a:r>
            <a:r>
              <a:rPr lang="cs-CZ" sz="2600" dirty="0" smtClean="0"/>
              <a:t> </a:t>
            </a:r>
            <a:r>
              <a:rPr lang="cs-CZ" sz="2600" dirty="0" err="1" smtClean="0"/>
              <a:t>noch</a:t>
            </a:r>
            <a:r>
              <a:rPr lang="cs-CZ" sz="2600" dirty="0" smtClean="0"/>
              <a:t> </a:t>
            </a:r>
            <a:r>
              <a:rPr lang="cs-CZ" sz="2600" dirty="0" err="1" smtClean="0">
                <a:solidFill>
                  <a:srgbClr val="0070C0"/>
                </a:solidFill>
              </a:rPr>
              <a:t>erreicht</a:t>
            </a:r>
            <a:r>
              <a:rPr lang="cs-CZ" sz="2600" dirty="0" smtClean="0"/>
              <a:t>.</a:t>
            </a:r>
          </a:p>
          <a:p>
            <a:pPr marL="457200" lvl="1" indent="0">
              <a:buNone/>
            </a:pPr>
            <a:r>
              <a:rPr lang="cs-CZ" sz="2600" dirty="0" smtClean="0"/>
              <a:t>	= </a:t>
            </a:r>
            <a:r>
              <a:rPr lang="cs-CZ" sz="2600" dirty="0" err="1" smtClean="0"/>
              <a:t>Sie</a:t>
            </a:r>
            <a:r>
              <a:rPr lang="cs-CZ" sz="2600" dirty="0" smtClean="0"/>
              <a:t> </a:t>
            </a:r>
            <a:r>
              <a:rPr lang="cs-CZ" sz="2600" dirty="0" err="1" smtClean="0"/>
              <a:t>beeilen</a:t>
            </a:r>
            <a:r>
              <a:rPr lang="cs-CZ" sz="2600" dirty="0" smtClean="0"/>
              <a:t> </a:t>
            </a:r>
            <a:r>
              <a:rPr lang="cs-CZ" sz="2600" dirty="0" err="1" smtClean="0"/>
              <a:t>sich</a:t>
            </a:r>
            <a:r>
              <a:rPr lang="cs-CZ" sz="2600" dirty="0" smtClean="0"/>
              <a:t>, </a:t>
            </a:r>
            <a:r>
              <a:rPr lang="cs-CZ" sz="2600" b="1" u="sng" dirty="0" smtClean="0">
                <a:solidFill>
                  <a:srgbClr val="0070C0"/>
                </a:solidFill>
              </a:rPr>
              <a:t>um</a:t>
            </a:r>
            <a:r>
              <a:rPr lang="cs-CZ" sz="2600" dirty="0" smtClean="0"/>
              <a:t> den </a:t>
            </a:r>
            <a:r>
              <a:rPr lang="cs-CZ" sz="2600" dirty="0" err="1" smtClean="0"/>
              <a:t>Zug</a:t>
            </a:r>
            <a:r>
              <a:rPr lang="cs-CZ" sz="2600" dirty="0" smtClean="0"/>
              <a:t> </a:t>
            </a:r>
            <a:r>
              <a:rPr lang="cs-CZ" sz="2600" dirty="0" err="1" smtClean="0"/>
              <a:t>noch</a:t>
            </a:r>
            <a:r>
              <a:rPr lang="cs-CZ" sz="2600" dirty="0" smtClean="0"/>
              <a:t> </a:t>
            </a:r>
            <a:r>
              <a:rPr lang="cs-CZ" sz="2600" b="1" u="sng" dirty="0" err="1" smtClean="0">
                <a:solidFill>
                  <a:srgbClr val="0070C0"/>
                </a:solidFill>
              </a:rPr>
              <a:t>zu</a:t>
            </a:r>
            <a:r>
              <a:rPr lang="cs-CZ" sz="2600" dirty="0" smtClean="0"/>
              <a:t> </a:t>
            </a:r>
            <a:r>
              <a:rPr lang="cs-CZ" sz="2600" dirty="0" err="1" smtClean="0">
                <a:solidFill>
                  <a:srgbClr val="0070C0"/>
                </a:solidFill>
              </a:rPr>
              <a:t>erreichen</a:t>
            </a:r>
            <a:r>
              <a:rPr lang="cs-CZ" sz="2600" dirty="0" smtClean="0"/>
              <a:t>.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/>
              <a:t>Částice </a:t>
            </a:r>
            <a:r>
              <a:rPr lang="cs-CZ" b="1" dirty="0" err="1"/>
              <a:t>zu</a:t>
            </a:r>
            <a:r>
              <a:rPr lang="cs-CZ" dirty="0"/>
              <a:t> stojí ve </a:t>
            </a:r>
            <a:r>
              <a:rPr lang="cs-CZ" b="1" dirty="0"/>
              <a:t>slovesech s odlučitelnou předponou </a:t>
            </a:r>
            <a:r>
              <a:rPr lang="cs-CZ" b="1" dirty="0">
                <a:solidFill>
                  <a:srgbClr val="FF0000"/>
                </a:solidFill>
              </a:rPr>
              <a:t>mezi </a:t>
            </a:r>
            <a:r>
              <a:rPr lang="cs-CZ" dirty="0"/>
              <a:t>předponou a zbytkem slovesa</a:t>
            </a:r>
            <a:r>
              <a:rPr lang="cs-CZ" dirty="0" smtClean="0"/>
              <a:t>.</a:t>
            </a:r>
          </a:p>
          <a:p>
            <a:pPr marL="0" lvl="1" indent="0">
              <a:buNone/>
            </a:pPr>
            <a:r>
              <a:rPr lang="cs-CZ" dirty="0" smtClean="0"/>
              <a:t>	</a:t>
            </a:r>
            <a:r>
              <a:rPr lang="cs-CZ" sz="2600" u="sng" dirty="0" smtClean="0"/>
              <a:t>Er</a:t>
            </a:r>
            <a:r>
              <a:rPr lang="cs-CZ" sz="2600" dirty="0" smtClean="0"/>
              <a:t> </a:t>
            </a:r>
            <a:r>
              <a:rPr lang="cs-CZ" sz="2600" dirty="0" err="1" smtClean="0"/>
              <a:t>stellt</a:t>
            </a:r>
            <a:r>
              <a:rPr lang="cs-CZ" sz="2600" dirty="0" smtClean="0"/>
              <a:t> den </a:t>
            </a:r>
            <a:r>
              <a:rPr lang="cs-CZ" sz="2600" dirty="0" err="1" smtClean="0"/>
              <a:t>Wecker</a:t>
            </a:r>
            <a:r>
              <a:rPr lang="cs-CZ" sz="2600" dirty="0" smtClean="0"/>
              <a:t>, </a:t>
            </a:r>
            <a:r>
              <a:rPr lang="cs-CZ" sz="2600" b="1" i="1" dirty="0" err="1" smtClean="0"/>
              <a:t>damit</a:t>
            </a:r>
            <a:r>
              <a:rPr lang="cs-CZ" sz="2600" dirty="0" smtClean="0"/>
              <a:t> </a:t>
            </a:r>
            <a:r>
              <a:rPr lang="cs-CZ" sz="2600" u="sng" dirty="0" err="1" smtClean="0"/>
              <a:t>er</a:t>
            </a:r>
            <a:r>
              <a:rPr lang="cs-CZ" sz="2600" dirty="0" smtClean="0"/>
              <a:t> </a:t>
            </a:r>
            <a:r>
              <a:rPr lang="cs-CZ" sz="2600" dirty="0" err="1" smtClean="0"/>
              <a:t>rechtzeitig</a:t>
            </a:r>
            <a:r>
              <a:rPr lang="cs-CZ" sz="2600" dirty="0" smtClean="0"/>
              <a:t> </a:t>
            </a:r>
            <a:r>
              <a:rPr lang="cs-CZ" sz="2600" dirty="0" err="1" smtClean="0">
                <a:solidFill>
                  <a:srgbClr val="0070C0"/>
                </a:solidFill>
              </a:rPr>
              <a:t>aufsteht</a:t>
            </a:r>
            <a:r>
              <a:rPr lang="cs-CZ" sz="2600" dirty="0" smtClean="0"/>
              <a:t>.</a:t>
            </a:r>
          </a:p>
          <a:p>
            <a:pPr marL="0" lvl="1" indent="0">
              <a:buNone/>
            </a:pPr>
            <a:r>
              <a:rPr lang="cs-CZ" sz="2600" dirty="0"/>
              <a:t>	</a:t>
            </a:r>
            <a:r>
              <a:rPr lang="cs-CZ" sz="2600" u="sng" dirty="0" smtClean="0"/>
              <a:t>Er</a:t>
            </a:r>
            <a:r>
              <a:rPr lang="cs-CZ" sz="2600" dirty="0" smtClean="0"/>
              <a:t> </a:t>
            </a:r>
            <a:r>
              <a:rPr lang="cs-CZ" sz="2600" dirty="0" err="1" smtClean="0"/>
              <a:t>stellt</a:t>
            </a:r>
            <a:r>
              <a:rPr lang="cs-CZ" sz="2600" dirty="0" smtClean="0"/>
              <a:t> den </a:t>
            </a:r>
            <a:r>
              <a:rPr lang="cs-CZ" sz="2600" dirty="0" err="1" smtClean="0"/>
              <a:t>Wecker</a:t>
            </a:r>
            <a:r>
              <a:rPr lang="cs-CZ" sz="2600" dirty="0" smtClean="0"/>
              <a:t>, </a:t>
            </a:r>
            <a:r>
              <a:rPr lang="cs-CZ" sz="2600" b="1" u="sng" dirty="0" smtClean="0">
                <a:solidFill>
                  <a:srgbClr val="0070C0"/>
                </a:solidFill>
              </a:rPr>
              <a:t>um</a:t>
            </a:r>
            <a:r>
              <a:rPr lang="cs-CZ" sz="2600" dirty="0" smtClean="0"/>
              <a:t> </a:t>
            </a:r>
            <a:r>
              <a:rPr lang="cs-CZ" sz="2600" dirty="0" err="1" smtClean="0"/>
              <a:t>rechtzeitig</a:t>
            </a:r>
            <a:r>
              <a:rPr lang="cs-CZ" sz="2600" dirty="0" smtClean="0"/>
              <a:t> </a:t>
            </a:r>
            <a:r>
              <a:rPr lang="cs-CZ" sz="2600" dirty="0" err="1" smtClean="0"/>
              <a:t>auf</a:t>
            </a:r>
            <a:r>
              <a:rPr lang="cs-CZ" sz="2600" b="1" u="sng" dirty="0" err="1" smtClean="0">
                <a:solidFill>
                  <a:srgbClr val="0070C0"/>
                </a:solidFill>
              </a:rPr>
              <a:t>zu</a:t>
            </a:r>
            <a:r>
              <a:rPr lang="cs-CZ" sz="2600" dirty="0" err="1" smtClean="0"/>
              <a:t>stehen</a:t>
            </a:r>
            <a:r>
              <a:rPr lang="cs-CZ" sz="2600" dirty="0" smtClean="0"/>
              <a:t>.</a:t>
            </a:r>
          </a:p>
          <a:p>
            <a:pPr marL="0" lvl="1" indent="0">
              <a:buNone/>
            </a:pPr>
            <a:endParaRPr lang="cs-CZ" sz="2600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546100" lvl="1" indent="-457200">
              <a:buFont typeface="Arial" panose="020B0604020202020204" pitchFamily="34" charset="0"/>
              <a:buChar char="•"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350037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II. Cvičení – zkrať pomocí konstrukce um - </a:t>
            </a:r>
            <a:r>
              <a:rPr lang="cs-CZ" sz="3200" b="1" dirty="0" err="1" smtClean="0"/>
              <a:t>zu</a:t>
            </a:r>
            <a:r>
              <a:rPr lang="cs-CZ" sz="3200" b="1" dirty="0" smtClean="0"/>
              <a:t>, kde je to možné: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cs-CZ" sz="2800" dirty="0" err="1" smtClean="0"/>
              <a:t>Frau</a:t>
            </a:r>
            <a:r>
              <a:rPr lang="cs-CZ" sz="2800" dirty="0" smtClean="0"/>
              <a:t> Schwarz </a:t>
            </a:r>
            <a:r>
              <a:rPr lang="cs-CZ" sz="2800" dirty="0" err="1" smtClean="0"/>
              <a:t>schickt</a:t>
            </a:r>
            <a:r>
              <a:rPr lang="cs-CZ" sz="2800" dirty="0" smtClean="0"/>
              <a:t> </a:t>
            </a:r>
            <a:r>
              <a:rPr lang="cs-CZ" sz="2800" dirty="0" err="1" smtClean="0"/>
              <a:t>ihren</a:t>
            </a:r>
            <a:r>
              <a:rPr lang="cs-CZ" sz="2800" dirty="0" smtClean="0"/>
              <a:t> </a:t>
            </a:r>
            <a:r>
              <a:rPr lang="cs-CZ" sz="2800" dirty="0" err="1" smtClean="0"/>
              <a:t>Sohn</a:t>
            </a:r>
            <a:r>
              <a:rPr lang="cs-CZ" sz="2800" dirty="0" smtClean="0"/>
              <a:t> </a:t>
            </a:r>
            <a:r>
              <a:rPr lang="cs-CZ" sz="2800" dirty="0" err="1" smtClean="0"/>
              <a:t>zur</a:t>
            </a:r>
            <a:r>
              <a:rPr lang="cs-CZ" sz="2800" dirty="0" smtClean="0"/>
              <a:t> </a:t>
            </a:r>
            <a:r>
              <a:rPr lang="cs-CZ" sz="2800" dirty="0" err="1" smtClean="0"/>
              <a:t>Tanzschule</a:t>
            </a:r>
            <a:r>
              <a:rPr lang="cs-CZ" sz="2800" dirty="0" smtClean="0"/>
              <a:t>, </a:t>
            </a:r>
            <a:r>
              <a:rPr lang="cs-CZ" sz="2800" dirty="0" err="1" smtClean="0"/>
              <a:t>damit</a:t>
            </a:r>
            <a:r>
              <a:rPr lang="cs-CZ" sz="2800" dirty="0" smtClean="0"/>
              <a:t> </a:t>
            </a: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tanzen</a:t>
            </a:r>
            <a:r>
              <a:rPr lang="cs-CZ" sz="2800" dirty="0" smtClean="0"/>
              <a:t> </a:t>
            </a:r>
            <a:r>
              <a:rPr lang="cs-CZ" sz="2800" dirty="0" err="1" smtClean="0"/>
              <a:t>lernt</a:t>
            </a:r>
            <a:r>
              <a:rPr lang="cs-CZ" sz="2800" dirty="0" smtClean="0"/>
              <a:t>.</a:t>
            </a:r>
          </a:p>
          <a:p>
            <a:r>
              <a:rPr lang="cs-CZ" sz="2800" dirty="0"/>
              <a:t>Mein Vater </a:t>
            </a:r>
            <a:r>
              <a:rPr lang="cs-CZ" sz="2800" dirty="0" err="1"/>
              <a:t>isst</a:t>
            </a:r>
            <a:r>
              <a:rPr lang="cs-CZ" sz="2800" dirty="0"/>
              <a:t> </a:t>
            </a:r>
            <a:r>
              <a:rPr lang="cs-CZ" sz="2800" dirty="0" err="1"/>
              <a:t>viel</a:t>
            </a:r>
            <a:r>
              <a:rPr lang="cs-CZ" sz="2800" dirty="0"/>
              <a:t> Obst </a:t>
            </a:r>
            <a:r>
              <a:rPr lang="cs-CZ" sz="2800" dirty="0" err="1"/>
              <a:t>und</a:t>
            </a:r>
            <a:r>
              <a:rPr lang="cs-CZ" sz="2800" dirty="0"/>
              <a:t> </a:t>
            </a:r>
            <a:r>
              <a:rPr lang="cs-CZ" sz="2800" dirty="0" err="1"/>
              <a:t>Gemüse</a:t>
            </a:r>
            <a:r>
              <a:rPr lang="cs-CZ" sz="2800" dirty="0"/>
              <a:t>, </a:t>
            </a:r>
            <a:r>
              <a:rPr lang="cs-CZ" sz="2800" dirty="0" err="1"/>
              <a:t>damit</a:t>
            </a:r>
            <a:r>
              <a:rPr lang="cs-CZ" sz="2800" dirty="0"/>
              <a:t> </a:t>
            </a:r>
            <a:r>
              <a:rPr lang="cs-CZ" sz="2800" dirty="0" err="1"/>
              <a:t>er</a:t>
            </a:r>
            <a:r>
              <a:rPr lang="cs-CZ" sz="2800" dirty="0"/>
              <a:t> </a:t>
            </a:r>
            <a:r>
              <a:rPr lang="cs-CZ" sz="2800" dirty="0" err="1"/>
              <a:t>gesund</a:t>
            </a:r>
            <a:r>
              <a:rPr lang="cs-CZ" sz="2800" dirty="0"/>
              <a:t> </a:t>
            </a:r>
            <a:r>
              <a:rPr lang="cs-CZ" sz="2800" dirty="0" err="1"/>
              <a:t>wird</a:t>
            </a:r>
            <a:r>
              <a:rPr lang="cs-CZ" sz="2800" dirty="0"/>
              <a:t>.</a:t>
            </a:r>
          </a:p>
          <a:p>
            <a:r>
              <a:rPr lang="cs-CZ" sz="2800" dirty="0"/>
              <a:t>Mein </a:t>
            </a:r>
            <a:r>
              <a:rPr lang="cs-CZ" sz="2800" dirty="0" err="1"/>
              <a:t>Bruder</a:t>
            </a:r>
            <a:r>
              <a:rPr lang="cs-CZ" sz="2800" dirty="0"/>
              <a:t> </a:t>
            </a:r>
            <a:r>
              <a:rPr lang="cs-CZ" sz="2800" dirty="0" err="1"/>
              <a:t>kauft</a:t>
            </a:r>
            <a:r>
              <a:rPr lang="cs-CZ" sz="2800" dirty="0"/>
              <a:t> jeden </a:t>
            </a:r>
            <a:r>
              <a:rPr lang="cs-CZ" sz="2800" dirty="0" err="1"/>
              <a:t>Tag</a:t>
            </a:r>
            <a:r>
              <a:rPr lang="cs-CZ" sz="2800" dirty="0"/>
              <a:t> </a:t>
            </a:r>
            <a:r>
              <a:rPr lang="cs-CZ" sz="2800" dirty="0" err="1"/>
              <a:t>Zeitungen</a:t>
            </a:r>
            <a:r>
              <a:rPr lang="cs-CZ" sz="2800" dirty="0"/>
              <a:t>, </a:t>
            </a:r>
            <a:r>
              <a:rPr lang="cs-CZ" sz="2800" dirty="0" err="1"/>
              <a:t>damit</a:t>
            </a:r>
            <a:r>
              <a:rPr lang="cs-CZ" sz="2800" dirty="0"/>
              <a:t> </a:t>
            </a:r>
            <a:r>
              <a:rPr lang="cs-CZ" sz="2800" dirty="0" err="1"/>
              <a:t>er</a:t>
            </a:r>
            <a:r>
              <a:rPr lang="cs-CZ" sz="2800" dirty="0"/>
              <a:t>  </a:t>
            </a:r>
            <a:r>
              <a:rPr lang="cs-CZ" sz="2800" dirty="0" err="1"/>
              <a:t>informiert</a:t>
            </a:r>
            <a:r>
              <a:rPr lang="cs-CZ" sz="2800" dirty="0"/>
              <a:t> </a:t>
            </a:r>
            <a:r>
              <a:rPr lang="cs-CZ" sz="2800" dirty="0" err="1"/>
              <a:t>ist</a:t>
            </a:r>
            <a:r>
              <a:rPr lang="cs-CZ" sz="2800" dirty="0"/>
              <a:t>.</a:t>
            </a:r>
          </a:p>
          <a:p>
            <a:r>
              <a:rPr lang="cs-CZ" sz="2800" dirty="0" err="1"/>
              <a:t>Sie</a:t>
            </a:r>
            <a:r>
              <a:rPr lang="cs-CZ" sz="2800" dirty="0"/>
              <a:t> </a:t>
            </a:r>
            <a:r>
              <a:rPr lang="cs-CZ" sz="2800" dirty="0" err="1"/>
              <a:t>kauft</a:t>
            </a:r>
            <a:r>
              <a:rPr lang="cs-CZ" sz="2800" dirty="0"/>
              <a:t> </a:t>
            </a:r>
            <a:r>
              <a:rPr lang="cs-CZ" sz="2800" dirty="0" err="1"/>
              <a:t>sich</a:t>
            </a:r>
            <a:r>
              <a:rPr lang="cs-CZ" sz="2800" dirty="0"/>
              <a:t> </a:t>
            </a:r>
            <a:r>
              <a:rPr lang="cs-CZ" sz="2800" dirty="0" err="1"/>
              <a:t>enen</a:t>
            </a:r>
            <a:r>
              <a:rPr lang="cs-CZ" sz="2800" dirty="0"/>
              <a:t> </a:t>
            </a:r>
            <a:r>
              <a:rPr lang="cs-CZ" sz="2800" dirty="0" err="1"/>
              <a:t>Fotoapparat</a:t>
            </a:r>
            <a:r>
              <a:rPr lang="cs-CZ" sz="2800" dirty="0"/>
              <a:t>, </a:t>
            </a:r>
            <a:r>
              <a:rPr lang="cs-CZ" sz="2800" dirty="0" err="1"/>
              <a:t>damit</a:t>
            </a:r>
            <a:r>
              <a:rPr lang="cs-CZ" sz="2800" dirty="0"/>
              <a:t> </a:t>
            </a:r>
            <a:r>
              <a:rPr lang="cs-CZ" sz="2800" dirty="0" err="1"/>
              <a:t>sie</a:t>
            </a:r>
            <a:r>
              <a:rPr lang="cs-CZ" sz="2800" dirty="0"/>
              <a:t> </a:t>
            </a:r>
            <a:r>
              <a:rPr lang="cs-CZ" sz="2800" dirty="0" err="1"/>
              <a:t>Fotos</a:t>
            </a:r>
            <a:r>
              <a:rPr lang="cs-CZ" sz="2800" dirty="0"/>
              <a:t> machen kann.</a:t>
            </a:r>
          </a:p>
          <a:p>
            <a:r>
              <a:rPr lang="cs-CZ" sz="2800" dirty="0"/>
              <a:t>Die </a:t>
            </a:r>
            <a:r>
              <a:rPr lang="cs-CZ" sz="2800" dirty="0" err="1"/>
              <a:t>Klasse</a:t>
            </a:r>
            <a:r>
              <a:rPr lang="cs-CZ" sz="2800" dirty="0"/>
              <a:t> </a:t>
            </a:r>
            <a:r>
              <a:rPr lang="cs-CZ" sz="2800" dirty="0" err="1"/>
              <a:t>fährt</a:t>
            </a:r>
            <a:r>
              <a:rPr lang="cs-CZ" sz="2800" dirty="0"/>
              <a:t> nach Prag, </a:t>
            </a:r>
            <a:r>
              <a:rPr lang="cs-CZ" sz="2800" dirty="0" err="1"/>
              <a:t>damit</a:t>
            </a:r>
            <a:r>
              <a:rPr lang="cs-CZ" sz="2800" dirty="0"/>
              <a:t> </a:t>
            </a:r>
            <a:r>
              <a:rPr lang="cs-CZ" sz="2800" dirty="0" err="1"/>
              <a:t>sie</a:t>
            </a:r>
            <a:r>
              <a:rPr lang="cs-CZ" sz="2800" dirty="0"/>
              <a:t> </a:t>
            </a:r>
            <a:r>
              <a:rPr lang="cs-CZ" sz="2800" dirty="0" err="1"/>
              <a:t>die</a:t>
            </a:r>
            <a:r>
              <a:rPr lang="cs-CZ" sz="2800" dirty="0"/>
              <a:t> </a:t>
            </a:r>
            <a:r>
              <a:rPr lang="cs-CZ" sz="2800" dirty="0" err="1"/>
              <a:t>Prager</a:t>
            </a:r>
            <a:r>
              <a:rPr lang="cs-CZ" sz="2800" dirty="0"/>
              <a:t> </a:t>
            </a:r>
            <a:r>
              <a:rPr lang="cs-CZ" sz="2800" dirty="0" err="1"/>
              <a:t>Burg</a:t>
            </a:r>
            <a:r>
              <a:rPr lang="cs-CZ" sz="2800" dirty="0"/>
              <a:t> </a:t>
            </a:r>
            <a:r>
              <a:rPr lang="cs-CZ" sz="2800" dirty="0" err="1"/>
              <a:t>besichtigen</a:t>
            </a:r>
            <a:r>
              <a:rPr lang="cs-CZ" sz="2800" dirty="0"/>
              <a:t> kann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Er </a:t>
            </a:r>
            <a:r>
              <a:rPr lang="cs-CZ" sz="2800" dirty="0" err="1" smtClean="0"/>
              <a:t>besorgt</a:t>
            </a:r>
            <a:r>
              <a:rPr lang="cs-CZ" sz="2800" dirty="0" smtClean="0"/>
              <a:t> </a:t>
            </a:r>
            <a:r>
              <a:rPr lang="cs-CZ" sz="2800" dirty="0" err="1" smtClean="0"/>
              <a:t>ein</a:t>
            </a:r>
            <a:r>
              <a:rPr lang="cs-CZ" sz="2800" dirty="0" smtClean="0"/>
              <a:t> </a:t>
            </a:r>
            <a:r>
              <a:rPr lang="cs-CZ" sz="2800" dirty="0" err="1" smtClean="0"/>
              <a:t>Wörterbuch</a:t>
            </a:r>
            <a:r>
              <a:rPr lang="cs-CZ" sz="2800" dirty="0" smtClean="0"/>
              <a:t>, </a:t>
            </a:r>
            <a:r>
              <a:rPr lang="cs-CZ" sz="2800" dirty="0" err="1" smtClean="0"/>
              <a:t>damit</a:t>
            </a:r>
            <a:r>
              <a:rPr lang="cs-CZ" sz="2800" dirty="0" smtClean="0"/>
              <a:t> </a:t>
            </a:r>
            <a:r>
              <a:rPr lang="cs-CZ" sz="2800" dirty="0" err="1" smtClean="0"/>
              <a:t>seine</a:t>
            </a:r>
            <a:r>
              <a:rPr lang="cs-CZ" sz="2800" dirty="0" smtClean="0"/>
              <a:t> </a:t>
            </a:r>
            <a:r>
              <a:rPr lang="cs-CZ" sz="2800" dirty="0" err="1" smtClean="0"/>
              <a:t>Tochter</a:t>
            </a:r>
            <a:r>
              <a:rPr lang="cs-CZ" sz="2800" dirty="0" smtClean="0"/>
              <a:t> </a:t>
            </a:r>
            <a:r>
              <a:rPr lang="cs-CZ" sz="2800" dirty="0" err="1" smtClean="0"/>
              <a:t>eine</a:t>
            </a:r>
            <a:r>
              <a:rPr lang="cs-CZ" sz="2800" dirty="0" smtClean="0"/>
              <a:t> </a:t>
            </a:r>
            <a:r>
              <a:rPr lang="cs-CZ" sz="2800" dirty="0" err="1" smtClean="0"/>
              <a:t>Übersetzung</a:t>
            </a:r>
            <a:r>
              <a:rPr lang="cs-CZ" sz="2800" dirty="0" smtClean="0"/>
              <a:t> machen kann.</a:t>
            </a:r>
          </a:p>
          <a:p>
            <a:endParaRPr lang="cs-CZ" sz="28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9570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III. Cvičení – doplň spojky a částice: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6064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werde</a:t>
            </a:r>
            <a:r>
              <a:rPr lang="cs-CZ" sz="2800" dirty="0" smtClean="0"/>
              <a:t> </a:t>
            </a:r>
            <a:r>
              <a:rPr lang="cs-CZ" sz="2800" dirty="0" err="1" smtClean="0"/>
              <a:t>alles</a:t>
            </a:r>
            <a:r>
              <a:rPr lang="cs-CZ" sz="2800" dirty="0" smtClean="0"/>
              <a:t> tun, …..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zufrieden</a:t>
            </a:r>
            <a:r>
              <a:rPr lang="cs-CZ" sz="2800" dirty="0" smtClean="0"/>
              <a:t> bin.</a:t>
            </a:r>
          </a:p>
          <a:p>
            <a:r>
              <a:rPr lang="cs-CZ" sz="2800" dirty="0" smtClean="0"/>
              <a:t>….. </a:t>
            </a:r>
            <a:r>
              <a:rPr lang="cs-CZ" sz="2800" dirty="0" err="1" smtClean="0"/>
              <a:t>Dolmetscher</a:t>
            </a:r>
            <a:r>
              <a:rPr lang="cs-CZ" sz="2800" dirty="0" smtClean="0"/>
              <a:t> ….. </a:t>
            </a:r>
            <a:r>
              <a:rPr lang="cs-CZ" sz="2800" dirty="0" err="1" smtClean="0"/>
              <a:t>werden</a:t>
            </a:r>
            <a:r>
              <a:rPr lang="cs-CZ" sz="2800" dirty="0" smtClean="0"/>
              <a:t>, </a:t>
            </a:r>
            <a:r>
              <a:rPr lang="cs-CZ" sz="2800" dirty="0" err="1" smtClean="0"/>
              <a:t>muss</a:t>
            </a:r>
            <a:r>
              <a:rPr lang="cs-CZ" sz="2800" dirty="0" smtClean="0"/>
              <a:t> man </a:t>
            </a:r>
            <a:r>
              <a:rPr lang="cs-CZ" sz="2800" dirty="0" err="1" smtClean="0"/>
              <a:t>eine</a:t>
            </a:r>
            <a:r>
              <a:rPr lang="cs-CZ" sz="2800" dirty="0" smtClean="0"/>
              <a:t> </a:t>
            </a:r>
            <a:r>
              <a:rPr lang="cs-CZ" sz="2800" dirty="0" err="1" smtClean="0"/>
              <a:t>Sprache</a:t>
            </a:r>
            <a:r>
              <a:rPr lang="cs-CZ" sz="2800" dirty="0" smtClean="0"/>
              <a:t> gut </a:t>
            </a:r>
            <a:r>
              <a:rPr lang="cs-CZ" sz="2800" dirty="0" err="1" smtClean="0"/>
              <a:t>beherschen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Er </a:t>
            </a:r>
            <a:r>
              <a:rPr lang="cs-CZ" sz="2800" dirty="0" err="1" smtClean="0"/>
              <a:t>will</a:t>
            </a:r>
            <a:r>
              <a:rPr lang="cs-CZ" sz="2800" dirty="0" smtClean="0"/>
              <a:t> </a:t>
            </a:r>
            <a:r>
              <a:rPr lang="cs-CZ" sz="2800" dirty="0" err="1" smtClean="0"/>
              <a:t>Journalist</a:t>
            </a:r>
            <a:r>
              <a:rPr lang="cs-CZ" sz="2800" dirty="0" smtClean="0"/>
              <a:t> </a:t>
            </a:r>
            <a:r>
              <a:rPr lang="cs-CZ" sz="2800" dirty="0" err="1" smtClean="0"/>
              <a:t>werden</a:t>
            </a:r>
            <a:r>
              <a:rPr lang="cs-CZ" sz="2800" dirty="0" smtClean="0"/>
              <a:t>, ….. </a:t>
            </a:r>
            <a:r>
              <a:rPr lang="cs-CZ" sz="2800" dirty="0" err="1" smtClean="0"/>
              <a:t>mit</a:t>
            </a:r>
            <a:r>
              <a:rPr lang="cs-CZ" sz="2800" dirty="0" smtClean="0"/>
              <a:t> </a:t>
            </a:r>
            <a:r>
              <a:rPr lang="cs-CZ" sz="2800" dirty="0" err="1" smtClean="0"/>
              <a:t>Leuten</a:t>
            </a:r>
            <a:r>
              <a:rPr lang="cs-CZ" sz="2800" dirty="0" smtClean="0"/>
              <a:t> in Kontakt  ….. </a:t>
            </a:r>
            <a:r>
              <a:rPr lang="cs-CZ" sz="2800" dirty="0" err="1" smtClean="0"/>
              <a:t>kommen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Die </a:t>
            </a:r>
            <a:r>
              <a:rPr lang="cs-CZ" sz="2800" dirty="0" err="1" smtClean="0"/>
              <a:t>Eltern</a:t>
            </a:r>
            <a:r>
              <a:rPr lang="cs-CZ" sz="2800" dirty="0" smtClean="0"/>
              <a:t> </a:t>
            </a:r>
            <a:r>
              <a:rPr lang="cs-CZ" sz="2800" dirty="0" err="1" smtClean="0"/>
              <a:t>bauen</a:t>
            </a:r>
            <a:r>
              <a:rPr lang="cs-CZ" sz="2800" dirty="0" smtClean="0"/>
              <a:t> </a:t>
            </a:r>
            <a:r>
              <a:rPr lang="cs-CZ" sz="2800" dirty="0" err="1" smtClean="0"/>
              <a:t>ein</a:t>
            </a:r>
            <a:r>
              <a:rPr lang="cs-CZ" sz="2800" dirty="0" smtClean="0"/>
              <a:t> </a:t>
            </a:r>
            <a:r>
              <a:rPr lang="cs-CZ" sz="2800" dirty="0" err="1" smtClean="0"/>
              <a:t>Haus</a:t>
            </a:r>
            <a:r>
              <a:rPr lang="cs-CZ" sz="2800" dirty="0" smtClean="0"/>
              <a:t>, …..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Kinder</a:t>
            </a:r>
            <a:r>
              <a:rPr lang="cs-CZ" sz="2800" dirty="0" smtClean="0"/>
              <a:t> </a:t>
            </a:r>
            <a:r>
              <a:rPr lang="cs-CZ" sz="2800" dirty="0" err="1" smtClean="0"/>
              <a:t>eigene</a:t>
            </a:r>
            <a:r>
              <a:rPr lang="cs-CZ" sz="2800" dirty="0" smtClean="0"/>
              <a:t> </a:t>
            </a:r>
            <a:r>
              <a:rPr lang="cs-CZ" sz="2800" dirty="0" err="1" smtClean="0"/>
              <a:t>Zimmer</a:t>
            </a:r>
            <a:r>
              <a:rPr lang="cs-CZ" sz="2800" dirty="0" smtClean="0"/>
              <a:t> </a:t>
            </a:r>
            <a:r>
              <a:rPr lang="cs-CZ" sz="2800" dirty="0" err="1" smtClean="0"/>
              <a:t>haben</a:t>
            </a:r>
            <a:r>
              <a:rPr lang="cs-CZ" sz="2800" dirty="0" smtClean="0"/>
              <a:t>.</a:t>
            </a:r>
          </a:p>
          <a:p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hat</a:t>
            </a:r>
            <a:r>
              <a:rPr lang="cs-CZ" sz="2800" dirty="0" smtClean="0"/>
              <a:t> </a:t>
            </a:r>
            <a:r>
              <a:rPr lang="cs-CZ" sz="2800" dirty="0" err="1" smtClean="0"/>
              <a:t>zwei</a:t>
            </a:r>
            <a:r>
              <a:rPr lang="cs-CZ" sz="2800" dirty="0" smtClean="0"/>
              <a:t> </a:t>
            </a:r>
            <a:r>
              <a:rPr lang="cs-CZ" sz="2800" dirty="0" err="1" smtClean="0"/>
              <a:t>Berufe</a:t>
            </a:r>
            <a:r>
              <a:rPr lang="cs-CZ" sz="2800" dirty="0" smtClean="0"/>
              <a:t>, ….. den Kredit  ab….</a:t>
            </a:r>
            <a:r>
              <a:rPr lang="cs-CZ" sz="2800" dirty="0" err="1" smtClean="0"/>
              <a:t>zahlen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Die </a:t>
            </a:r>
            <a:r>
              <a:rPr lang="cs-CZ" sz="2800" dirty="0" err="1" smtClean="0"/>
              <a:t>Familie</a:t>
            </a:r>
            <a:r>
              <a:rPr lang="cs-CZ" sz="2800" dirty="0" smtClean="0"/>
              <a:t> </a:t>
            </a:r>
            <a:r>
              <a:rPr lang="cs-CZ" sz="2800" dirty="0" err="1" smtClean="0"/>
              <a:t>hat</a:t>
            </a:r>
            <a:r>
              <a:rPr lang="cs-CZ" sz="2800" dirty="0" smtClean="0"/>
              <a:t> </a:t>
            </a:r>
            <a:r>
              <a:rPr lang="cs-CZ" sz="2800" dirty="0" err="1" smtClean="0"/>
              <a:t>einen</a:t>
            </a:r>
            <a:r>
              <a:rPr lang="cs-CZ" sz="2800" dirty="0" smtClean="0"/>
              <a:t> </a:t>
            </a:r>
            <a:r>
              <a:rPr lang="cs-CZ" sz="2800" dirty="0" err="1" smtClean="0"/>
              <a:t>Garten</a:t>
            </a:r>
            <a:r>
              <a:rPr lang="cs-CZ" sz="2800" dirty="0" smtClean="0"/>
              <a:t> </a:t>
            </a:r>
            <a:r>
              <a:rPr lang="cs-CZ" sz="2800" dirty="0" err="1" smtClean="0"/>
              <a:t>gekauft</a:t>
            </a:r>
            <a:r>
              <a:rPr lang="cs-CZ" sz="2800" dirty="0" smtClean="0"/>
              <a:t>, ….. </a:t>
            </a:r>
            <a:r>
              <a:rPr lang="cs-CZ" sz="2800" dirty="0" err="1" smtClean="0"/>
              <a:t>die</a:t>
            </a:r>
            <a:r>
              <a:rPr lang="cs-CZ" sz="2800" dirty="0" smtClean="0"/>
              <a:t> </a:t>
            </a:r>
            <a:r>
              <a:rPr lang="cs-CZ" sz="2800" dirty="0" err="1" smtClean="0"/>
              <a:t>Kinder</a:t>
            </a:r>
            <a:r>
              <a:rPr lang="cs-CZ" sz="2800" dirty="0" smtClean="0"/>
              <a:t> </a:t>
            </a:r>
            <a:r>
              <a:rPr lang="cs-CZ" sz="2800" dirty="0" err="1" smtClean="0"/>
              <a:t>frisches</a:t>
            </a:r>
            <a:r>
              <a:rPr lang="cs-CZ" sz="2800" dirty="0" smtClean="0"/>
              <a:t> Obst </a:t>
            </a:r>
            <a:r>
              <a:rPr lang="cs-CZ" sz="2800" dirty="0" err="1" smtClean="0"/>
              <a:t>und</a:t>
            </a:r>
            <a:r>
              <a:rPr lang="cs-CZ" sz="2800" dirty="0" smtClean="0"/>
              <a:t> </a:t>
            </a:r>
            <a:r>
              <a:rPr lang="cs-CZ" sz="2800" dirty="0" err="1" smtClean="0"/>
              <a:t>Gemüse</a:t>
            </a:r>
            <a:r>
              <a:rPr lang="cs-CZ" sz="2800" dirty="0" smtClean="0"/>
              <a:t> </a:t>
            </a:r>
            <a:r>
              <a:rPr lang="cs-CZ" sz="2800" dirty="0" err="1" smtClean="0"/>
              <a:t>essen</a:t>
            </a:r>
            <a:r>
              <a:rPr lang="cs-CZ" sz="2800" dirty="0" smtClean="0"/>
              <a:t> </a:t>
            </a:r>
            <a:r>
              <a:rPr lang="cs-CZ" sz="2800" dirty="0" err="1" smtClean="0"/>
              <a:t>können</a:t>
            </a:r>
            <a:r>
              <a:rPr lang="cs-CZ" sz="2800" dirty="0" smtClean="0"/>
              <a:t>.</a:t>
            </a:r>
          </a:p>
          <a:p>
            <a:r>
              <a:rPr lang="cs-CZ" sz="2800" dirty="0" err="1" smtClean="0"/>
              <a:t>Am</a:t>
            </a:r>
            <a:r>
              <a:rPr lang="cs-CZ" sz="2800" dirty="0" smtClean="0"/>
              <a:t> </a:t>
            </a:r>
            <a:r>
              <a:rPr lang="cs-CZ" sz="2800" dirty="0" err="1" smtClean="0"/>
              <a:t>Wocheende</a:t>
            </a:r>
            <a:r>
              <a:rPr lang="cs-CZ" sz="2800" dirty="0" smtClean="0"/>
              <a:t> </a:t>
            </a:r>
            <a:r>
              <a:rPr lang="cs-CZ" sz="2800" dirty="0" err="1" smtClean="0"/>
              <a:t>essen</a:t>
            </a:r>
            <a:r>
              <a:rPr lang="cs-CZ" sz="2800" dirty="0" smtClean="0"/>
              <a:t> </a:t>
            </a:r>
            <a:r>
              <a:rPr lang="cs-CZ" sz="2800" dirty="0" err="1" smtClean="0"/>
              <a:t>wir</a:t>
            </a:r>
            <a:r>
              <a:rPr lang="cs-CZ" sz="2800" dirty="0" smtClean="0"/>
              <a:t> </a:t>
            </a:r>
            <a:r>
              <a:rPr lang="cs-CZ" sz="2800" dirty="0" err="1" smtClean="0"/>
              <a:t>im</a:t>
            </a:r>
            <a:r>
              <a:rPr lang="cs-CZ" sz="2800" dirty="0" smtClean="0"/>
              <a:t> Restaurant, ….. </a:t>
            </a:r>
            <a:r>
              <a:rPr lang="cs-CZ" sz="2800" dirty="0" err="1"/>
              <a:t>w</a:t>
            </a:r>
            <a:r>
              <a:rPr lang="cs-CZ" sz="2800" dirty="0" err="1" smtClean="0"/>
              <a:t>ir</a:t>
            </a:r>
            <a:r>
              <a:rPr lang="cs-CZ" sz="2800" dirty="0" smtClean="0"/>
              <a:t> </a:t>
            </a:r>
            <a:r>
              <a:rPr lang="cs-CZ" sz="2800" dirty="0" err="1" smtClean="0"/>
              <a:t>nicht</a:t>
            </a:r>
            <a:r>
              <a:rPr lang="cs-CZ" sz="2800" dirty="0" smtClean="0"/>
              <a:t> </a:t>
            </a:r>
            <a:r>
              <a:rPr lang="cs-CZ" sz="2800" dirty="0" err="1" smtClean="0"/>
              <a:t>kochen</a:t>
            </a:r>
            <a:r>
              <a:rPr lang="cs-CZ" sz="2800" dirty="0" smtClean="0"/>
              <a:t> </a:t>
            </a:r>
            <a:r>
              <a:rPr lang="cs-CZ" sz="2800" dirty="0" err="1" smtClean="0"/>
              <a:t>müssen</a:t>
            </a:r>
            <a:r>
              <a:rPr lang="cs-CZ" sz="2800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155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I. </a:t>
            </a:r>
            <a:r>
              <a:rPr lang="cs-CZ" sz="3200" b="1" dirty="0"/>
              <a:t>c</a:t>
            </a:r>
            <a:r>
              <a:rPr lang="cs-CZ" sz="3200" b="1" dirty="0" smtClean="0"/>
              <a:t>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/>
              <a:t>Der </a:t>
            </a:r>
            <a:r>
              <a:rPr lang="cs-CZ" sz="3000" dirty="0" err="1"/>
              <a:t>Nachbar</a:t>
            </a:r>
            <a:r>
              <a:rPr lang="cs-CZ" sz="3000" dirty="0"/>
              <a:t> </a:t>
            </a:r>
            <a:r>
              <a:rPr lang="cs-CZ" sz="3000" dirty="0" err="1"/>
              <a:t>fährt</a:t>
            </a:r>
            <a:r>
              <a:rPr lang="cs-CZ" sz="3000" dirty="0"/>
              <a:t> </a:t>
            </a:r>
            <a:r>
              <a:rPr lang="cs-CZ" sz="3000" dirty="0" err="1"/>
              <a:t>mit</a:t>
            </a:r>
            <a:r>
              <a:rPr lang="cs-CZ" sz="3000" dirty="0"/>
              <a:t> </a:t>
            </a:r>
            <a:r>
              <a:rPr lang="cs-CZ" sz="3000" dirty="0" err="1"/>
              <a:t>seinen</a:t>
            </a:r>
            <a:r>
              <a:rPr lang="cs-CZ" sz="3000" dirty="0"/>
              <a:t> </a:t>
            </a:r>
            <a:r>
              <a:rPr lang="cs-CZ" sz="3000" dirty="0" err="1"/>
              <a:t>Kindern</a:t>
            </a:r>
            <a:r>
              <a:rPr lang="cs-CZ" sz="3000" dirty="0"/>
              <a:t> nach </a:t>
            </a:r>
            <a:r>
              <a:rPr lang="cs-CZ" sz="3000" dirty="0" err="1" smtClean="0"/>
              <a:t>England</a:t>
            </a:r>
            <a:r>
              <a:rPr lang="cs-CZ" sz="3000" dirty="0" smtClean="0"/>
              <a:t>, </a:t>
            </a:r>
            <a:r>
              <a:rPr lang="cs-CZ" sz="3000" dirty="0" err="1" smtClean="0">
                <a:solidFill>
                  <a:srgbClr val="FF0000"/>
                </a:solidFill>
              </a:rPr>
              <a:t>damit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seine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Kinder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Englisch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lernen</a:t>
            </a:r>
            <a:r>
              <a:rPr lang="cs-CZ" sz="3000" dirty="0">
                <a:solidFill>
                  <a:srgbClr val="FF0000"/>
                </a:solidFill>
              </a:rPr>
              <a:t>.</a:t>
            </a:r>
          </a:p>
          <a:p>
            <a:r>
              <a:rPr lang="cs-CZ" sz="3000" dirty="0"/>
              <a:t>Er </a:t>
            </a:r>
            <a:r>
              <a:rPr lang="cs-CZ" sz="3000" dirty="0" err="1"/>
              <a:t>isst</a:t>
            </a:r>
            <a:r>
              <a:rPr lang="cs-CZ" sz="3000" dirty="0"/>
              <a:t> </a:t>
            </a:r>
            <a:r>
              <a:rPr lang="cs-CZ" sz="3000" dirty="0" err="1" smtClean="0"/>
              <a:t>gesund</a:t>
            </a:r>
            <a:r>
              <a:rPr lang="cs-CZ" sz="3000" dirty="0" smtClean="0"/>
              <a:t>, </a:t>
            </a:r>
            <a:r>
              <a:rPr lang="cs-CZ" sz="3000" dirty="0" err="1" smtClean="0">
                <a:solidFill>
                  <a:srgbClr val="FF0000"/>
                </a:solidFill>
              </a:rPr>
              <a:t>damit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er</a:t>
            </a:r>
            <a:r>
              <a:rPr lang="cs-CZ" sz="3000" dirty="0" smtClean="0">
                <a:solidFill>
                  <a:srgbClr val="FF0000"/>
                </a:solidFill>
              </a:rPr>
              <a:t> fit </a:t>
            </a:r>
            <a:r>
              <a:rPr lang="cs-CZ" sz="3000" dirty="0" err="1" smtClean="0">
                <a:solidFill>
                  <a:srgbClr val="FF0000"/>
                </a:solidFill>
              </a:rPr>
              <a:t>ist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  <a:endParaRPr lang="cs-CZ" sz="3000" dirty="0">
              <a:solidFill>
                <a:srgbClr val="FF0000"/>
              </a:solidFill>
            </a:endParaRPr>
          </a:p>
          <a:p>
            <a:r>
              <a:rPr lang="cs-CZ" sz="3000" dirty="0" err="1"/>
              <a:t>Sie</a:t>
            </a:r>
            <a:r>
              <a:rPr lang="cs-CZ" sz="3000" dirty="0"/>
              <a:t> </a:t>
            </a:r>
            <a:r>
              <a:rPr lang="cs-CZ" sz="3000" dirty="0" err="1"/>
              <a:t>lernen</a:t>
            </a:r>
            <a:r>
              <a:rPr lang="cs-CZ" sz="3000" dirty="0"/>
              <a:t> </a:t>
            </a:r>
            <a:r>
              <a:rPr lang="cs-CZ" sz="3000" dirty="0" err="1" smtClean="0"/>
              <a:t>fleiẞig</a:t>
            </a:r>
            <a:r>
              <a:rPr lang="cs-CZ" sz="3000" dirty="0" smtClean="0"/>
              <a:t>, </a:t>
            </a:r>
            <a:r>
              <a:rPr lang="cs-CZ" sz="3000" dirty="0" err="1" smtClean="0">
                <a:solidFill>
                  <a:srgbClr val="FF0000"/>
                </a:solidFill>
              </a:rPr>
              <a:t>damit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sie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einen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Studienplatz</a:t>
            </a:r>
            <a:r>
              <a:rPr lang="cs-CZ" sz="3000" dirty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</a:pPr>
            <a:r>
              <a:rPr lang="cs-CZ" sz="3000" dirty="0">
                <a:solidFill>
                  <a:srgbClr val="FF0000"/>
                </a:solidFill>
              </a:rPr>
              <a:t>    </a:t>
            </a:r>
            <a:r>
              <a:rPr lang="cs-CZ" sz="3000" dirty="0" err="1">
                <a:solidFill>
                  <a:srgbClr val="FF0000"/>
                </a:solidFill>
              </a:rPr>
              <a:t>an</a:t>
            </a:r>
            <a:r>
              <a:rPr lang="cs-CZ" sz="3000" dirty="0">
                <a:solidFill>
                  <a:srgbClr val="FF0000"/>
                </a:solidFill>
              </a:rPr>
              <a:t> der </a:t>
            </a:r>
            <a:r>
              <a:rPr lang="cs-CZ" sz="3000" dirty="0" err="1">
                <a:solidFill>
                  <a:srgbClr val="FF0000"/>
                </a:solidFill>
              </a:rPr>
              <a:t>Universität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bekommen</a:t>
            </a:r>
            <a:r>
              <a:rPr lang="cs-CZ" sz="3000" dirty="0">
                <a:solidFill>
                  <a:srgbClr val="FF0000"/>
                </a:solidFill>
              </a:rPr>
              <a:t>.</a:t>
            </a:r>
          </a:p>
          <a:p>
            <a:r>
              <a:rPr lang="cs-CZ" sz="3000" dirty="0"/>
              <a:t>Die </a:t>
            </a:r>
            <a:r>
              <a:rPr lang="cs-CZ" sz="3000" dirty="0" err="1"/>
              <a:t>Ärztin</a:t>
            </a:r>
            <a:r>
              <a:rPr lang="cs-CZ" sz="3000" dirty="0"/>
              <a:t> </a:t>
            </a:r>
            <a:r>
              <a:rPr lang="cs-CZ" sz="3000" dirty="0" err="1"/>
              <a:t>verschreibt</a:t>
            </a:r>
            <a:r>
              <a:rPr lang="cs-CZ" sz="3000" dirty="0"/>
              <a:t> dem </a:t>
            </a:r>
            <a:r>
              <a:rPr lang="cs-CZ" sz="3000" dirty="0" err="1"/>
              <a:t>Patienten</a:t>
            </a:r>
            <a:r>
              <a:rPr lang="cs-CZ" sz="3000" dirty="0"/>
              <a:t> </a:t>
            </a:r>
            <a:r>
              <a:rPr lang="cs-CZ" sz="3000" dirty="0" err="1" smtClean="0"/>
              <a:t>Tabletten</a:t>
            </a:r>
            <a:r>
              <a:rPr lang="cs-CZ" sz="3000" dirty="0" smtClean="0"/>
              <a:t>, </a:t>
            </a:r>
            <a:r>
              <a:rPr lang="cs-CZ" sz="3000" dirty="0" err="1" smtClean="0">
                <a:solidFill>
                  <a:srgbClr val="FF0000"/>
                </a:solidFill>
              </a:rPr>
              <a:t>damit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er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bald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gesund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wird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  <a:endParaRPr lang="cs-CZ" sz="3000" dirty="0">
              <a:solidFill>
                <a:srgbClr val="FF0000"/>
              </a:solidFill>
            </a:endParaRPr>
          </a:p>
          <a:p>
            <a:r>
              <a:rPr lang="cs-CZ" sz="3000" dirty="0" err="1"/>
              <a:t>Meine</a:t>
            </a:r>
            <a:r>
              <a:rPr lang="cs-CZ" sz="3000" dirty="0"/>
              <a:t> </a:t>
            </a:r>
            <a:r>
              <a:rPr lang="cs-CZ" sz="3000" dirty="0" err="1"/>
              <a:t>Freundin</a:t>
            </a:r>
            <a:r>
              <a:rPr lang="cs-CZ" sz="3000" dirty="0"/>
              <a:t> </a:t>
            </a:r>
            <a:r>
              <a:rPr lang="cs-CZ" sz="3000" dirty="0" err="1"/>
              <a:t>will</a:t>
            </a:r>
            <a:r>
              <a:rPr lang="cs-CZ" sz="3000" dirty="0"/>
              <a:t> </a:t>
            </a:r>
            <a:r>
              <a:rPr lang="cs-CZ" sz="3000" dirty="0" err="1"/>
              <a:t>Stewardess</a:t>
            </a:r>
            <a:r>
              <a:rPr lang="cs-CZ" sz="3000" dirty="0"/>
              <a:t> </a:t>
            </a:r>
            <a:r>
              <a:rPr lang="cs-CZ" sz="3000" dirty="0" err="1" smtClean="0"/>
              <a:t>werden</a:t>
            </a:r>
            <a:r>
              <a:rPr lang="cs-CZ" sz="3000" dirty="0" smtClean="0"/>
              <a:t>, </a:t>
            </a:r>
            <a:r>
              <a:rPr lang="cs-CZ" sz="3000" dirty="0" err="1" smtClean="0">
                <a:solidFill>
                  <a:srgbClr val="FF0000"/>
                </a:solidFill>
              </a:rPr>
              <a:t>damit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sie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fremde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Länder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kennen</a:t>
            </a:r>
            <a:r>
              <a:rPr lang="cs-CZ" sz="3000" dirty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lernt</a:t>
            </a:r>
            <a:r>
              <a:rPr lang="cs-CZ" sz="3000" dirty="0" smtClean="0"/>
              <a:t>.</a:t>
            </a:r>
            <a:endParaRPr lang="cs-CZ" sz="3000" dirty="0"/>
          </a:p>
          <a:p>
            <a:r>
              <a:rPr lang="cs-CZ" sz="3000" dirty="0"/>
              <a:t>Der Student </a:t>
            </a:r>
            <a:r>
              <a:rPr lang="cs-CZ" sz="3000" dirty="0" err="1"/>
              <a:t>sucht</a:t>
            </a:r>
            <a:r>
              <a:rPr lang="cs-CZ" sz="3000" dirty="0"/>
              <a:t> </a:t>
            </a:r>
            <a:r>
              <a:rPr lang="cs-CZ" sz="3000" dirty="0" err="1"/>
              <a:t>einen</a:t>
            </a:r>
            <a:r>
              <a:rPr lang="cs-CZ" sz="3000" dirty="0"/>
              <a:t> </a:t>
            </a:r>
            <a:r>
              <a:rPr lang="cs-CZ" sz="3000" dirty="0" err="1" smtClean="0"/>
              <a:t>Ferienjob</a:t>
            </a:r>
            <a:r>
              <a:rPr lang="cs-CZ" sz="3000" dirty="0" smtClean="0"/>
              <a:t>,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damit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er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>
                <a:solidFill>
                  <a:srgbClr val="FF0000"/>
                </a:solidFill>
              </a:rPr>
              <a:t>sein</a:t>
            </a:r>
            <a:r>
              <a:rPr lang="cs-CZ" sz="3000" dirty="0">
                <a:solidFill>
                  <a:srgbClr val="FF0000"/>
                </a:solidFill>
              </a:rPr>
              <a:t> Studium </a:t>
            </a:r>
            <a:r>
              <a:rPr lang="cs-CZ" sz="3000" dirty="0" err="1" smtClean="0">
                <a:solidFill>
                  <a:srgbClr val="FF0000"/>
                </a:solidFill>
              </a:rPr>
              <a:t>bezahlt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  <a:endParaRPr lang="cs-CZ" sz="30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293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</a:t>
            </a:r>
            <a:r>
              <a:rPr lang="cs-CZ" sz="3200" b="1" dirty="0"/>
              <a:t>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cs-CZ" u="sng" dirty="0" err="1"/>
              <a:t>Frau</a:t>
            </a:r>
            <a:r>
              <a:rPr lang="cs-CZ" u="sng" dirty="0"/>
              <a:t> Schwarz </a:t>
            </a:r>
            <a:r>
              <a:rPr lang="cs-CZ" dirty="0" err="1"/>
              <a:t>schickt</a:t>
            </a:r>
            <a:r>
              <a:rPr lang="cs-CZ" dirty="0"/>
              <a:t> </a:t>
            </a:r>
            <a:r>
              <a:rPr lang="cs-CZ" dirty="0" err="1"/>
              <a:t>ihren</a:t>
            </a:r>
            <a:r>
              <a:rPr lang="cs-CZ" dirty="0"/>
              <a:t> </a:t>
            </a:r>
            <a:r>
              <a:rPr lang="cs-CZ" dirty="0" err="1"/>
              <a:t>Sohn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Tanzschule</a:t>
            </a:r>
            <a:r>
              <a:rPr lang="cs-CZ" dirty="0"/>
              <a:t>, </a:t>
            </a:r>
            <a:r>
              <a:rPr lang="cs-CZ" dirty="0" err="1"/>
              <a:t>damit</a:t>
            </a:r>
            <a:r>
              <a:rPr lang="cs-CZ" dirty="0"/>
              <a:t> </a:t>
            </a:r>
            <a:r>
              <a:rPr lang="cs-CZ" u="sng" dirty="0" err="1"/>
              <a:t>er</a:t>
            </a:r>
            <a:r>
              <a:rPr lang="cs-CZ" dirty="0"/>
              <a:t> </a:t>
            </a:r>
            <a:r>
              <a:rPr lang="cs-CZ" dirty="0" err="1"/>
              <a:t>tanzen</a:t>
            </a:r>
            <a:r>
              <a:rPr lang="cs-CZ" dirty="0"/>
              <a:t> </a:t>
            </a:r>
            <a:r>
              <a:rPr lang="cs-CZ" dirty="0" err="1"/>
              <a:t>lernt</a:t>
            </a:r>
            <a:r>
              <a:rPr lang="cs-CZ" dirty="0"/>
              <a:t>.</a:t>
            </a:r>
          </a:p>
          <a:p>
            <a:r>
              <a:rPr lang="cs-CZ" dirty="0"/>
              <a:t>Mein Vater </a:t>
            </a:r>
            <a:r>
              <a:rPr lang="cs-CZ" dirty="0" err="1"/>
              <a:t>isst</a:t>
            </a:r>
            <a:r>
              <a:rPr lang="cs-CZ" dirty="0"/>
              <a:t> </a:t>
            </a:r>
            <a:r>
              <a:rPr lang="cs-CZ" dirty="0" err="1"/>
              <a:t>viel</a:t>
            </a:r>
            <a:r>
              <a:rPr lang="cs-CZ" dirty="0"/>
              <a:t> Obst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Gemüse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um </a:t>
            </a:r>
            <a:r>
              <a:rPr lang="cs-CZ" dirty="0" err="1">
                <a:solidFill>
                  <a:srgbClr val="FF0000"/>
                </a:solidFill>
              </a:rPr>
              <a:t>gesund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zu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werden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r>
              <a:rPr lang="cs-CZ" dirty="0"/>
              <a:t>Mein </a:t>
            </a:r>
            <a:r>
              <a:rPr lang="cs-CZ" dirty="0" err="1"/>
              <a:t>Bruder</a:t>
            </a:r>
            <a:r>
              <a:rPr lang="cs-CZ" dirty="0"/>
              <a:t> </a:t>
            </a:r>
            <a:r>
              <a:rPr lang="cs-CZ" dirty="0" err="1"/>
              <a:t>kauft</a:t>
            </a:r>
            <a:r>
              <a:rPr lang="cs-CZ" dirty="0"/>
              <a:t> jeden </a:t>
            </a:r>
            <a:r>
              <a:rPr lang="cs-CZ" dirty="0" err="1"/>
              <a:t>Tag</a:t>
            </a:r>
            <a:r>
              <a:rPr lang="cs-CZ" dirty="0"/>
              <a:t> </a:t>
            </a:r>
            <a:r>
              <a:rPr lang="cs-CZ" dirty="0" err="1"/>
              <a:t>Zeitungen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um </a:t>
            </a:r>
            <a:r>
              <a:rPr lang="cs-CZ" dirty="0" err="1">
                <a:solidFill>
                  <a:srgbClr val="FF0000"/>
                </a:solidFill>
              </a:rPr>
              <a:t>informiert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zu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sein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kauft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enen</a:t>
            </a:r>
            <a:r>
              <a:rPr lang="cs-CZ" dirty="0"/>
              <a:t> </a:t>
            </a:r>
            <a:r>
              <a:rPr lang="cs-CZ" dirty="0" err="1"/>
              <a:t>Fotoapparat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um </a:t>
            </a:r>
            <a:r>
              <a:rPr lang="cs-CZ" dirty="0" err="1">
                <a:solidFill>
                  <a:srgbClr val="FF0000"/>
                </a:solidFill>
              </a:rPr>
              <a:t>Fotos</a:t>
            </a:r>
            <a:r>
              <a:rPr lang="cs-CZ" dirty="0">
                <a:solidFill>
                  <a:srgbClr val="FF0000"/>
                </a:solidFill>
              </a:rPr>
              <a:t> machen </a:t>
            </a:r>
            <a:r>
              <a:rPr lang="cs-CZ" dirty="0" err="1">
                <a:solidFill>
                  <a:srgbClr val="FF0000"/>
                </a:solidFill>
              </a:rPr>
              <a:t>zu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können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r>
              <a:rPr lang="cs-CZ" dirty="0"/>
              <a:t>Die </a:t>
            </a:r>
            <a:r>
              <a:rPr lang="cs-CZ" dirty="0" err="1"/>
              <a:t>Klasse</a:t>
            </a:r>
            <a:r>
              <a:rPr lang="cs-CZ" dirty="0"/>
              <a:t> </a:t>
            </a:r>
            <a:r>
              <a:rPr lang="cs-CZ" dirty="0" err="1"/>
              <a:t>fährt</a:t>
            </a:r>
            <a:r>
              <a:rPr lang="cs-CZ" dirty="0"/>
              <a:t> nach Prag, </a:t>
            </a:r>
            <a:r>
              <a:rPr lang="cs-CZ" dirty="0">
                <a:solidFill>
                  <a:srgbClr val="FF0000"/>
                </a:solidFill>
              </a:rPr>
              <a:t>um </a:t>
            </a:r>
            <a:r>
              <a:rPr lang="cs-CZ" dirty="0" err="1">
                <a:solidFill>
                  <a:srgbClr val="FF0000"/>
                </a:solidFill>
              </a:rPr>
              <a:t>die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Prager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Burg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besichtigen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zu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können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r>
              <a:rPr lang="cs-CZ" u="sng" dirty="0"/>
              <a:t>Er</a:t>
            </a:r>
            <a:r>
              <a:rPr lang="cs-CZ" dirty="0"/>
              <a:t> </a:t>
            </a:r>
            <a:r>
              <a:rPr lang="cs-CZ" dirty="0" err="1"/>
              <a:t>besorgt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 smtClean="0"/>
              <a:t>Wörterbuch</a:t>
            </a:r>
            <a:r>
              <a:rPr lang="cs-CZ" dirty="0"/>
              <a:t>, </a:t>
            </a:r>
            <a:r>
              <a:rPr lang="cs-CZ" dirty="0" err="1"/>
              <a:t>damit</a:t>
            </a:r>
            <a:r>
              <a:rPr lang="cs-CZ" dirty="0"/>
              <a:t> </a:t>
            </a:r>
            <a:r>
              <a:rPr lang="cs-CZ" u="sng" dirty="0" err="1"/>
              <a:t>seine</a:t>
            </a:r>
            <a:r>
              <a:rPr lang="cs-CZ" u="sng" dirty="0"/>
              <a:t> </a:t>
            </a:r>
            <a:r>
              <a:rPr lang="cs-CZ" u="sng" dirty="0" err="1"/>
              <a:t>Tochter</a:t>
            </a:r>
            <a:r>
              <a:rPr lang="cs-CZ" u="sng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Übersetzung</a:t>
            </a:r>
            <a:r>
              <a:rPr lang="cs-CZ" dirty="0"/>
              <a:t> machen kann.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886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– </a:t>
            </a:r>
            <a:r>
              <a:rPr lang="cs-CZ" sz="3200" b="1" dirty="0" smtClean="0"/>
              <a:t>III</a:t>
            </a:r>
            <a:r>
              <a:rPr lang="cs-CZ" sz="3200" b="1" dirty="0"/>
              <a:t>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7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 err="1"/>
              <a:t>Ich</a:t>
            </a:r>
            <a:r>
              <a:rPr lang="cs-CZ" sz="3000" dirty="0"/>
              <a:t> </a:t>
            </a:r>
            <a:r>
              <a:rPr lang="cs-CZ" sz="3000" dirty="0" err="1"/>
              <a:t>werde</a:t>
            </a:r>
            <a:r>
              <a:rPr lang="cs-CZ" sz="3000" dirty="0"/>
              <a:t> </a:t>
            </a:r>
            <a:r>
              <a:rPr lang="cs-CZ" sz="3000" dirty="0" err="1"/>
              <a:t>alles</a:t>
            </a:r>
            <a:r>
              <a:rPr lang="cs-CZ" sz="3000" dirty="0"/>
              <a:t> tun, </a:t>
            </a:r>
            <a:r>
              <a:rPr lang="cs-CZ" sz="3000" dirty="0" err="1" smtClean="0">
                <a:solidFill>
                  <a:srgbClr val="FF0000"/>
                </a:solidFill>
              </a:rPr>
              <a:t>damit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ich</a:t>
            </a:r>
            <a:r>
              <a:rPr lang="cs-CZ" sz="3000" dirty="0" smtClean="0"/>
              <a:t> </a:t>
            </a:r>
            <a:r>
              <a:rPr lang="cs-CZ" sz="3000" dirty="0" err="1"/>
              <a:t>zufrieden</a:t>
            </a:r>
            <a:r>
              <a:rPr lang="cs-CZ" sz="3000" dirty="0"/>
              <a:t> bin.</a:t>
            </a:r>
          </a:p>
          <a:p>
            <a:r>
              <a:rPr lang="cs-CZ" sz="3000" dirty="0" smtClean="0">
                <a:solidFill>
                  <a:srgbClr val="FF0000"/>
                </a:solidFill>
              </a:rPr>
              <a:t>Um </a:t>
            </a:r>
            <a:r>
              <a:rPr lang="cs-CZ" sz="3000" dirty="0" err="1" smtClean="0"/>
              <a:t>Dolmetscher</a:t>
            </a:r>
            <a:r>
              <a:rPr lang="cs-CZ" sz="3000" dirty="0" smtClean="0"/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zu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werden</a:t>
            </a:r>
            <a:r>
              <a:rPr lang="cs-CZ" sz="3000" dirty="0"/>
              <a:t>, </a:t>
            </a:r>
            <a:r>
              <a:rPr lang="cs-CZ" sz="3000" dirty="0" err="1"/>
              <a:t>muss</a:t>
            </a:r>
            <a:r>
              <a:rPr lang="cs-CZ" sz="3000" dirty="0"/>
              <a:t> man </a:t>
            </a:r>
            <a:r>
              <a:rPr lang="cs-CZ" sz="3000" dirty="0" err="1"/>
              <a:t>eine</a:t>
            </a:r>
            <a:r>
              <a:rPr lang="cs-CZ" sz="3000" dirty="0"/>
              <a:t> </a:t>
            </a:r>
            <a:r>
              <a:rPr lang="cs-CZ" sz="3000" dirty="0" err="1"/>
              <a:t>Sprache</a:t>
            </a:r>
            <a:r>
              <a:rPr lang="cs-CZ" sz="3000" dirty="0"/>
              <a:t> gut </a:t>
            </a:r>
            <a:r>
              <a:rPr lang="cs-CZ" sz="3000" dirty="0" err="1"/>
              <a:t>beherschen</a:t>
            </a:r>
            <a:r>
              <a:rPr lang="cs-CZ" sz="3000" dirty="0"/>
              <a:t>.</a:t>
            </a:r>
          </a:p>
          <a:p>
            <a:r>
              <a:rPr lang="cs-CZ" sz="3000" dirty="0"/>
              <a:t>Er </a:t>
            </a:r>
            <a:r>
              <a:rPr lang="cs-CZ" sz="3000" dirty="0" err="1"/>
              <a:t>will</a:t>
            </a:r>
            <a:r>
              <a:rPr lang="cs-CZ" sz="3000" dirty="0"/>
              <a:t> </a:t>
            </a:r>
            <a:r>
              <a:rPr lang="cs-CZ" sz="3000" dirty="0" err="1"/>
              <a:t>Journalist</a:t>
            </a:r>
            <a:r>
              <a:rPr lang="cs-CZ" sz="3000" dirty="0"/>
              <a:t> </a:t>
            </a:r>
            <a:r>
              <a:rPr lang="cs-CZ" sz="3000" dirty="0" err="1"/>
              <a:t>werden</a:t>
            </a:r>
            <a:r>
              <a:rPr lang="cs-CZ" sz="3000" dirty="0"/>
              <a:t>, </a:t>
            </a:r>
            <a:r>
              <a:rPr lang="cs-CZ" sz="3000" dirty="0" smtClean="0">
                <a:solidFill>
                  <a:srgbClr val="FF0000"/>
                </a:solidFill>
              </a:rPr>
              <a:t>um </a:t>
            </a:r>
            <a:r>
              <a:rPr lang="cs-CZ" sz="3000" dirty="0" err="1" smtClean="0"/>
              <a:t>mit</a:t>
            </a:r>
            <a:r>
              <a:rPr lang="cs-CZ" sz="3000" dirty="0" smtClean="0"/>
              <a:t> </a:t>
            </a:r>
            <a:r>
              <a:rPr lang="cs-CZ" sz="3000" dirty="0" err="1"/>
              <a:t>Leuten</a:t>
            </a:r>
            <a:r>
              <a:rPr lang="cs-CZ" sz="3000" dirty="0"/>
              <a:t> in Kontakt </a:t>
            </a:r>
            <a:r>
              <a:rPr lang="cs-CZ" sz="3000" dirty="0" err="1" smtClean="0">
                <a:solidFill>
                  <a:srgbClr val="FF0000"/>
                </a:solidFill>
              </a:rPr>
              <a:t>zu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kommen</a:t>
            </a:r>
            <a:r>
              <a:rPr lang="cs-CZ" sz="3000" dirty="0"/>
              <a:t>.</a:t>
            </a:r>
          </a:p>
          <a:p>
            <a:r>
              <a:rPr lang="cs-CZ" sz="3000" dirty="0"/>
              <a:t>Die </a:t>
            </a:r>
            <a:r>
              <a:rPr lang="cs-CZ" sz="3000" dirty="0" err="1"/>
              <a:t>Eltern</a:t>
            </a:r>
            <a:r>
              <a:rPr lang="cs-CZ" sz="3000" dirty="0"/>
              <a:t> </a:t>
            </a:r>
            <a:r>
              <a:rPr lang="cs-CZ" sz="3000" dirty="0" err="1"/>
              <a:t>bauen</a:t>
            </a:r>
            <a:r>
              <a:rPr lang="cs-CZ" sz="3000" dirty="0"/>
              <a:t> </a:t>
            </a:r>
            <a:r>
              <a:rPr lang="cs-CZ" sz="3000" dirty="0" err="1"/>
              <a:t>ein</a:t>
            </a:r>
            <a:r>
              <a:rPr lang="cs-CZ" sz="3000" dirty="0"/>
              <a:t> </a:t>
            </a:r>
            <a:r>
              <a:rPr lang="cs-CZ" sz="3000" dirty="0" err="1"/>
              <a:t>Haus</a:t>
            </a:r>
            <a:r>
              <a:rPr lang="cs-CZ" sz="3000" dirty="0"/>
              <a:t>, </a:t>
            </a:r>
            <a:r>
              <a:rPr lang="cs-CZ" sz="3000" dirty="0" err="1" smtClean="0">
                <a:solidFill>
                  <a:srgbClr val="FF0000"/>
                </a:solidFill>
              </a:rPr>
              <a:t>damit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die</a:t>
            </a:r>
            <a:r>
              <a:rPr lang="cs-CZ" sz="3000" dirty="0" smtClean="0"/>
              <a:t> </a:t>
            </a:r>
            <a:r>
              <a:rPr lang="cs-CZ" sz="3000" dirty="0" err="1"/>
              <a:t>Kinder</a:t>
            </a:r>
            <a:r>
              <a:rPr lang="cs-CZ" sz="3000" dirty="0"/>
              <a:t> </a:t>
            </a:r>
            <a:r>
              <a:rPr lang="cs-CZ" sz="3000" dirty="0" err="1"/>
              <a:t>eigene</a:t>
            </a:r>
            <a:r>
              <a:rPr lang="cs-CZ" sz="3000" dirty="0"/>
              <a:t> </a:t>
            </a:r>
            <a:r>
              <a:rPr lang="cs-CZ" sz="3000" dirty="0" err="1"/>
              <a:t>Zimmer</a:t>
            </a:r>
            <a:r>
              <a:rPr lang="cs-CZ" sz="3000" dirty="0"/>
              <a:t> </a:t>
            </a:r>
            <a:r>
              <a:rPr lang="cs-CZ" sz="3000" dirty="0" err="1"/>
              <a:t>haben</a:t>
            </a:r>
            <a:r>
              <a:rPr lang="cs-CZ" sz="3000" dirty="0"/>
              <a:t>.</a:t>
            </a:r>
          </a:p>
          <a:p>
            <a:r>
              <a:rPr lang="cs-CZ" sz="3000" dirty="0" err="1"/>
              <a:t>Sie</a:t>
            </a:r>
            <a:r>
              <a:rPr lang="cs-CZ" sz="3000" dirty="0"/>
              <a:t> </a:t>
            </a:r>
            <a:r>
              <a:rPr lang="cs-CZ" sz="3000" dirty="0" err="1"/>
              <a:t>hat</a:t>
            </a:r>
            <a:r>
              <a:rPr lang="cs-CZ" sz="3000" dirty="0"/>
              <a:t> </a:t>
            </a:r>
            <a:r>
              <a:rPr lang="cs-CZ" sz="3000" dirty="0" err="1"/>
              <a:t>zwei</a:t>
            </a:r>
            <a:r>
              <a:rPr lang="cs-CZ" sz="3000" dirty="0"/>
              <a:t> </a:t>
            </a:r>
            <a:r>
              <a:rPr lang="cs-CZ" sz="3000" dirty="0" err="1"/>
              <a:t>Berufe</a:t>
            </a:r>
            <a:r>
              <a:rPr lang="cs-CZ" sz="3000" dirty="0"/>
              <a:t>, </a:t>
            </a:r>
            <a:r>
              <a:rPr lang="cs-CZ" sz="3000" dirty="0" smtClean="0">
                <a:solidFill>
                  <a:srgbClr val="FF0000"/>
                </a:solidFill>
              </a:rPr>
              <a:t>um </a:t>
            </a:r>
            <a:r>
              <a:rPr lang="cs-CZ" sz="3000" dirty="0" smtClean="0"/>
              <a:t>den </a:t>
            </a:r>
            <a:r>
              <a:rPr lang="cs-CZ" sz="3000" dirty="0"/>
              <a:t>Kredit  </a:t>
            </a:r>
            <a:r>
              <a:rPr lang="cs-CZ" sz="3000" dirty="0" err="1" smtClean="0">
                <a:solidFill>
                  <a:srgbClr val="FF0000"/>
                </a:solidFill>
              </a:rPr>
              <a:t>abzuzahlen</a:t>
            </a:r>
            <a:r>
              <a:rPr lang="cs-CZ" sz="3000" dirty="0"/>
              <a:t>.</a:t>
            </a:r>
          </a:p>
          <a:p>
            <a:r>
              <a:rPr lang="cs-CZ" sz="3000" dirty="0"/>
              <a:t>Die </a:t>
            </a:r>
            <a:r>
              <a:rPr lang="cs-CZ" sz="3000" dirty="0" err="1"/>
              <a:t>Familie</a:t>
            </a:r>
            <a:r>
              <a:rPr lang="cs-CZ" sz="3000" dirty="0"/>
              <a:t> </a:t>
            </a:r>
            <a:r>
              <a:rPr lang="cs-CZ" sz="3000" dirty="0" err="1"/>
              <a:t>hat</a:t>
            </a:r>
            <a:r>
              <a:rPr lang="cs-CZ" sz="3000" dirty="0"/>
              <a:t> </a:t>
            </a:r>
            <a:r>
              <a:rPr lang="cs-CZ" sz="3000" dirty="0" err="1"/>
              <a:t>einen</a:t>
            </a:r>
            <a:r>
              <a:rPr lang="cs-CZ" sz="3000" dirty="0"/>
              <a:t> </a:t>
            </a:r>
            <a:r>
              <a:rPr lang="cs-CZ" sz="3000" dirty="0" err="1"/>
              <a:t>Garten</a:t>
            </a:r>
            <a:r>
              <a:rPr lang="cs-CZ" sz="3000" dirty="0"/>
              <a:t> </a:t>
            </a:r>
            <a:r>
              <a:rPr lang="cs-CZ" sz="3000" dirty="0" err="1"/>
              <a:t>gekauft</a:t>
            </a:r>
            <a:r>
              <a:rPr lang="cs-CZ" sz="3000" dirty="0"/>
              <a:t>, </a:t>
            </a:r>
            <a:r>
              <a:rPr lang="cs-CZ" sz="3000" dirty="0" err="1" smtClean="0">
                <a:solidFill>
                  <a:srgbClr val="FF0000"/>
                </a:solidFill>
              </a:rPr>
              <a:t>damit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die</a:t>
            </a:r>
            <a:r>
              <a:rPr lang="cs-CZ" sz="3000" dirty="0" smtClean="0"/>
              <a:t> </a:t>
            </a:r>
            <a:r>
              <a:rPr lang="cs-CZ" sz="3000" dirty="0" err="1"/>
              <a:t>Kinder</a:t>
            </a:r>
            <a:r>
              <a:rPr lang="cs-CZ" sz="3000" dirty="0"/>
              <a:t> </a:t>
            </a:r>
            <a:r>
              <a:rPr lang="cs-CZ" sz="3000" dirty="0" err="1"/>
              <a:t>frisches</a:t>
            </a:r>
            <a:r>
              <a:rPr lang="cs-CZ" sz="3000" dirty="0"/>
              <a:t> Obst </a:t>
            </a:r>
            <a:r>
              <a:rPr lang="cs-CZ" sz="3000" dirty="0" err="1"/>
              <a:t>und</a:t>
            </a:r>
            <a:r>
              <a:rPr lang="cs-CZ" sz="3000" dirty="0"/>
              <a:t> </a:t>
            </a:r>
            <a:r>
              <a:rPr lang="cs-CZ" sz="3000" dirty="0" err="1"/>
              <a:t>Gemüse</a:t>
            </a:r>
            <a:r>
              <a:rPr lang="cs-CZ" sz="3000" dirty="0"/>
              <a:t> </a:t>
            </a:r>
            <a:r>
              <a:rPr lang="cs-CZ" sz="3000" dirty="0" err="1"/>
              <a:t>essen</a:t>
            </a:r>
            <a:r>
              <a:rPr lang="cs-CZ" sz="3000" dirty="0"/>
              <a:t> </a:t>
            </a:r>
            <a:r>
              <a:rPr lang="cs-CZ" sz="3000" dirty="0" err="1"/>
              <a:t>können</a:t>
            </a:r>
            <a:r>
              <a:rPr lang="cs-CZ" sz="3000" dirty="0"/>
              <a:t>.</a:t>
            </a:r>
          </a:p>
          <a:p>
            <a:r>
              <a:rPr lang="cs-CZ" sz="3000" dirty="0" err="1"/>
              <a:t>Am</a:t>
            </a:r>
            <a:r>
              <a:rPr lang="cs-CZ" sz="3000" dirty="0"/>
              <a:t> </a:t>
            </a:r>
            <a:r>
              <a:rPr lang="cs-CZ" sz="3000" dirty="0" err="1" smtClean="0"/>
              <a:t>Wochenende</a:t>
            </a:r>
            <a:r>
              <a:rPr lang="cs-CZ" sz="3000" dirty="0" smtClean="0"/>
              <a:t> </a:t>
            </a:r>
            <a:r>
              <a:rPr lang="cs-CZ" sz="3000" dirty="0" err="1"/>
              <a:t>essen</a:t>
            </a:r>
            <a:r>
              <a:rPr lang="cs-CZ" sz="3000" dirty="0"/>
              <a:t> </a:t>
            </a:r>
            <a:r>
              <a:rPr lang="cs-CZ" sz="3000" dirty="0" err="1"/>
              <a:t>wir</a:t>
            </a:r>
            <a:r>
              <a:rPr lang="cs-CZ" sz="3000" dirty="0"/>
              <a:t> </a:t>
            </a:r>
            <a:r>
              <a:rPr lang="cs-CZ" sz="3000" dirty="0" err="1"/>
              <a:t>im</a:t>
            </a:r>
            <a:r>
              <a:rPr lang="cs-CZ" sz="3000" dirty="0"/>
              <a:t> Restaurant, </a:t>
            </a:r>
            <a:r>
              <a:rPr lang="cs-CZ" sz="3000" dirty="0" err="1" smtClean="0">
                <a:solidFill>
                  <a:srgbClr val="FF0000"/>
                </a:solidFill>
              </a:rPr>
              <a:t>damit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/>
              <a:t>wir</a:t>
            </a:r>
            <a:r>
              <a:rPr lang="cs-CZ" sz="3000" dirty="0" smtClean="0"/>
              <a:t> </a:t>
            </a:r>
            <a:r>
              <a:rPr lang="cs-CZ" sz="3000" dirty="0" err="1" smtClean="0"/>
              <a:t>nicht</a:t>
            </a:r>
            <a:r>
              <a:rPr lang="cs-CZ" sz="3000" dirty="0" smtClean="0"/>
              <a:t> </a:t>
            </a:r>
            <a:r>
              <a:rPr lang="cs-CZ" sz="3000" dirty="0" err="1"/>
              <a:t>kochen</a:t>
            </a:r>
            <a:r>
              <a:rPr lang="cs-CZ" sz="3000" dirty="0"/>
              <a:t> </a:t>
            </a:r>
            <a:r>
              <a:rPr lang="cs-CZ" sz="3000" dirty="0" err="1" smtClean="0"/>
              <a:t>müssen</a:t>
            </a:r>
            <a:r>
              <a:rPr lang="cs-CZ" sz="3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6633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814</Words>
  <Application>Microsoft Office PowerPoint</Application>
  <PresentationFormat>Předvádění na obrazovce (4:3)</PresentationFormat>
  <Paragraphs>96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Prezentace aplikace PowerPoint</vt:lpstr>
      <vt:lpstr>Vedlejší věty účelové se spojkou „damit“</vt:lpstr>
      <vt:lpstr>I. Cvičení – tvoř souvětí s větou účelovou:</vt:lpstr>
      <vt:lpstr>Zkrácení vedlejších vět s damit na konstrukci  um - zu</vt:lpstr>
      <vt:lpstr>II. Cvičení – zkrať pomocí konstrukce um - zu, kde je to možné:</vt:lpstr>
      <vt:lpstr>III. Cvičení – doplň spojky a částice:</vt:lpstr>
      <vt:lpstr>Řešení – I. cvičení:</vt:lpstr>
      <vt:lpstr>Řešení – II. cvičení:</vt:lpstr>
      <vt:lpstr>Řešení – III. cvičení: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Sklenařová</dc:creator>
  <cp:lastModifiedBy>Pavel Roubínek</cp:lastModifiedBy>
  <cp:revision>22</cp:revision>
  <dcterms:created xsi:type="dcterms:W3CDTF">2014-05-06T09:12:32Z</dcterms:created>
  <dcterms:modified xsi:type="dcterms:W3CDTF">2014-06-10T09:36:25Z</dcterms:modified>
</cp:coreProperties>
</file>