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2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99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86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31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37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1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81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640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57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18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85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7A780-128A-43A6-B50F-37F134E7D90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BAAEE-2293-4172-B9AB-2C1934AF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53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49470"/>
              </p:ext>
            </p:extLst>
          </p:nvPr>
        </p:nvGraphicFramePr>
        <p:xfrm>
          <a:off x="611560" y="1556792"/>
          <a:ext cx="7992888" cy="519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1669"/>
                <a:gridCol w="6351219"/>
              </a:tblGrid>
              <a:tr h="478152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Závislý infinitiv s „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zu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“</a:t>
                      </a:r>
                    </a:p>
                  </a:txBody>
                  <a:tcPr anchor="ctr"/>
                </a:tc>
              </a:tr>
              <a:tr h="61047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61047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61047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6992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závislý Infinitiv, částice „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zu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“, sloveso, podstatné jméno, přídavné jméno, odlučitelná předpona, prostý infinitiv, vedlejší věta, podmět, zvratné zájmeno</a:t>
                      </a:r>
                    </a:p>
                  </a:txBody>
                  <a:tcPr anchor="ctr"/>
                </a:tc>
              </a:tr>
              <a:tr h="468542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8542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14. 5. 2014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8542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047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6632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44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/>
              <a:t>Meine</a:t>
            </a:r>
            <a:r>
              <a:rPr lang="cs-CZ" dirty="0"/>
              <a:t> </a:t>
            </a:r>
            <a:r>
              <a:rPr lang="cs-CZ" dirty="0" err="1"/>
              <a:t>Schwester</a:t>
            </a:r>
            <a:r>
              <a:rPr lang="cs-CZ" dirty="0"/>
              <a:t> </a:t>
            </a:r>
            <a:r>
              <a:rPr lang="cs-CZ" dirty="0" err="1"/>
              <a:t>möchte</a:t>
            </a:r>
            <a:r>
              <a:rPr lang="cs-CZ" dirty="0"/>
              <a:t> </a:t>
            </a:r>
            <a:r>
              <a:rPr lang="cs-CZ" dirty="0" err="1"/>
              <a:t>Französisch</a:t>
            </a:r>
            <a:r>
              <a:rPr lang="cs-CZ" dirty="0"/>
              <a:t> </a:t>
            </a:r>
            <a:r>
              <a:rPr lang="cs-CZ" dirty="0" err="1"/>
              <a:t>lernen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aber</a:t>
            </a:r>
            <a:r>
              <a:rPr lang="cs-CZ" dirty="0"/>
              <a:t> faul.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</a:t>
            </a:r>
            <a:r>
              <a:rPr lang="cs-CZ" dirty="0" err="1" smtClean="0">
                <a:solidFill>
                  <a:srgbClr val="FF0000"/>
                </a:solidFill>
              </a:rPr>
              <a:t>Meine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Schwester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faul, </a:t>
            </a:r>
            <a:r>
              <a:rPr lang="cs-CZ" dirty="0" err="1">
                <a:solidFill>
                  <a:srgbClr val="FF0000"/>
                </a:solidFill>
              </a:rPr>
              <a:t>Französisch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lernen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musst</a:t>
            </a:r>
            <a:r>
              <a:rPr lang="cs-CZ" dirty="0"/>
              <a:t> es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kontrollieren</a:t>
            </a:r>
            <a:r>
              <a:rPr lang="cs-CZ" dirty="0"/>
              <a:t>. Es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notwendig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>
                <a:solidFill>
                  <a:srgbClr val="FF0000"/>
                </a:solidFill>
              </a:rPr>
              <a:t>ist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nicht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notwendig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kontrollieren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Er kann </a:t>
            </a:r>
            <a:r>
              <a:rPr lang="cs-CZ" dirty="0" err="1"/>
              <a:t>sein</a:t>
            </a:r>
            <a:r>
              <a:rPr lang="cs-CZ" dirty="0"/>
              <a:t> </a:t>
            </a:r>
            <a:r>
              <a:rPr lang="cs-CZ" dirty="0" err="1"/>
              <a:t>Geld</a:t>
            </a:r>
            <a:r>
              <a:rPr lang="cs-CZ" dirty="0"/>
              <a:t> </a:t>
            </a:r>
            <a:r>
              <a:rPr lang="cs-CZ" dirty="0" err="1"/>
              <a:t>sparen</a:t>
            </a:r>
            <a:r>
              <a:rPr lang="cs-CZ" dirty="0"/>
              <a:t>. Er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Möglichkeit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  Er </a:t>
            </a:r>
            <a:r>
              <a:rPr lang="cs-CZ" dirty="0" err="1">
                <a:solidFill>
                  <a:srgbClr val="FF0000"/>
                </a:solidFill>
              </a:rPr>
              <a:t>hat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die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Möglichkeit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sein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Geld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sparen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Er </a:t>
            </a:r>
            <a:r>
              <a:rPr lang="cs-CZ" dirty="0"/>
              <a:t>kann </a:t>
            </a:r>
            <a:r>
              <a:rPr lang="cs-CZ" dirty="0" err="1"/>
              <a:t>Klavier</a:t>
            </a:r>
            <a:r>
              <a:rPr lang="cs-CZ" dirty="0"/>
              <a:t> </a:t>
            </a:r>
            <a:r>
              <a:rPr lang="cs-CZ" dirty="0" err="1" smtClean="0"/>
              <a:t>spielen</a:t>
            </a:r>
            <a:r>
              <a:rPr lang="cs-CZ" dirty="0" smtClean="0"/>
              <a:t>. Er </a:t>
            </a:r>
            <a:r>
              <a:rPr lang="cs-CZ" dirty="0" err="1"/>
              <a:t>hat</a:t>
            </a:r>
            <a:r>
              <a:rPr lang="cs-CZ" dirty="0"/>
              <a:t> es </a:t>
            </a:r>
            <a:r>
              <a:rPr lang="cs-CZ" dirty="0" err="1"/>
              <a:t>gelernt</a:t>
            </a:r>
            <a:r>
              <a:rPr lang="cs-CZ" dirty="0" smtClean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hat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gelernt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Klavier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spielen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/>
              <a:t>fahren</a:t>
            </a:r>
            <a:r>
              <a:rPr lang="cs-CZ" dirty="0"/>
              <a:t> </a:t>
            </a:r>
            <a:r>
              <a:rPr lang="cs-CZ" dirty="0" err="1"/>
              <a:t>ans</a:t>
            </a:r>
            <a:r>
              <a:rPr lang="cs-CZ" dirty="0"/>
              <a:t> </a:t>
            </a:r>
            <a:r>
              <a:rPr lang="cs-CZ" dirty="0" err="1"/>
              <a:t>Meer</a:t>
            </a:r>
            <a:r>
              <a:rPr lang="cs-CZ" dirty="0"/>
              <a:t>.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haben</a:t>
            </a:r>
            <a:r>
              <a:rPr lang="cs-CZ" dirty="0"/>
              <a:t> es </a:t>
            </a:r>
            <a:r>
              <a:rPr lang="cs-CZ" dirty="0" err="1"/>
              <a:t>geplant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</a:t>
            </a:r>
            <a:r>
              <a:rPr lang="cs-CZ" dirty="0" err="1" smtClean="0">
                <a:solidFill>
                  <a:srgbClr val="FF0000"/>
                </a:solidFill>
              </a:rPr>
              <a:t>Wir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haben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geplant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ans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Meer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fahren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361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Sie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Lust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mit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mir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immer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streiten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fähig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alles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verlieren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unangenehm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>
                <a:solidFill>
                  <a:srgbClr val="FF0000"/>
                </a:solidFill>
              </a:rPr>
              <a:t>jeden </a:t>
            </a:r>
            <a:r>
              <a:rPr lang="cs-CZ" dirty="0" err="1">
                <a:solidFill>
                  <a:srgbClr val="FF0000"/>
                </a:solidFill>
              </a:rPr>
              <a:t>Tag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früh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aufzustehen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anstrengend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>
                <a:solidFill>
                  <a:srgbClr val="FF0000"/>
                </a:solidFill>
              </a:rPr>
              <a:t>jeden </a:t>
            </a:r>
            <a:r>
              <a:rPr lang="cs-CZ" dirty="0" err="1">
                <a:solidFill>
                  <a:srgbClr val="FF0000"/>
                </a:solidFill>
              </a:rPr>
              <a:t>Tag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8 </a:t>
            </a:r>
            <a:r>
              <a:rPr lang="cs-CZ" dirty="0" err="1" smtClean="0">
                <a:solidFill>
                  <a:srgbClr val="FF0000"/>
                </a:solidFill>
              </a:rPr>
              <a:t>Stunden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arbeiten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Jan </a:t>
            </a:r>
            <a:r>
              <a:rPr lang="cs-CZ" dirty="0" err="1" smtClean="0">
                <a:solidFill>
                  <a:srgbClr val="FF0000"/>
                </a:solidFill>
              </a:rPr>
              <a:t>hat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Gelegenheit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>
                <a:solidFill>
                  <a:srgbClr val="FF0000"/>
                </a:solidFill>
              </a:rPr>
              <a:t>in London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studieren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W</a:t>
            </a:r>
            <a:r>
              <a:rPr lang="cs-CZ" dirty="0" err="1" smtClean="0">
                <a:solidFill>
                  <a:srgbClr val="FF0000"/>
                </a:solidFill>
              </a:rPr>
              <a:t>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faul, </a:t>
            </a:r>
            <a:r>
              <a:rPr lang="cs-CZ" dirty="0" err="1" smtClean="0">
                <a:solidFill>
                  <a:srgbClr val="FF0000"/>
                </a:solidFill>
              </a:rPr>
              <a:t>regelmäẞig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joggen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schwer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sich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schnell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entscheiden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hat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keinen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Wahrheit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sagen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notwendig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genug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schlafen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097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800" b="1" dirty="0"/>
              <a:t>1/ </a:t>
            </a:r>
            <a:r>
              <a:rPr lang="cs-CZ" sz="2800" b="1" dirty="0" err="1"/>
              <a:t>Karten</a:t>
            </a:r>
            <a:r>
              <a:rPr lang="cs-CZ" sz="2800" b="1" dirty="0"/>
              <a:t> </a:t>
            </a:r>
            <a:r>
              <a:rPr lang="cs-CZ" sz="2800" b="1" dirty="0" err="1"/>
              <a:t>spielen</a:t>
            </a:r>
            <a:r>
              <a:rPr lang="cs-CZ" sz="2800" b="1" dirty="0"/>
              <a:t>: 		</a:t>
            </a: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Es </a:t>
            </a:r>
            <a:r>
              <a:rPr lang="cs-CZ" sz="2800" dirty="0" err="1"/>
              <a:t>macht</a:t>
            </a:r>
            <a:r>
              <a:rPr lang="cs-CZ" sz="2800" dirty="0"/>
              <a:t> </a:t>
            </a:r>
            <a:r>
              <a:rPr lang="cs-CZ" sz="2800" dirty="0" err="1" smtClean="0"/>
              <a:t>Spaß</a:t>
            </a:r>
            <a:r>
              <a:rPr lang="cs-CZ" sz="2800" dirty="0" smtClean="0"/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Karten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 </a:t>
            </a:r>
            <a:r>
              <a:rPr lang="cs-CZ" sz="2800" b="1" dirty="0" err="1" smtClean="0">
                <a:solidFill>
                  <a:srgbClr val="FF0000"/>
                </a:solidFill>
              </a:rPr>
              <a:t>spielen</a:t>
            </a:r>
            <a:r>
              <a:rPr lang="cs-CZ" sz="2800" b="1" dirty="0">
                <a:solidFill>
                  <a:srgbClr val="FF0000"/>
                </a:solidFill>
              </a:rPr>
              <a:t>.</a:t>
            </a:r>
            <a:r>
              <a:rPr lang="cs-CZ" sz="2800" dirty="0"/>
              <a:t>				</a:t>
            </a:r>
          </a:p>
          <a:p>
            <a:pPr marL="0" indent="0">
              <a:buNone/>
            </a:pP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/>
              <a:t>kommen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Karten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spielen</a:t>
            </a:r>
            <a:r>
              <a:rPr lang="cs-CZ" sz="2800" b="1" dirty="0">
                <a:solidFill>
                  <a:srgbClr val="FF0000"/>
                </a:solidFill>
              </a:rPr>
              <a:t>.</a:t>
            </a:r>
            <a:r>
              <a:rPr lang="cs-CZ" sz="2800" dirty="0"/>
              <a:t>			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/>
              <a:t>fangen</a:t>
            </a:r>
            <a:r>
              <a:rPr lang="cs-CZ" sz="2800" dirty="0"/>
              <a:t> </a:t>
            </a:r>
            <a:r>
              <a:rPr lang="cs-CZ" sz="2800" dirty="0" err="1"/>
              <a:t>gleich</a:t>
            </a:r>
            <a:r>
              <a:rPr lang="cs-CZ" sz="2800" dirty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Karten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spielen</a:t>
            </a:r>
            <a:r>
              <a:rPr lang="cs-CZ" sz="2800" b="1" dirty="0">
                <a:solidFill>
                  <a:srgbClr val="FF0000"/>
                </a:solidFill>
              </a:rPr>
              <a:t>.</a:t>
            </a:r>
            <a:r>
              <a:rPr lang="cs-CZ" sz="2800" dirty="0"/>
              <a:t>	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	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2</a:t>
            </a:r>
            <a:r>
              <a:rPr lang="cs-CZ" sz="2800" b="1" dirty="0"/>
              <a:t>/ den </a:t>
            </a:r>
            <a:r>
              <a:rPr lang="cs-CZ" sz="2800" b="1" dirty="0" err="1"/>
              <a:t>Horrorfilm</a:t>
            </a:r>
            <a:r>
              <a:rPr lang="cs-CZ" sz="2800" b="1" dirty="0"/>
              <a:t> </a:t>
            </a:r>
            <a:r>
              <a:rPr lang="cs-CZ" sz="2800" b="1" dirty="0" err="1"/>
              <a:t>ansehen</a:t>
            </a:r>
            <a:r>
              <a:rPr lang="cs-CZ" sz="2800" b="1" dirty="0"/>
              <a:t>:   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/>
              <a:t>hat</a:t>
            </a:r>
            <a:r>
              <a:rPr lang="cs-CZ" sz="2800" dirty="0"/>
              <a:t> </a:t>
            </a:r>
            <a:r>
              <a:rPr lang="cs-CZ" sz="2800" dirty="0" smtClean="0"/>
              <a:t>vor, </a:t>
            </a:r>
            <a:r>
              <a:rPr lang="cs-CZ" sz="2800" b="1" dirty="0" smtClean="0">
                <a:solidFill>
                  <a:srgbClr val="FF0000"/>
                </a:solidFill>
              </a:rPr>
              <a:t>den </a:t>
            </a:r>
            <a:r>
              <a:rPr lang="cs-CZ" sz="2800" b="1" dirty="0" err="1">
                <a:solidFill>
                  <a:srgbClr val="FF0000"/>
                </a:solidFill>
              </a:rPr>
              <a:t>Horrorfilm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anzusehen</a:t>
            </a:r>
            <a:r>
              <a:rPr lang="cs-CZ" sz="2800" b="1" dirty="0" smtClean="0">
                <a:solidFill>
                  <a:srgbClr val="FF0000"/>
                </a:solidFill>
              </a:rPr>
              <a:t>.   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Es </a:t>
            </a:r>
            <a:r>
              <a:rPr lang="cs-CZ" sz="2800" dirty="0" err="1"/>
              <a:t>lohnt</a:t>
            </a:r>
            <a:r>
              <a:rPr lang="cs-CZ" sz="2800" dirty="0"/>
              <a:t> </a:t>
            </a:r>
            <a:r>
              <a:rPr lang="cs-CZ" sz="2800" dirty="0" err="1" smtClean="0"/>
              <a:t>sich</a:t>
            </a:r>
            <a:r>
              <a:rPr lang="cs-CZ" sz="2800" dirty="0" smtClean="0"/>
              <a:t>, </a:t>
            </a:r>
            <a:r>
              <a:rPr lang="cs-CZ" sz="2800" b="1" dirty="0" smtClean="0">
                <a:solidFill>
                  <a:srgbClr val="FF0000"/>
                </a:solidFill>
              </a:rPr>
              <a:t>den </a:t>
            </a:r>
            <a:r>
              <a:rPr lang="cs-CZ" sz="2800" b="1" dirty="0" err="1">
                <a:solidFill>
                  <a:srgbClr val="FF0000"/>
                </a:solidFill>
              </a:rPr>
              <a:t>Horrorfilm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anzusehen</a:t>
            </a:r>
            <a:r>
              <a:rPr lang="cs-CZ" sz="2800" b="1" dirty="0" smtClean="0">
                <a:solidFill>
                  <a:srgbClr val="FF0000"/>
                </a:solidFill>
              </a:rPr>
              <a:t>.   </a:t>
            </a:r>
            <a:r>
              <a:rPr lang="cs-CZ" sz="2800" dirty="0"/>
              <a:t>			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möchte</a:t>
            </a: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den </a:t>
            </a:r>
            <a:r>
              <a:rPr lang="cs-CZ" sz="2800" b="1" dirty="0" err="1" smtClean="0">
                <a:solidFill>
                  <a:srgbClr val="FF0000"/>
                </a:solidFill>
              </a:rPr>
              <a:t>Horrorfilm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ansehen</a:t>
            </a:r>
            <a:r>
              <a:rPr lang="cs-CZ" sz="2800" b="1" dirty="0" smtClean="0">
                <a:solidFill>
                  <a:srgbClr val="FF0000"/>
                </a:solidFill>
              </a:rPr>
              <a:t>.   </a:t>
            </a:r>
          </a:p>
          <a:p>
            <a:pPr marL="0" indent="0">
              <a:buNone/>
            </a:pPr>
            <a:r>
              <a:rPr lang="cs-CZ" sz="2800" dirty="0"/>
              <a:t>			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3</a:t>
            </a:r>
            <a:r>
              <a:rPr lang="cs-CZ" sz="2800" b="1" dirty="0"/>
              <a:t>/ </a:t>
            </a:r>
            <a:r>
              <a:rPr lang="cs-CZ" sz="2800" b="1" dirty="0" err="1"/>
              <a:t>neue</a:t>
            </a:r>
            <a:r>
              <a:rPr lang="cs-CZ" sz="2800" b="1" dirty="0"/>
              <a:t> </a:t>
            </a:r>
            <a:r>
              <a:rPr lang="cs-CZ" sz="2800" b="1" dirty="0" err="1"/>
              <a:t>Schuhe</a:t>
            </a:r>
            <a:r>
              <a:rPr lang="cs-CZ" sz="2800" b="1" dirty="0"/>
              <a:t> </a:t>
            </a:r>
            <a:r>
              <a:rPr lang="cs-CZ" sz="2800" b="1" dirty="0" err="1" smtClean="0"/>
              <a:t>kaufen</a:t>
            </a:r>
            <a:r>
              <a:rPr lang="cs-CZ" sz="2800" b="1" dirty="0" smtClean="0"/>
              <a:t>:</a:t>
            </a:r>
          </a:p>
          <a:p>
            <a:pPr marL="0" indent="0"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habe</a:t>
            </a:r>
            <a:r>
              <a:rPr lang="cs-CZ" sz="2800" dirty="0" smtClean="0"/>
              <a:t> </a:t>
            </a:r>
            <a:r>
              <a:rPr lang="cs-CZ" sz="2800" dirty="0" err="1" smtClean="0"/>
              <a:t>vergessen</a:t>
            </a:r>
            <a:r>
              <a:rPr lang="cs-CZ" sz="2800" b="1" dirty="0" smtClean="0"/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neue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Schuhe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kaufen</a:t>
            </a:r>
            <a:r>
              <a:rPr lang="cs-CZ" sz="2800" b="1" dirty="0" smtClean="0">
                <a:solidFill>
                  <a:srgbClr val="FF0000"/>
                </a:solidFill>
              </a:rPr>
              <a:t>. </a:t>
            </a:r>
            <a:r>
              <a:rPr lang="cs-CZ" sz="2800" dirty="0"/>
              <a:t>		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/>
              <a:t>muss</a:t>
            </a:r>
            <a:r>
              <a:rPr lang="cs-CZ" sz="2800" dirty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neue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Schuhe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kaufen</a:t>
            </a:r>
            <a:r>
              <a:rPr lang="cs-CZ" sz="2800" b="1" dirty="0" smtClean="0">
                <a:solidFill>
                  <a:srgbClr val="FF0000"/>
                </a:solidFill>
              </a:rPr>
              <a:t>. </a:t>
            </a:r>
            <a:r>
              <a:rPr lang="cs-CZ" sz="2800" dirty="0"/>
              <a:t>				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Geh</a:t>
            </a:r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neue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Schuhe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kaufen</a:t>
            </a:r>
            <a:r>
              <a:rPr lang="cs-CZ" sz="2800" b="1" dirty="0" smtClean="0">
                <a:solidFill>
                  <a:srgbClr val="FF0000"/>
                </a:solidFill>
              </a:rPr>
              <a:t>. </a:t>
            </a:r>
            <a:r>
              <a:rPr lang="cs-CZ" sz="2800" dirty="0"/>
              <a:t>		</a:t>
            </a: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42152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b="1" dirty="0"/>
              <a:t> </a:t>
            </a:r>
            <a:r>
              <a:rPr lang="cs-CZ" sz="2800" b="1" dirty="0"/>
              <a:t>4/ </a:t>
            </a:r>
            <a:r>
              <a:rPr lang="cs-CZ" sz="2800" b="1" dirty="0" err="1"/>
              <a:t>Urlaub</a:t>
            </a:r>
            <a:r>
              <a:rPr lang="cs-CZ" sz="2800" b="1" dirty="0"/>
              <a:t> </a:t>
            </a:r>
            <a:r>
              <a:rPr lang="cs-CZ" sz="2800" b="1" dirty="0" err="1"/>
              <a:t>im</a:t>
            </a:r>
            <a:r>
              <a:rPr lang="cs-CZ" sz="2800" b="1" dirty="0"/>
              <a:t> </a:t>
            </a:r>
            <a:r>
              <a:rPr lang="cs-CZ" sz="2800" b="1" dirty="0" err="1"/>
              <a:t>Ausland</a:t>
            </a:r>
            <a:r>
              <a:rPr lang="cs-CZ" sz="2800" b="1" dirty="0"/>
              <a:t> </a:t>
            </a:r>
            <a:r>
              <a:rPr lang="cs-CZ" sz="2800" b="1" dirty="0" err="1"/>
              <a:t>verbringen</a:t>
            </a:r>
            <a:endParaRPr lang="cs-CZ" sz="2800" b="1" dirty="0"/>
          </a:p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/>
              <a:t>hatte</a:t>
            </a:r>
            <a:r>
              <a:rPr lang="cs-CZ" sz="2800" dirty="0"/>
              <a:t> </a:t>
            </a: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 smtClean="0"/>
              <a:t>Idee</a:t>
            </a:r>
            <a:r>
              <a:rPr lang="cs-CZ" sz="2800" dirty="0" smtClean="0"/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Urlaub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im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Ausland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verbringen</a:t>
            </a:r>
            <a:r>
              <a:rPr lang="cs-CZ" sz="2800" b="1" dirty="0" smtClean="0">
                <a:solidFill>
                  <a:srgbClr val="FF0000"/>
                </a:solidFill>
              </a:rPr>
              <a:t>.</a:t>
            </a:r>
            <a:r>
              <a:rPr lang="cs-CZ" sz="2800" dirty="0"/>
              <a:t>	</a:t>
            </a:r>
          </a:p>
          <a:p>
            <a:pPr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/>
              <a:t>habe</a:t>
            </a:r>
            <a:r>
              <a:rPr lang="cs-CZ" sz="2800" dirty="0"/>
              <a:t> </a:t>
            </a:r>
            <a:r>
              <a:rPr lang="cs-CZ" sz="2800" dirty="0" err="1"/>
              <a:t>mich</a:t>
            </a:r>
            <a:r>
              <a:rPr lang="cs-CZ" sz="2800" dirty="0"/>
              <a:t> </a:t>
            </a:r>
            <a:r>
              <a:rPr lang="cs-CZ" sz="2800" dirty="0" err="1" smtClean="0"/>
              <a:t>entschlossen</a:t>
            </a:r>
            <a:r>
              <a:rPr lang="cs-CZ" sz="2800" dirty="0" smtClean="0"/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Urlaub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im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Ausland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verbringen</a:t>
            </a:r>
            <a:r>
              <a:rPr lang="cs-CZ" sz="28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/>
              <a:t>wollten</a:t>
            </a:r>
            <a:r>
              <a:rPr lang="cs-CZ" sz="2800" dirty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Urlaub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im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Ausland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verbringen</a:t>
            </a:r>
            <a:r>
              <a:rPr lang="cs-CZ" sz="28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/>
              <a:t>5/ </a:t>
            </a:r>
            <a:r>
              <a:rPr lang="cs-CZ" sz="2800" b="1" dirty="0" err="1"/>
              <a:t>alles</a:t>
            </a:r>
            <a:r>
              <a:rPr lang="cs-CZ" sz="2800" b="1" dirty="0"/>
              <a:t> </a:t>
            </a:r>
            <a:r>
              <a:rPr lang="cs-CZ" sz="2800" b="1" dirty="0" err="1"/>
              <a:t>erledigen</a:t>
            </a:r>
            <a:r>
              <a:rPr lang="cs-CZ" sz="2800" b="1" dirty="0" smtClean="0"/>
              <a:t>:</a:t>
            </a:r>
          </a:p>
          <a:p>
            <a:pPr>
              <a:buNone/>
            </a:pPr>
            <a:r>
              <a:rPr lang="cs-CZ" sz="2800" dirty="0"/>
              <a:t>Er </a:t>
            </a:r>
            <a:r>
              <a:rPr lang="cs-CZ" sz="2800" dirty="0" err="1"/>
              <a:t>hat</a:t>
            </a:r>
            <a:r>
              <a:rPr lang="cs-CZ" sz="2800" dirty="0"/>
              <a:t> </a:t>
            </a:r>
            <a:r>
              <a:rPr lang="cs-CZ" sz="2800" dirty="0" err="1" smtClean="0"/>
              <a:t>vergessen</a:t>
            </a:r>
            <a:r>
              <a:rPr lang="cs-CZ" sz="2800" dirty="0" smtClean="0"/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alles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erledigen</a:t>
            </a:r>
            <a:r>
              <a:rPr lang="cs-CZ" sz="28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/>
              <a:t>lässt</a:t>
            </a:r>
            <a:r>
              <a:rPr lang="cs-CZ" sz="2800" dirty="0"/>
              <a:t> </a:t>
            </a:r>
            <a:r>
              <a:rPr lang="cs-CZ" sz="2800" dirty="0" err="1"/>
              <a:t>ihn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alles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erledigen</a:t>
            </a:r>
            <a:r>
              <a:rPr lang="cs-CZ" sz="2800" b="1" dirty="0" smtClean="0">
                <a:solidFill>
                  <a:srgbClr val="FF0000"/>
                </a:solidFill>
              </a:rPr>
              <a:t>.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habe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Aufgabe</a:t>
            </a:r>
            <a:r>
              <a:rPr lang="cs-CZ" sz="2800" b="1" dirty="0" smtClean="0"/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alles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zu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erledigen</a:t>
            </a:r>
            <a:r>
              <a:rPr lang="cs-CZ" sz="28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b="1" dirty="0" smtClean="0"/>
              <a:t>6</a:t>
            </a:r>
            <a:r>
              <a:rPr lang="cs-CZ" sz="2800" b="1" dirty="0"/>
              <a:t>/ </a:t>
            </a:r>
            <a:r>
              <a:rPr lang="cs-CZ" sz="2800" b="1" dirty="0" err="1"/>
              <a:t>alles</a:t>
            </a:r>
            <a:r>
              <a:rPr lang="cs-CZ" sz="2800" b="1" dirty="0"/>
              <a:t> </a:t>
            </a:r>
            <a:r>
              <a:rPr lang="cs-CZ" sz="2800" b="1" dirty="0" err="1"/>
              <a:t>Notwendige</a:t>
            </a:r>
            <a:r>
              <a:rPr lang="cs-CZ" sz="2800" b="1" dirty="0"/>
              <a:t> </a:t>
            </a:r>
            <a:r>
              <a:rPr lang="cs-CZ" sz="2800" b="1" dirty="0" err="1"/>
              <a:t>einkaufen</a:t>
            </a:r>
            <a:r>
              <a:rPr lang="cs-CZ" sz="2800" b="1" dirty="0"/>
              <a:t>: </a:t>
            </a:r>
          </a:p>
          <a:p>
            <a:pPr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/>
              <a:t>hat</a:t>
            </a:r>
            <a:r>
              <a:rPr lang="cs-CZ" sz="2800" dirty="0"/>
              <a:t> </a:t>
            </a:r>
            <a:r>
              <a:rPr lang="cs-CZ" sz="2800" dirty="0" err="1" smtClean="0"/>
              <a:t>geplant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alles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Notwendige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einzukaufen</a:t>
            </a:r>
            <a:r>
              <a:rPr lang="cs-CZ" sz="2800" b="1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/>
              <a:t>konnten</a:t>
            </a:r>
            <a:r>
              <a:rPr lang="cs-CZ" sz="2800" dirty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alles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Notwendige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einkaufen</a:t>
            </a:r>
            <a:r>
              <a:rPr lang="cs-CZ" sz="2800" b="1" dirty="0" smtClean="0">
                <a:solidFill>
                  <a:srgbClr val="FF0000"/>
                </a:solidFill>
              </a:rPr>
              <a:t>. </a:t>
            </a:r>
            <a:r>
              <a:rPr lang="cs-CZ" sz="2800" dirty="0"/>
              <a:t>	</a:t>
            </a:r>
          </a:p>
          <a:p>
            <a:pPr>
              <a:buNone/>
            </a:pPr>
            <a:r>
              <a:rPr lang="cs-CZ" sz="2800" dirty="0" smtClean="0"/>
              <a:t>Es </a:t>
            </a:r>
            <a:r>
              <a:rPr lang="cs-CZ" sz="2800" dirty="0" err="1"/>
              <a:t>war</a:t>
            </a:r>
            <a:r>
              <a:rPr lang="cs-CZ" sz="2800" dirty="0"/>
              <a:t> </a:t>
            </a:r>
            <a:r>
              <a:rPr lang="cs-CZ" sz="2800" dirty="0" err="1" smtClean="0"/>
              <a:t>notwendig</a:t>
            </a:r>
            <a:r>
              <a:rPr lang="cs-CZ" sz="2800" dirty="0" smtClean="0"/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alles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Notwendige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einzukaufen</a:t>
            </a:r>
            <a:r>
              <a:rPr lang="cs-CZ" sz="2800" b="1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00071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Závislý infinitiv s „</a:t>
            </a:r>
            <a:r>
              <a:rPr lang="cs-CZ" sz="4000" b="1" dirty="0" err="1" smtClean="0"/>
              <a:t>zu</a:t>
            </a:r>
            <a:r>
              <a:rPr lang="cs-CZ" sz="4000" b="1" dirty="0" smtClean="0"/>
              <a:t>“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/>
          </a:bodyPr>
          <a:lstStyle/>
          <a:p>
            <a:r>
              <a:rPr lang="cs-CZ" dirty="0" smtClean="0"/>
              <a:t>Infinitiv může záviset na </a:t>
            </a:r>
            <a:r>
              <a:rPr lang="cs-CZ" b="1" dirty="0" smtClean="0">
                <a:solidFill>
                  <a:srgbClr val="FF0000"/>
                </a:solidFill>
              </a:rPr>
              <a:t>slovese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podstatném </a:t>
            </a:r>
            <a:r>
              <a:rPr lang="cs-CZ" dirty="0" smtClean="0"/>
              <a:t>nebo</a:t>
            </a:r>
            <a:r>
              <a:rPr lang="cs-CZ" b="1" dirty="0" smtClean="0">
                <a:solidFill>
                  <a:srgbClr val="FF0000"/>
                </a:solidFill>
              </a:rPr>
              <a:t> přídavném jméně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 s nimi spojen částicí „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“.</a:t>
            </a:r>
          </a:p>
          <a:p>
            <a:pPr marL="442913" indent="-442913">
              <a:buNone/>
            </a:pPr>
            <a:r>
              <a:rPr lang="cs-CZ" dirty="0"/>
              <a:t>  </a:t>
            </a:r>
            <a:r>
              <a:rPr lang="cs-CZ" dirty="0" smtClean="0"/>
              <a:t>  Ta se u sloves s odlučitelnou předponou vkládá            </a:t>
            </a:r>
            <a:r>
              <a:rPr lang="cs-CZ" b="1" dirty="0" smtClean="0"/>
              <a:t>mez</a:t>
            </a:r>
            <a:r>
              <a:rPr lang="cs-CZ" dirty="0" smtClean="0"/>
              <a:t>i </a:t>
            </a:r>
            <a:r>
              <a:rPr lang="cs-CZ" b="1" dirty="0" smtClean="0"/>
              <a:t>předponu</a:t>
            </a:r>
            <a:r>
              <a:rPr lang="cs-CZ" dirty="0" smtClean="0"/>
              <a:t> a </a:t>
            </a:r>
            <a:r>
              <a:rPr lang="cs-CZ" b="1" dirty="0" smtClean="0"/>
              <a:t>sloveso</a:t>
            </a:r>
            <a:r>
              <a:rPr lang="cs-CZ" dirty="0" smtClean="0"/>
              <a:t> a píše se s ní </a:t>
            </a:r>
            <a:r>
              <a:rPr lang="cs-CZ" b="1" dirty="0" smtClean="0"/>
              <a:t>dohromady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 – </a:t>
            </a:r>
            <a:r>
              <a:rPr lang="cs-CZ" dirty="0" err="1" smtClean="0"/>
              <a:t>li</a:t>
            </a:r>
            <a:r>
              <a:rPr lang="cs-CZ" dirty="0" smtClean="0"/>
              <a:t> vazba infinitivu s „</a:t>
            </a:r>
            <a:r>
              <a:rPr lang="cs-CZ" dirty="0" err="1" smtClean="0"/>
              <a:t>zu</a:t>
            </a:r>
            <a:r>
              <a:rPr lang="cs-CZ" dirty="0" smtClean="0"/>
              <a:t>“ rozvitá, může se oddělit čárkou.</a:t>
            </a:r>
          </a:p>
          <a:p>
            <a:r>
              <a:rPr lang="cs-CZ" b="1" dirty="0" smtClean="0"/>
              <a:t>Závislost zjistíme otázkou</a:t>
            </a:r>
            <a:r>
              <a:rPr lang="cs-CZ" dirty="0" smtClean="0"/>
              <a:t> na sloveso, podstatné nebo přídavné jméno.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97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5800" dirty="0" smtClean="0"/>
              <a:t>1/ Infinitiv závislý na </a:t>
            </a:r>
            <a:r>
              <a:rPr lang="cs-CZ" sz="5800" b="1" dirty="0" smtClean="0">
                <a:solidFill>
                  <a:srgbClr val="0070C0"/>
                </a:solidFill>
              </a:rPr>
              <a:t>podstatném jméně</a:t>
            </a:r>
            <a:r>
              <a:rPr lang="cs-CZ" sz="5800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5800" dirty="0" err="1" smtClean="0"/>
              <a:t>Ich</a:t>
            </a:r>
            <a:r>
              <a:rPr lang="cs-CZ" sz="5800" dirty="0" smtClean="0"/>
              <a:t> </a:t>
            </a:r>
            <a:r>
              <a:rPr lang="cs-CZ" sz="5800" dirty="0" err="1" smtClean="0"/>
              <a:t>habe</a:t>
            </a:r>
            <a:r>
              <a:rPr lang="cs-CZ" sz="5800" dirty="0" smtClean="0"/>
              <a:t> </a:t>
            </a:r>
            <a:r>
              <a:rPr lang="cs-CZ" sz="5800" dirty="0" err="1" smtClean="0"/>
              <a:t>keine</a:t>
            </a:r>
            <a:r>
              <a:rPr lang="cs-CZ" sz="5800" dirty="0" smtClean="0"/>
              <a:t> </a:t>
            </a:r>
            <a:r>
              <a:rPr lang="cs-CZ" sz="5800" b="1" dirty="0" err="1" smtClean="0">
                <a:solidFill>
                  <a:srgbClr val="0070C0"/>
                </a:solidFill>
              </a:rPr>
              <a:t>Zeit</a:t>
            </a:r>
            <a:r>
              <a:rPr lang="cs-CZ" sz="5800" dirty="0" smtClean="0"/>
              <a:t>, </a:t>
            </a:r>
            <a:r>
              <a:rPr lang="cs-CZ" sz="5800" dirty="0" err="1" smtClean="0"/>
              <a:t>alle</a:t>
            </a:r>
            <a:r>
              <a:rPr lang="cs-CZ" sz="5800" dirty="0" smtClean="0"/>
              <a:t> </a:t>
            </a:r>
            <a:r>
              <a:rPr lang="cs-CZ" sz="5800" dirty="0" err="1" smtClean="0"/>
              <a:t>Hausaufgaben</a:t>
            </a:r>
            <a:r>
              <a:rPr lang="cs-CZ" sz="5800" dirty="0" smtClean="0"/>
              <a:t> </a:t>
            </a:r>
            <a:r>
              <a:rPr lang="cs-CZ" sz="5800" b="1" dirty="0" err="1" smtClean="0">
                <a:solidFill>
                  <a:srgbClr val="FF0000"/>
                </a:solidFill>
              </a:rPr>
              <a:t>zu</a:t>
            </a:r>
            <a:r>
              <a:rPr lang="cs-CZ" sz="5800" dirty="0" smtClean="0"/>
              <a:t>     	</a:t>
            </a:r>
            <a:r>
              <a:rPr lang="cs-CZ" sz="5800" dirty="0" err="1" smtClean="0"/>
              <a:t>schreiben</a:t>
            </a:r>
            <a:r>
              <a:rPr lang="cs-CZ" sz="5800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5100" dirty="0" smtClean="0"/>
              <a:t>(Otázka: </a:t>
            </a:r>
            <a:r>
              <a:rPr lang="cs-CZ" sz="5100" dirty="0" err="1" smtClean="0"/>
              <a:t>Wofür</a:t>
            </a:r>
            <a:r>
              <a:rPr lang="cs-CZ" sz="5100" dirty="0" smtClean="0"/>
              <a:t> </a:t>
            </a:r>
            <a:r>
              <a:rPr lang="cs-CZ" sz="5100" dirty="0" err="1" smtClean="0"/>
              <a:t>habe</a:t>
            </a:r>
            <a:r>
              <a:rPr lang="cs-CZ" sz="5100" dirty="0" smtClean="0"/>
              <a:t> </a:t>
            </a:r>
            <a:r>
              <a:rPr lang="cs-CZ" sz="5100" dirty="0" err="1" smtClean="0"/>
              <a:t>ich</a:t>
            </a:r>
            <a:r>
              <a:rPr lang="cs-CZ" sz="5100" dirty="0" smtClean="0"/>
              <a:t> </a:t>
            </a:r>
            <a:r>
              <a:rPr lang="cs-CZ" sz="5100" dirty="0" err="1" smtClean="0"/>
              <a:t>keine</a:t>
            </a:r>
            <a:r>
              <a:rPr lang="cs-CZ" sz="5100" dirty="0" smtClean="0"/>
              <a:t> </a:t>
            </a:r>
            <a:r>
              <a:rPr lang="cs-CZ" sz="5100" b="1" dirty="0" err="1" smtClean="0"/>
              <a:t>Zeit</a:t>
            </a:r>
            <a:r>
              <a:rPr lang="cs-CZ" sz="5100" dirty="0" smtClean="0"/>
              <a:t>?)</a:t>
            </a:r>
          </a:p>
          <a:p>
            <a:pPr marL="0" indent="0">
              <a:buNone/>
            </a:pPr>
            <a:endParaRPr lang="cs-CZ" sz="4000" dirty="0" smtClean="0"/>
          </a:p>
          <a:p>
            <a:pPr marL="265113" indent="-265113">
              <a:buNone/>
            </a:pPr>
            <a:r>
              <a:rPr lang="cs-CZ" sz="4600" dirty="0" smtClean="0"/>
              <a:t>		</a:t>
            </a:r>
            <a:r>
              <a:rPr lang="cs-CZ" sz="5800" dirty="0" smtClean="0"/>
              <a:t>Es </a:t>
            </a:r>
            <a:r>
              <a:rPr lang="cs-CZ" sz="5800" dirty="0" err="1" smtClean="0"/>
              <a:t>macht</a:t>
            </a:r>
            <a:r>
              <a:rPr lang="cs-CZ" sz="5800" dirty="0" smtClean="0"/>
              <a:t> </a:t>
            </a:r>
            <a:r>
              <a:rPr lang="cs-CZ" sz="5800" b="1" dirty="0" err="1" smtClean="0">
                <a:solidFill>
                  <a:srgbClr val="0070C0"/>
                </a:solidFill>
              </a:rPr>
              <a:t>Spa</a:t>
            </a:r>
            <a:r>
              <a:rPr lang="cs-CZ" sz="5800" b="1" dirty="0" smtClean="0">
                <a:solidFill>
                  <a:srgbClr val="0070C0"/>
                </a:solidFill>
              </a:rPr>
              <a:t>ẞ</a:t>
            </a:r>
            <a:r>
              <a:rPr lang="cs-CZ" sz="5800" dirty="0" smtClean="0"/>
              <a:t>, </a:t>
            </a:r>
            <a:r>
              <a:rPr lang="cs-CZ" sz="5800" dirty="0" err="1" smtClean="0"/>
              <a:t>eine</a:t>
            </a:r>
            <a:r>
              <a:rPr lang="cs-CZ" sz="5800" dirty="0" smtClean="0"/>
              <a:t> </a:t>
            </a:r>
            <a:r>
              <a:rPr lang="cs-CZ" sz="5800" dirty="0" err="1" smtClean="0"/>
              <a:t>neue</a:t>
            </a:r>
            <a:r>
              <a:rPr lang="cs-CZ" sz="5800" dirty="0" smtClean="0"/>
              <a:t> </a:t>
            </a:r>
            <a:r>
              <a:rPr lang="cs-CZ" sz="5800" dirty="0" err="1" smtClean="0"/>
              <a:t>Sprache</a:t>
            </a:r>
            <a:r>
              <a:rPr lang="cs-CZ" sz="5800" dirty="0" smtClean="0"/>
              <a:t> </a:t>
            </a:r>
            <a:r>
              <a:rPr lang="cs-CZ" sz="5800" b="1" dirty="0" err="1" smtClean="0">
                <a:solidFill>
                  <a:srgbClr val="FF0000"/>
                </a:solidFill>
              </a:rPr>
              <a:t>zu</a:t>
            </a:r>
            <a:r>
              <a:rPr lang="cs-CZ" sz="5800" dirty="0" smtClean="0"/>
              <a:t> </a:t>
            </a:r>
            <a:r>
              <a:rPr lang="cs-CZ" sz="5800" dirty="0" err="1" smtClean="0"/>
              <a:t>lernen</a:t>
            </a:r>
            <a:r>
              <a:rPr lang="cs-CZ" sz="5800" dirty="0" smtClean="0"/>
              <a:t>.</a:t>
            </a:r>
          </a:p>
          <a:p>
            <a:pPr marL="265113" indent="-265113">
              <a:buNone/>
            </a:pPr>
            <a:r>
              <a:rPr lang="cs-CZ" sz="2400" dirty="0" smtClean="0"/>
              <a:t>		</a:t>
            </a:r>
            <a:r>
              <a:rPr lang="cs-CZ" sz="5100" dirty="0" smtClean="0"/>
              <a:t>(Otázka: </a:t>
            </a:r>
            <a:r>
              <a:rPr lang="cs-CZ" sz="5100" dirty="0" err="1" smtClean="0"/>
              <a:t>Was</a:t>
            </a:r>
            <a:r>
              <a:rPr lang="cs-CZ" sz="5100" dirty="0" smtClean="0"/>
              <a:t> </a:t>
            </a:r>
            <a:r>
              <a:rPr lang="cs-CZ" sz="5100" dirty="0" err="1" smtClean="0"/>
              <a:t>macht</a:t>
            </a:r>
            <a:r>
              <a:rPr lang="cs-CZ" sz="5100" dirty="0" smtClean="0"/>
              <a:t> </a:t>
            </a:r>
            <a:r>
              <a:rPr lang="cs-CZ" sz="5100" b="1" dirty="0" err="1" smtClean="0"/>
              <a:t>Spa</a:t>
            </a:r>
            <a:r>
              <a:rPr lang="cs-CZ" sz="5100" b="1" dirty="0" smtClean="0"/>
              <a:t>ẞ</a:t>
            </a:r>
            <a:r>
              <a:rPr lang="cs-CZ" sz="5100" dirty="0" smtClean="0"/>
              <a:t>?)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5100" dirty="0" smtClean="0"/>
              <a:t>	</a:t>
            </a:r>
            <a:r>
              <a:rPr lang="cs-CZ" sz="5500" dirty="0" smtClean="0"/>
              <a:t>V infinitivní konstrukci </a:t>
            </a:r>
            <a:r>
              <a:rPr lang="cs-CZ" sz="5500" b="1" u="sng" dirty="0" smtClean="0">
                <a:solidFill>
                  <a:srgbClr val="00B050"/>
                </a:solidFill>
              </a:rPr>
              <a:t>se zvratným slovesem </a:t>
            </a:r>
            <a:r>
              <a:rPr lang="cs-CZ" sz="5500" dirty="0" smtClean="0"/>
              <a:t>se 	</a:t>
            </a:r>
            <a:r>
              <a:rPr lang="cs-CZ" sz="5500" b="1" dirty="0" smtClean="0"/>
              <a:t>tvar zájmena</a:t>
            </a:r>
            <a:r>
              <a:rPr lang="cs-CZ" sz="5500" dirty="0" smtClean="0"/>
              <a:t> řídí </a:t>
            </a:r>
            <a:r>
              <a:rPr lang="cs-CZ" sz="5500" b="1" dirty="0" smtClean="0"/>
              <a:t>podmětem věty</a:t>
            </a:r>
            <a:r>
              <a:rPr lang="cs-CZ" sz="5500" dirty="0" smtClean="0"/>
              <a:t>.</a:t>
            </a:r>
          </a:p>
          <a:p>
            <a:pPr marL="0" indent="0">
              <a:buNone/>
            </a:pPr>
            <a:endParaRPr lang="cs-CZ" sz="4000" dirty="0" smtClean="0"/>
          </a:p>
          <a:p>
            <a:pPr marL="265113" indent="-265113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sz="5800" b="1" dirty="0" err="1" smtClean="0">
                <a:solidFill>
                  <a:srgbClr val="00B050"/>
                </a:solidFill>
              </a:rPr>
              <a:t>Wir</a:t>
            </a:r>
            <a:r>
              <a:rPr lang="cs-CZ" sz="5800" dirty="0" smtClean="0"/>
              <a:t> </a:t>
            </a:r>
            <a:r>
              <a:rPr lang="cs-CZ" sz="5800" dirty="0" err="1"/>
              <a:t>hatten</a:t>
            </a:r>
            <a:r>
              <a:rPr lang="cs-CZ" sz="5800" dirty="0"/>
              <a:t> </a:t>
            </a:r>
            <a:r>
              <a:rPr lang="cs-CZ" sz="5800" dirty="0" err="1"/>
              <a:t>die</a:t>
            </a:r>
            <a:r>
              <a:rPr lang="cs-CZ" sz="5800" dirty="0"/>
              <a:t> </a:t>
            </a:r>
            <a:r>
              <a:rPr lang="cs-CZ" sz="5800" b="1" dirty="0" err="1">
                <a:solidFill>
                  <a:srgbClr val="0070C0"/>
                </a:solidFill>
              </a:rPr>
              <a:t>Möglichkeit</a:t>
            </a:r>
            <a:r>
              <a:rPr lang="cs-CZ" sz="5800" dirty="0"/>
              <a:t>, </a:t>
            </a:r>
            <a:r>
              <a:rPr lang="cs-CZ" sz="5800" dirty="0" smtClean="0">
                <a:solidFill>
                  <a:srgbClr val="00B050"/>
                </a:solidFill>
              </a:rPr>
              <a:t> </a:t>
            </a:r>
            <a:r>
              <a:rPr lang="cs-CZ" sz="5800" b="1" u="sng" dirty="0" err="1" smtClean="0">
                <a:solidFill>
                  <a:srgbClr val="00B050"/>
                </a:solidFill>
              </a:rPr>
              <a:t>uns</a:t>
            </a:r>
            <a:r>
              <a:rPr lang="cs-CZ" sz="5800" dirty="0" smtClean="0">
                <a:solidFill>
                  <a:srgbClr val="00B050"/>
                </a:solidFill>
              </a:rPr>
              <a:t> </a:t>
            </a:r>
            <a:r>
              <a:rPr lang="cs-CZ" sz="5800" dirty="0" err="1" smtClean="0"/>
              <a:t>mit</a:t>
            </a:r>
            <a:r>
              <a:rPr lang="cs-CZ" sz="5800" dirty="0" smtClean="0"/>
              <a:t> </a:t>
            </a:r>
            <a:r>
              <a:rPr lang="cs-CZ" sz="5800" dirty="0"/>
              <a:t>dem </a:t>
            </a:r>
            <a:r>
              <a:rPr lang="cs-CZ" sz="5800" dirty="0" smtClean="0"/>
              <a:t>	Direktor  </a:t>
            </a:r>
            <a:r>
              <a:rPr lang="cs-CZ" sz="5800" b="1" dirty="0" err="1" smtClean="0">
                <a:solidFill>
                  <a:srgbClr val="FF0000"/>
                </a:solidFill>
              </a:rPr>
              <a:t>zu</a:t>
            </a:r>
            <a:r>
              <a:rPr lang="cs-CZ" sz="5800" dirty="0" smtClean="0"/>
              <a:t> </a:t>
            </a:r>
            <a:r>
              <a:rPr lang="cs-CZ" sz="5800" dirty="0" err="1" smtClean="0"/>
              <a:t>unterhaltenen</a:t>
            </a:r>
            <a:r>
              <a:rPr lang="cs-CZ" sz="5800" dirty="0" smtClean="0"/>
              <a:t>. 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5100" dirty="0" smtClean="0"/>
              <a:t>(Otázka: </a:t>
            </a:r>
            <a:r>
              <a:rPr lang="cs-CZ" sz="5100" dirty="0" err="1" smtClean="0"/>
              <a:t>Was</a:t>
            </a:r>
            <a:r>
              <a:rPr lang="cs-CZ" sz="5100" dirty="0" smtClean="0"/>
              <a:t> </a:t>
            </a:r>
            <a:r>
              <a:rPr lang="cs-CZ" sz="5100" dirty="0" err="1" smtClean="0"/>
              <a:t>für</a:t>
            </a:r>
            <a:r>
              <a:rPr lang="cs-CZ" sz="5100" dirty="0" smtClean="0"/>
              <a:t> </a:t>
            </a:r>
            <a:r>
              <a:rPr lang="cs-CZ" sz="5100" dirty="0" err="1" smtClean="0"/>
              <a:t>eine</a:t>
            </a:r>
            <a:r>
              <a:rPr lang="cs-CZ" sz="5100" dirty="0" smtClean="0"/>
              <a:t> </a:t>
            </a:r>
            <a:r>
              <a:rPr lang="cs-CZ" sz="5100" b="1" dirty="0" err="1" smtClean="0"/>
              <a:t>Möglichkeit</a:t>
            </a:r>
            <a:r>
              <a:rPr lang="cs-CZ" sz="5100" dirty="0" smtClean="0"/>
              <a:t> </a:t>
            </a:r>
            <a:r>
              <a:rPr lang="cs-CZ" sz="5100" dirty="0" err="1" smtClean="0"/>
              <a:t>hatten</a:t>
            </a:r>
            <a:r>
              <a:rPr lang="cs-CZ" sz="5100" dirty="0" smtClean="0"/>
              <a:t> </a:t>
            </a:r>
            <a:r>
              <a:rPr lang="cs-CZ" sz="5100" dirty="0" err="1" smtClean="0"/>
              <a:t>wir</a:t>
            </a:r>
            <a:r>
              <a:rPr lang="cs-CZ" sz="5100" dirty="0" smtClean="0"/>
              <a:t>?)</a:t>
            </a:r>
          </a:p>
          <a:p>
            <a:pPr marL="265113" indent="-265113">
              <a:buNone/>
            </a:pPr>
            <a:endParaRPr lang="cs-CZ" sz="4500" dirty="0"/>
          </a:p>
          <a:p>
            <a:pPr marL="265113" indent="-265113"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endParaRPr lang="cs-CZ" dirty="0"/>
          </a:p>
          <a:p>
            <a:pPr marL="265113" indent="-265113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00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2/ Infinitiv závislý na </a:t>
            </a:r>
            <a:r>
              <a:rPr lang="cs-CZ" b="1" dirty="0" smtClean="0">
                <a:solidFill>
                  <a:srgbClr val="0070C0"/>
                </a:solidFill>
              </a:rPr>
              <a:t>přídavném jméně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  	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schwer</a:t>
            </a:r>
            <a:r>
              <a:rPr lang="cs-CZ" dirty="0" smtClean="0"/>
              <a:t>, </a:t>
            </a:r>
            <a:r>
              <a:rPr lang="cs-CZ" dirty="0" err="1" smtClean="0"/>
              <a:t>gute</a:t>
            </a:r>
            <a:r>
              <a:rPr lang="cs-CZ" dirty="0" smtClean="0"/>
              <a:t> </a:t>
            </a:r>
            <a:r>
              <a:rPr lang="cs-CZ" dirty="0" err="1" smtClean="0"/>
              <a:t>Noten</a:t>
            </a:r>
            <a:r>
              <a:rPr lang="cs-CZ" dirty="0" smtClean="0"/>
              <a:t> in </a:t>
            </a:r>
            <a:r>
              <a:rPr lang="cs-CZ" dirty="0" err="1" smtClean="0"/>
              <a:t>Mathe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	</a:t>
            </a:r>
            <a:r>
              <a:rPr lang="cs-CZ" dirty="0" err="1" smtClean="0"/>
              <a:t>haben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800" dirty="0" smtClean="0"/>
              <a:t>(Otázka: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b="1" dirty="0" err="1" smtClean="0"/>
              <a:t>schwer</a:t>
            </a:r>
            <a:r>
              <a:rPr lang="cs-CZ" sz="2800" dirty="0" smtClean="0"/>
              <a:t>?)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    	</a:t>
            </a:r>
            <a:r>
              <a:rPr lang="cs-CZ" dirty="0" smtClean="0"/>
              <a:t>Es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interessant</a:t>
            </a:r>
            <a:r>
              <a:rPr lang="cs-CZ" dirty="0" smtClean="0"/>
              <a:t>, es </a:t>
            </a:r>
            <a:r>
              <a:rPr lang="cs-CZ" dirty="0" err="1" smtClean="0"/>
              <a:t>über</a:t>
            </a:r>
            <a:r>
              <a:rPr lang="cs-CZ" dirty="0" smtClean="0"/>
              <a:t> </a:t>
            </a:r>
            <a:r>
              <a:rPr lang="cs-CZ" dirty="0" err="1" smtClean="0"/>
              <a:t>dich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r>
              <a:rPr lang="cs-CZ" dirty="0" err="1" smtClean="0"/>
              <a:t>hören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800" dirty="0" smtClean="0"/>
              <a:t>(Otázka: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war</a:t>
            </a:r>
            <a:r>
              <a:rPr lang="cs-CZ" sz="2800" dirty="0" smtClean="0"/>
              <a:t> </a:t>
            </a:r>
            <a:r>
              <a:rPr lang="cs-CZ" sz="2800" b="1" dirty="0" err="1" smtClean="0"/>
              <a:t>interessant</a:t>
            </a:r>
            <a:r>
              <a:rPr lang="cs-CZ" sz="2800" b="1" dirty="0" smtClean="0"/>
              <a:t>?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dirty="0" smtClean="0"/>
              <a:t>	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billig</a:t>
            </a:r>
            <a:r>
              <a:rPr lang="cs-CZ" dirty="0" smtClean="0"/>
              <a:t>, </a:t>
            </a:r>
            <a:r>
              <a:rPr lang="cs-CZ" dirty="0" err="1" smtClean="0"/>
              <a:t>im</a:t>
            </a:r>
            <a:r>
              <a:rPr lang="cs-CZ" dirty="0" smtClean="0"/>
              <a:t> Restaurant 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r>
              <a:rPr lang="cs-CZ" dirty="0" err="1" smtClean="0"/>
              <a:t>essen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	(Otázka: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b="1" dirty="0" err="1" smtClean="0"/>
              <a:t>billig</a:t>
            </a:r>
            <a:r>
              <a:rPr lang="cs-CZ" sz="2800" dirty="0" smtClean="0"/>
              <a:t>?)</a:t>
            </a:r>
          </a:p>
          <a:p>
            <a:pPr marL="0" indent="0">
              <a:buNone/>
            </a:pP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5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3</a:t>
            </a:r>
            <a:r>
              <a:rPr lang="cs-CZ" dirty="0" smtClean="0"/>
              <a:t>/ Infinitiv závislý na </a:t>
            </a:r>
            <a:r>
              <a:rPr lang="cs-CZ" b="1" dirty="0" smtClean="0">
                <a:solidFill>
                  <a:srgbClr val="0070C0"/>
                </a:solidFill>
              </a:rPr>
              <a:t>slovese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Er </a:t>
            </a:r>
            <a:r>
              <a:rPr lang="cs-CZ" b="1" dirty="0" smtClean="0">
                <a:solidFill>
                  <a:srgbClr val="0070C0"/>
                </a:solidFill>
              </a:rPr>
              <a:t>plant</a:t>
            </a:r>
            <a:r>
              <a:rPr lang="cs-CZ" dirty="0" smtClean="0"/>
              <a:t>,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neues</a:t>
            </a:r>
            <a:r>
              <a:rPr lang="cs-CZ" dirty="0" smtClean="0"/>
              <a:t> </a:t>
            </a:r>
            <a:r>
              <a:rPr lang="cs-CZ" dirty="0" err="1" smtClean="0"/>
              <a:t>Haus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r>
              <a:rPr lang="cs-CZ" dirty="0" err="1" smtClean="0"/>
              <a:t>bauen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	(Otázka: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b="1" dirty="0" smtClean="0"/>
              <a:t>plant </a:t>
            </a:r>
            <a:r>
              <a:rPr lang="cs-CZ" sz="2800" b="1" dirty="0" err="1" smtClean="0"/>
              <a:t>er</a:t>
            </a:r>
            <a:r>
              <a:rPr lang="cs-CZ" sz="2800" dirty="0" smtClean="0"/>
              <a:t>?)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helfe</a:t>
            </a:r>
            <a:r>
              <a:rPr lang="cs-CZ" dirty="0" smtClean="0"/>
              <a:t> </a:t>
            </a:r>
            <a:r>
              <a:rPr lang="cs-CZ" dirty="0" err="1" smtClean="0"/>
              <a:t>dir</a:t>
            </a:r>
            <a:r>
              <a:rPr lang="cs-CZ" dirty="0" smtClean="0"/>
              <a:t>, den </a:t>
            </a:r>
            <a:r>
              <a:rPr lang="cs-CZ" dirty="0" err="1" smtClean="0"/>
              <a:t>Koffer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r>
              <a:rPr lang="cs-CZ" dirty="0" err="1" smtClean="0"/>
              <a:t>packen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 smtClean="0"/>
              <a:t>(Otázka: </a:t>
            </a:r>
            <a:r>
              <a:rPr lang="cs-CZ" sz="2800" dirty="0" err="1" smtClean="0"/>
              <a:t>Womit</a:t>
            </a:r>
            <a:r>
              <a:rPr lang="cs-CZ" sz="2800" dirty="0" smtClean="0"/>
              <a:t> </a:t>
            </a:r>
            <a:r>
              <a:rPr lang="cs-CZ" sz="2800" b="1" dirty="0" err="1" smtClean="0"/>
              <a:t>helfe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dirty="0" err="1" smtClean="0"/>
              <a:t>dir</a:t>
            </a:r>
            <a:r>
              <a:rPr lang="cs-CZ" sz="2800" dirty="0" smtClean="0"/>
              <a:t>?)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wünscht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sich</a:t>
            </a:r>
            <a:r>
              <a:rPr lang="cs-CZ" dirty="0" smtClean="0"/>
              <a:t>, </a:t>
            </a:r>
            <a:r>
              <a:rPr lang="cs-CZ" dirty="0" err="1" smtClean="0"/>
              <a:t>neue</a:t>
            </a:r>
            <a:r>
              <a:rPr lang="cs-CZ" dirty="0" smtClean="0"/>
              <a:t> </a:t>
            </a:r>
            <a:r>
              <a:rPr lang="cs-CZ" dirty="0" err="1" smtClean="0"/>
              <a:t>Freunde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r>
              <a:rPr lang="cs-CZ" dirty="0" err="1" smtClean="0"/>
              <a:t>finden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800" dirty="0" smtClean="0"/>
              <a:t>(Otázka: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b="1" dirty="0" err="1" smtClean="0"/>
              <a:t>wünscht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sie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sich</a:t>
            </a:r>
            <a:r>
              <a:rPr lang="cs-CZ" sz="2800" dirty="0" smtClean="0"/>
              <a:t>?)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dirty="0" smtClean="0"/>
              <a:t>Er </a:t>
            </a:r>
            <a:r>
              <a:rPr lang="cs-CZ" b="1" dirty="0" err="1" smtClean="0">
                <a:solidFill>
                  <a:srgbClr val="0070C0"/>
                </a:solidFill>
              </a:rPr>
              <a:t>schlägt</a:t>
            </a:r>
            <a:r>
              <a:rPr lang="cs-CZ" b="1" dirty="0" smtClean="0">
                <a:solidFill>
                  <a:srgbClr val="0070C0"/>
                </a:solidFill>
              </a:rPr>
              <a:t> vor</a:t>
            </a:r>
            <a:r>
              <a:rPr lang="cs-CZ" dirty="0" smtClean="0"/>
              <a:t>,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dirty="0" err="1" smtClean="0"/>
              <a:t>kaufen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800" dirty="0" smtClean="0"/>
              <a:t>(Otázka: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b="1" dirty="0" err="1" smtClean="0"/>
              <a:t>schlägt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er</a:t>
            </a:r>
            <a:r>
              <a:rPr lang="cs-CZ" sz="2800" b="1" dirty="0" smtClean="0"/>
              <a:t> vor</a:t>
            </a:r>
            <a:r>
              <a:rPr lang="cs-CZ" sz="2800" dirty="0" smtClean="0"/>
              <a:t>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7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b="1" dirty="0"/>
              <a:t>I</a:t>
            </a:r>
            <a:r>
              <a:rPr lang="cs-CZ" sz="3200" b="1" dirty="0" smtClean="0"/>
              <a:t>. Cvičení – tvoř infinitivní věty: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cs-CZ" sz="2800" dirty="0" err="1" smtClean="0"/>
              <a:t>Meine</a:t>
            </a:r>
            <a:r>
              <a:rPr lang="cs-CZ" sz="2800" dirty="0" smtClean="0"/>
              <a:t> </a:t>
            </a:r>
            <a:r>
              <a:rPr lang="cs-CZ" sz="2800" dirty="0" err="1" smtClean="0"/>
              <a:t>Schwester</a:t>
            </a:r>
            <a:r>
              <a:rPr lang="cs-CZ" sz="2800" dirty="0" smtClean="0"/>
              <a:t> </a:t>
            </a:r>
            <a:r>
              <a:rPr lang="cs-CZ" sz="2800" dirty="0" err="1" smtClean="0"/>
              <a:t>möchte</a:t>
            </a:r>
            <a:r>
              <a:rPr lang="cs-CZ" sz="2800" dirty="0" smtClean="0"/>
              <a:t> </a:t>
            </a:r>
            <a:r>
              <a:rPr lang="cs-CZ" sz="2800" dirty="0" err="1" smtClean="0"/>
              <a:t>Französisch</a:t>
            </a:r>
            <a:r>
              <a:rPr lang="cs-CZ" sz="2800" dirty="0" smtClean="0"/>
              <a:t> </a:t>
            </a:r>
            <a:r>
              <a:rPr lang="cs-CZ" sz="2800" dirty="0" err="1" smtClean="0"/>
              <a:t>lernen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dirty="0" err="1" smtClean="0"/>
              <a:t>aber</a:t>
            </a:r>
            <a:r>
              <a:rPr lang="cs-CZ" sz="2800" dirty="0" smtClean="0"/>
              <a:t> faul.</a:t>
            </a:r>
          </a:p>
          <a:p>
            <a:pPr marL="0" indent="0">
              <a:buNone/>
            </a:pPr>
            <a:r>
              <a:rPr lang="cs-CZ" sz="2800" dirty="0" smtClean="0"/>
              <a:t>     …………………………………………………………………………… .</a:t>
            </a:r>
          </a:p>
          <a:p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musst</a:t>
            </a:r>
            <a:r>
              <a:rPr lang="cs-CZ" sz="2800" dirty="0" smtClean="0"/>
              <a:t> es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kontrollieren</a:t>
            </a:r>
            <a:r>
              <a:rPr lang="cs-CZ" sz="2800" dirty="0" smtClean="0"/>
              <a:t>. Es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notwendig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    ……………………………………………………………………………. .</a:t>
            </a:r>
          </a:p>
          <a:p>
            <a:r>
              <a:rPr lang="cs-CZ" sz="2800" dirty="0"/>
              <a:t>Er kann </a:t>
            </a:r>
            <a:r>
              <a:rPr lang="cs-CZ" sz="2800" dirty="0" err="1"/>
              <a:t>sein</a:t>
            </a:r>
            <a:r>
              <a:rPr lang="cs-CZ" sz="2800" dirty="0"/>
              <a:t> </a:t>
            </a:r>
            <a:r>
              <a:rPr lang="cs-CZ" sz="2800" dirty="0" err="1"/>
              <a:t>Geld</a:t>
            </a:r>
            <a:r>
              <a:rPr lang="cs-CZ" sz="2800" dirty="0"/>
              <a:t> </a:t>
            </a:r>
            <a:r>
              <a:rPr lang="cs-CZ" sz="2800" dirty="0" err="1"/>
              <a:t>sparen</a:t>
            </a:r>
            <a:r>
              <a:rPr lang="cs-CZ" sz="2800" dirty="0"/>
              <a:t>. Er </a:t>
            </a:r>
            <a:r>
              <a:rPr lang="cs-CZ" sz="2800" dirty="0" err="1"/>
              <a:t>hat</a:t>
            </a:r>
            <a:r>
              <a:rPr lang="cs-CZ" sz="2800" dirty="0"/>
              <a:t> </a:t>
            </a: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/>
              <a:t>Möglichkeit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....……………………………………………………………………….. .</a:t>
            </a:r>
          </a:p>
          <a:p>
            <a:r>
              <a:rPr lang="cs-CZ" sz="2800" dirty="0"/>
              <a:t>Er kann </a:t>
            </a:r>
            <a:r>
              <a:rPr lang="cs-CZ" sz="2800" dirty="0" err="1"/>
              <a:t>Klavier</a:t>
            </a:r>
            <a:r>
              <a:rPr lang="cs-CZ" sz="2800" dirty="0"/>
              <a:t> </a:t>
            </a:r>
            <a:r>
              <a:rPr lang="cs-CZ" sz="2800" dirty="0" err="1"/>
              <a:t>spielen</a:t>
            </a:r>
            <a:r>
              <a:rPr lang="cs-CZ" sz="2800" dirty="0"/>
              <a:t>. Er </a:t>
            </a:r>
            <a:r>
              <a:rPr lang="cs-CZ" sz="2800" dirty="0" err="1"/>
              <a:t>hat</a:t>
            </a:r>
            <a:r>
              <a:rPr lang="cs-CZ" sz="2800" dirty="0"/>
              <a:t> es </a:t>
            </a:r>
            <a:r>
              <a:rPr lang="cs-CZ" sz="2800" dirty="0" err="1"/>
              <a:t>gelernt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………………………………………………………………………….. .</a:t>
            </a:r>
          </a:p>
          <a:p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fahren</a:t>
            </a:r>
            <a:r>
              <a:rPr lang="cs-CZ" sz="2800" dirty="0" smtClean="0"/>
              <a:t> </a:t>
            </a:r>
            <a:r>
              <a:rPr lang="cs-CZ" sz="2800" dirty="0" err="1" smtClean="0"/>
              <a:t>ans</a:t>
            </a:r>
            <a:r>
              <a:rPr lang="cs-CZ" sz="2800" dirty="0" smtClean="0"/>
              <a:t> </a:t>
            </a:r>
            <a:r>
              <a:rPr lang="cs-CZ" sz="2800" dirty="0" err="1" smtClean="0"/>
              <a:t>Meer</a:t>
            </a:r>
            <a:r>
              <a:rPr lang="cs-CZ" sz="2800" dirty="0" smtClean="0"/>
              <a:t>.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haben</a:t>
            </a:r>
            <a:r>
              <a:rPr lang="cs-CZ" sz="2800" dirty="0" smtClean="0"/>
              <a:t> es </a:t>
            </a:r>
            <a:r>
              <a:rPr lang="cs-CZ" sz="2800" dirty="0" err="1" smtClean="0"/>
              <a:t>geplant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     …………………………………………………………………….……. .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342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tvoř věty s infinitivní vazbou s „</a:t>
            </a:r>
            <a:r>
              <a:rPr lang="cs-CZ" sz="3200" b="1" dirty="0" err="1" smtClean="0"/>
              <a:t>zu</a:t>
            </a:r>
            <a:r>
              <a:rPr lang="cs-CZ" sz="3200" b="1" dirty="0" smtClean="0"/>
              <a:t>“: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Př.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leicht</a:t>
            </a:r>
            <a:r>
              <a:rPr lang="cs-CZ" sz="2800" dirty="0" smtClean="0"/>
              <a:t>  </a:t>
            </a:r>
            <a:r>
              <a:rPr lang="cs-CZ" sz="2800" dirty="0" err="1" smtClean="0"/>
              <a:t>sein</a:t>
            </a:r>
            <a:r>
              <a:rPr lang="cs-CZ" sz="2800" dirty="0" smtClean="0"/>
              <a:t> – </a:t>
            </a:r>
            <a:r>
              <a:rPr lang="cs-CZ" sz="2800" dirty="0" err="1" smtClean="0"/>
              <a:t>verstehen</a:t>
            </a:r>
            <a:r>
              <a:rPr lang="cs-CZ" sz="2800" dirty="0" smtClean="0"/>
              <a:t> – </a:t>
            </a:r>
            <a:r>
              <a:rPr lang="cs-CZ" sz="2800" dirty="0" err="1" smtClean="0"/>
              <a:t>ihn</a:t>
            </a:r>
            <a:r>
              <a:rPr lang="cs-CZ" sz="2800" dirty="0" smtClean="0"/>
              <a:t> : </a:t>
            </a:r>
          </a:p>
          <a:p>
            <a:pPr marL="0" indent="0">
              <a:buNone/>
            </a:pPr>
            <a:r>
              <a:rPr lang="cs-CZ" sz="2800" b="1" dirty="0" smtClean="0"/>
              <a:t>Es </a:t>
            </a:r>
            <a:r>
              <a:rPr lang="cs-CZ" sz="2800" b="1" dirty="0" err="1" smtClean="0"/>
              <a:t>ist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nicht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leicht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ihn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zu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verstehen</a:t>
            </a:r>
            <a:r>
              <a:rPr lang="cs-CZ" sz="2800" b="1" dirty="0" smtClean="0"/>
              <a:t>.</a:t>
            </a:r>
          </a:p>
          <a:p>
            <a:r>
              <a:rPr lang="cs-CZ" sz="2800" dirty="0" err="1" smtClean="0"/>
              <a:t>Sie</a:t>
            </a:r>
            <a:r>
              <a:rPr lang="cs-CZ" sz="2800" dirty="0" smtClean="0"/>
              <a:t> – </a:t>
            </a:r>
            <a:r>
              <a:rPr lang="cs-CZ" sz="2800" dirty="0" err="1" smtClean="0"/>
              <a:t>keine</a:t>
            </a:r>
            <a:r>
              <a:rPr lang="cs-CZ" sz="2800" dirty="0" smtClean="0"/>
              <a:t> </a:t>
            </a:r>
            <a:r>
              <a:rPr lang="cs-CZ" sz="2800" dirty="0" err="1" smtClean="0"/>
              <a:t>Lust</a:t>
            </a:r>
            <a:r>
              <a:rPr lang="cs-CZ" sz="2800" dirty="0" smtClean="0"/>
              <a:t> – </a:t>
            </a:r>
            <a:r>
              <a:rPr lang="cs-CZ" sz="2800" dirty="0" err="1" smtClean="0"/>
              <a:t>haben</a:t>
            </a:r>
            <a:r>
              <a:rPr lang="cs-CZ" sz="2800" dirty="0" smtClean="0"/>
              <a:t> – </a:t>
            </a:r>
            <a:r>
              <a:rPr lang="cs-CZ" sz="2800" dirty="0" err="1"/>
              <a:t>mit</a:t>
            </a:r>
            <a:r>
              <a:rPr lang="cs-CZ" sz="2800" dirty="0"/>
              <a:t> </a:t>
            </a:r>
            <a:r>
              <a:rPr lang="cs-CZ" sz="2800" dirty="0" err="1"/>
              <a:t>mir</a:t>
            </a:r>
            <a:r>
              <a:rPr lang="cs-CZ" sz="2800" dirty="0"/>
              <a:t> – </a:t>
            </a:r>
            <a:r>
              <a:rPr lang="cs-CZ" sz="2800" dirty="0" err="1"/>
              <a:t>streiten</a:t>
            </a:r>
            <a:r>
              <a:rPr lang="cs-CZ" sz="2800" dirty="0"/>
              <a:t> </a:t>
            </a:r>
            <a:r>
              <a:rPr lang="cs-CZ" sz="2800" dirty="0" smtClean="0"/>
              <a:t>– </a:t>
            </a:r>
            <a:r>
              <a:rPr lang="cs-CZ" sz="2800" dirty="0" err="1" smtClean="0"/>
              <a:t>immer</a:t>
            </a:r>
            <a:r>
              <a:rPr lang="cs-CZ" sz="2800" dirty="0" smtClean="0"/>
              <a:t>:</a:t>
            </a:r>
          </a:p>
          <a:p>
            <a:r>
              <a:rPr lang="cs-CZ" sz="2800" dirty="0" err="1"/>
              <a:t>e</a:t>
            </a:r>
            <a:r>
              <a:rPr lang="cs-CZ" sz="2800" dirty="0" err="1" smtClean="0"/>
              <a:t>r</a:t>
            </a:r>
            <a:r>
              <a:rPr lang="cs-CZ" sz="2800" dirty="0" smtClean="0"/>
              <a:t> – </a:t>
            </a:r>
            <a:r>
              <a:rPr lang="cs-CZ" sz="2800" dirty="0" err="1" smtClean="0"/>
              <a:t>fähig</a:t>
            </a:r>
            <a:r>
              <a:rPr lang="cs-CZ" sz="2800" dirty="0" smtClean="0"/>
              <a:t> – </a:t>
            </a:r>
            <a:r>
              <a:rPr lang="cs-CZ" sz="2800" dirty="0" err="1" smtClean="0"/>
              <a:t>sein</a:t>
            </a:r>
            <a:r>
              <a:rPr lang="cs-CZ" sz="2800" dirty="0" smtClean="0"/>
              <a:t> – </a:t>
            </a:r>
            <a:r>
              <a:rPr lang="cs-CZ" sz="2800" dirty="0" err="1" smtClean="0"/>
              <a:t>verlieren</a:t>
            </a:r>
            <a:r>
              <a:rPr lang="cs-CZ" sz="2800" dirty="0" smtClean="0"/>
              <a:t> – </a:t>
            </a:r>
            <a:r>
              <a:rPr lang="cs-CZ" sz="2800" dirty="0" err="1" smtClean="0"/>
              <a:t>alles</a:t>
            </a:r>
            <a:r>
              <a:rPr lang="cs-CZ" sz="2800" dirty="0" smtClean="0"/>
              <a:t>:</a:t>
            </a:r>
          </a:p>
          <a:p>
            <a:r>
              <a:rPr lang="cs-CZ" sz="2800" dirty="0" err="1" smtClean="0"/>
              <a:t>unangenehm</a:t>
            </a:r>
            <a:r>
              <a:rPr lang="cs-CZ" sz="2800" dirty="0" smtClean="0"/>
              <a:t> – </a:t>
            </a:r>
            <a:r>
              <a:rPr lang="cs-CZ" sz="2800" dirty="0" err="1" smtClean="0"/>
              <a:t>sein</a:t>
            </a:r>
            <a:r>
              <a:rPr lang="cs-CZ" sz="2800" dirty="0" smtClean="0"/>
              <a:t> – </a:t>
            </a:r>
            <a:r>
              <a:rPr lang="cs-CZ" sz="2800" dirty="0" err="1" smtClean="0"/>
              <a:t>früh</a:t>
            </a:r>
            <a:r>
              <a:rPr lang="cs-CZ" sz="2800" dirty="0" smtClean="0"/>
              <a:t> – </a:t>
            </a:r>
            <a:r>
              <a:rPr lang="cs-CZ" sz="2800" dirty="0" err="1" smtClean="0"/>
              <a:t>aufstehen</a:t>
            </a:r>
            <a:r>
              <a:rPr lang="cs-CZ" sz="2800" dirty="0" smtClean="0"/>
              <a:t> – jeden </a:t>
            </a:r>
            <a:r>
              <a:rPr lang="cs-CZ" sz="2800" dirty="0" err="1" smtClean="0"/>
              <a:t>Tag</a:t>
            </a:r>
            <a:r>
              <a:rPr lang="cs-CZ" sz="2800" dirty="0" smtClean="0"/>
              <a:t>:</a:t>
            </a:r>
          </a:p>
          <a:p>
            <a:r>
              <a:rPr lang="cs-CZ" sz="2800" dirty="0" err="1"/>
              <a:t>a</a:t>
            </a:r>
            <a:r>
              <a:rPr lang="cs-CZ" sz="2800" dirty="0" err="1" smtClean="0"/>
              <a:t>nstrengend</a:t>
            </a:r>
            <a:r>
              <a:rPr lang="cs-CZ" sz="2800" dirty="0" smtClean="0"/>
              <a:t> </a:t>
            </a:r>
            <a:r>
              <a:rPr lang="cs-CZ" sz="2800" dirty="0" err="1" smtClean="0"/>
              <a:t>sein</a:t>
            </a:r>
            <a:r>
              <a:rPr lang="cs-CZ" sz="2800" dirty="0" smtClean="0"/>
              <a:t> – jeden </a:t>
            </a:r>
            <a:r>
              <a:rPr lang="cs-CZ" sz="2800" dirty="0" err="1" smtClean="0"/>
              <a:t>Tag</a:t>
            </a:r>
            <a:r>
              <a:rPr lang="cs-CZ" sz="2800" dirty="0" smtClean="0"/>
              <a:t> – </a:t>
            </a:r>
            <a:r>
              <a:rPr lang="cs-CZ" sz="2800" dirty="0" err="1" smtClean="0"/>
              <a:t>arbeiten</a:t>
            </a:r>
            <a:r>
              <a:rPr lang="cs-CZ" sz="2800" dirty="0" smtClean="0"/>
              <a:t> – 8 </a:t>
            </a:r>
            <a:r>
              <a:rPr lang="cs-CZ" sz="2800" dirty="0" err="1" smtClean="0"/>
              <a:t>Stunden</a:t>
            </a:r>
            <a:r>
              <a:rPr lang="cs-CZ" sz="2800" dirty="0" smtClean="0"/>
              <a:t>:</a:t>
            </a:r>
          </a:p>
          <a:p>
            <a:r>
              <a:rPr lang="cs-CZ" sz="2800" dirty="0" smtClean="0"/>
              <a:t>Jan –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Gelegenheit</a:t>
            </a:r>
            <a:r>
              <a:rPr lang="cs-CZ" sz="2800" dirty="0" smtClean="0"/>
              <a:t> – </a:t>
            </a:r>
            <a:r>
              <a:rPr lang="cs-CZ" sz="2800" dirty="0" err="1" smtClean="0"/>
              <a:t>haben</a:t>
            </a:r>
            <a:r>
              <a:rPr lang="cs-CZ" sz="2800" dirty="0"/>
              <a:t> </a:t>
            </a:r>
            <a:r>
              <a:rPr lang="cs-CZ" sz="2800" dirty="0" smtClean="0"/>
              <a:t>– </a:t>
            </a:r>
            <a:r>
              <a:rPr lang="cs-CZ" sz="2800" dirty="0" err="1" smtClean="0"/>
              <a:t>studieren</a:t>
            </a:r>
            <a:r>
              <a:rPr lang="cs-CZ" sz="2800" dirty="0"/>
              <a:t> </a:t>
            </a:r>
            <a:r>
              <a:rPr lang="cs-CZ" sz="2800" dirty="0" smtClean="0"/>
              <a:t>– in London:</a:t>
            </a:r>
          </a:p>
          <a:p>
            <a:r>
              <a:rPr lang="cs-CZ" sz="2800" dirty="0" err="1" smtClean="0"/>
              <a:t>wir</a:t>
            </a:r>
            <a:r>
              <a:rPr lang="cs-CZ" sz="2800" dirty="0"/>
              <a:t> –</a:t>
            </a:r>
            <a:r>
              <a:rPr lang="cs-CZ" sz="2800" dirty="0" smtClean="0"/>
              <a:t> </a:t>
            </a:r>
            <a:r>
              <a:rPr lang="cs-CZ" sz="2800" dirty="0" err="1" smtClean="0"/>
              <a:t>zu</a:t>
            </a:r>
            <a:r>
              <a:rPr lang="cs-CZ" sz="2800" dirty="0" smtClean="0"/>
              <a:t> faul – </a:t>
            </a:r>
            <a:r>
              <a:rPr lang="cs-CZ" sz="2800" dirty="0" err="1" smtClean="0"/>
              <a:t>sein</a:t>
            </a:r>
            <a:r>
              <a:rPr lang="cs-CZ" sz="2800" dirty="0" smtClean="0"/>
              <a:t> – </a:t>
            </a:r>
            <a:r>
              <a:rPr lang="cs-CZ" sz="2800" dirty="0" err="1" smtClean="0"/>
              <a:t>joggen</a:t>
            </a:r>
            <a:r>
              <a:rPr lang="cs-CZ" sz="2800" dirty="0" smtClean="0"/>
              <a:t> – </a:t>
            </a:r>
            <a:r>
              <a:rPr lang="cs-CZ" sz="2800" dirty="0" err="1" smtClean="0"/>
              <a:t>regelmäẞig</a:t>
            </a:r>
            <a:r>
              <a:rPr lang="cs-CZ" sz="2800" dirty="0" smtClean="0"/>
              <a:t>:</a:t>
            </a:r>
          </a:p>
          <a:p>
            <a:r>
              <a:rPr lang="cs-CZ" sz="2800" dirty="0" err="1"/>
              <a:t>s</a:t>
            </a:r>
            <a:r>
              <a:rPr lang="cs-CZ" sz="2800" dirty="0" err="1" smtClean="0"/>
              <a:t>chwer</a:t>
            </a:r>
            <a:r>
              <a:rPr lang="cs-CZ" sz="2800" dirty="0" smtClean="0"/>
              <a:t> – </a:t>
            </a:r>
            <a:r>
              <a:rPr lang="cs-CZ" sz="2800" dirty="0" err="1" smtClean="0"/>
              <a:t>sein</a:t>
            </a:r>
            <a:r>
              <a:rPr lang="cs-CZ" sz="2800" dirty="0" smtClean="0"/>
              <a:t> – </a:t>
            </a:r>
            <a:r>
              <a:rPr lang="cs-CZ" sz="2800" dirty="0" err="1" smtClean="0"/>
              <a:t>sich</a:t>
            </a:r>
            <a:r>
              <a:rPr lang="cs-CZ" sz="2800" dirty="0" smtClean="0"/>
              <a:t> </a:t>
            </a:r>
            <a:r>
              <a:rPr lang="cs-CZ" sz="2800" dirty="0" err="1" smtClean="0"/>
              <a:t>entscheiden</a:t>
            </a:r>
            <a:r>
              <a:rPr lang="cs-CZ" sz="2800" dirty="0" smtClean="0"/>
              <a:t> – </a:t>
            </a:r>
            <a:r>
              <a:rPr lang="cs-CZ" sz="2800" dirty="0" err="1" smtClean="0"/>
              <a:t>schnell</a:t>
            </a:r>
            <a:r>
              <a:rPr lang="cs-CZ" sz="2800" dirty="0" smtClean="0"/>
              <a:t>:</a:t>
            </a:r>
          </a:p>
          <a:p>
            <a:r>
              <a:rPr lang="cs-CZ" sz="2800" dirty="0" err="1" smtClean="0"/>
              <a:t>er</a:t>
            </a:r>
            <a:r>
              <a:rPr lang="cs-CZ" sz="2800" dirty="0" smtClean="0"/>
              <a:t> – </a:t>
            </a:r>
            <a:r>
              <a:rPr lang="cs-CZ" sz="2800" dirty="0" err="1" smtClean="0"/>
              <a:t>keinen</a:t>
            </a:r>
            <a:r>
              <a:rPr lang="cs-CZ" sz="2800" dirty="0" smtClean="0"/>
              <a:t> </a:t>
            </a:r>
            <a:r>
              <a:rPr lang="cs-CZ" sz="2800" dirty="0" err="1" smtClean="0"/>
              <a:t>Mut</a:t>
            </a:r>
            <a:r>
              <a:rPr lang="cs-CZ" sz="2800" dirty="0" smtClean="0"/>
              <a:t> – </a:t>
            </a:r>
            <a:r>
              <a:rPr lang="cs-CZ" sz="2800" dirty="0" err="1" smtClean="0"/>
              <a:t>haben</a:t>
            </a:r>
            <a:r>
              <a:rPr lang="cs-CZ" sz="2800" dirty="0" smtClean="0"/>
              <a:t> – </a:t>
            </a:r>
            <a:r>
              <a:rPr lang="cs-CZ" sz="2800" dirty="0" err="1" smtClean="0"/>
              <a:t>sagen</a:t>
            </a:r>
            <a:r>
              <a:rPr lang="cs-CZ" sz="2800" dirty="0" smtClean="0"/>
              <a:t> –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Wahrheit</a:t>
            </a:r>
            <a:r>
              <a:rPr lang="cs-CZ" sz="2800" dirty="0" smtClean="0"/>
              <a:t>:</a:t>
            </a:r>
          </a:p>
          <a:p>
            <a:r>
              <a:rPr lang="cs-CZ" sz="2800" dirty="0" err="1" smtClean="0"/>
              <a:t>notwendig</a:t>
            </a:r>
            <a:r>
              <a:rPr lang="cs-CZ" sz="2800" dirty="0" smtClean="0"/>
              <a:t> – </a:t>
            </a:r>
            <a:r>
              <a:rPr lang="cs-CZ" sz="2800" dirty="0" err="1" smtClean="0"/>
              <a:t>sein</a:t>
            </a:r>
            <a:r>
              <a:rPr lang="cs-CZ" sz="2800" dirty="0" smtClean="0"/>
              <a:t> – </a:t>
            </a:r>
            <a:r>
              <a:rPr lang="cs-CZ" sz="2800" dirty="0" err="1" smtClean="0"/>
              <a:t>schlafen</a:t>
            </a:r>
            <a:r>
              <a:rPr lang="cs-CZ" sz="2800" dirty="0" smtClean="0"/>
              <a:t> – </a:t>
            </a:r>
            <a:r>
              <a:rPr lang="cs-CZ" sz="2800" dirty="0" err="1" smtClean="0"/>
              <a:t>genug</a:t>
            </a:r>
            <a:r>
              <a:rPr lang="cs-CZ" sz="2800" dirty="0" smtClean="0"/>
              <a:t>: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272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0486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5100" b="1" dirty="0" smtClean="0"/>
              <a:t>„</a:t>
            </a:r>
            <a:r>
              <a:rPr lang="cs-CZ" sz="5100" b="1" dirty="0" err="1" smtClean="0"/>
              <a:t>Zu</a:t>
            </a:r>
            <a:r>
              <a:rPr lang="cs-CZ" sz="5100" b="1" dirty="0" smtClean="0"/>
              <a:t>“</a:t>
            </a:r>
            <a:r>
              <a:rPr lang="cs-CZ" sz="5100" dirty="0" smtClean="0"/>
              <a:t> </a:t>
            </a:r>
            <a:r>
              <a:rPr lang="cs-CZ" sz="5100" b="1" dirty="0" smtClean="0">
                <a:solidFill>
                  <a:srgbClr val="FF0000"/>
                </a:solidFill>
              </a:rPr>
              <a:t>se neklade</a:t>
            </a:r>
            <a:r>
              <a:rPr lang="cs-CZ" sz="5100" dirty="0" smtClean="0"/>
              <a:t>:</a:t>
            </a:r>
          </a:p>
          <a:p>
            <a:pPr marL="0" indent="0"/>
            <a:r>
              <a:rPr lang="cs-CZ" sz="4500" b="1" dirty="0" smtClean="0">
                <a:solidFill>
                  <a:srgbClr val="00B050"/>
                </a:solidFill>
              </a:rPr>
              <a:t> po způsobových slovesech</a:t>
            </a:r>
            <a:endParaRPr lang="cs-CZ" sz="4500" dirty="0" smtClean="0"/>
          </a:p>
          <a:p>
            <a:pPr marL="0" indent="0">
              <a:buNone/>
            </a:pPr>
            <a:r>
              <a:rPr lang="cs-CZ" sz="4000" dirty="0"/>
              <a:t> </a:t>
            </a:r>
            <a:r>
              <a:rPr lang="cs-CZ" sz="4000" dirty="0" smtClean="0"/>
              <a:t>    </a:t>
            </a:r>
            <a:r>
              <a:rPr lang="cs-CZ" sz="4200" dirty="0" smtClean="0"/>
              <a:t>Er </a:t>
            </a:r>
            <a:r>
              <a:rPr lang="cs-CZ" sz="4200" b="1" dirty="0" err="1" smtClean="0"/>
              <a:t>muss</a:t>
            </a:r>
            <a:r>
              <a:rPr lang="cs-CZ" sz="4200" dirty="0" smtClean="0"/>
              <a:t> es machen.</a:t>
            </a:r>
          </a:p>
          <a:p>
            <a:pPr marL="0" indent="0"/>
            <a:r>
              <a:rPr lang="cs-CZ" sz="4500" b="1" dirty="0" smtClean="0">
                <a:solidFill>
                  <a:srgbClr val="00B050"/>
                </a:solidFill>
              </a:rPr>
              <a:t> po slovesech pohybových</a:t>
            </a:r>
          </a:p>
          <a:p>
            <a:pPr marL="0" indent="0">
              <a:buNone/>
            </a:pPr>
            <a:r>
              <a:rPr lang="cs-CZ" sz="4000" dirty="0"/>
              <a:t> </a:t>
            </a:r>
            <a:r>
              <a:rPr lang="cs-CZ" sz="4000" dirty="0" smtClean="0"/>
              <a:t>    </a:t>
            </a:r>
            <a:r>
              <a:rPr lang="cs-CZ" sz="4200" dirty="0" smtClean="0"/>
              <a:t>Er </a:t>
            </a:r>
            <a:r>
              <a:rPr lang="cs-CZ" sz="4200" b="1" dirty="0" err="1" smtClean="0"/>
              <a:t>kommt</a:t>
            </a:r>
            <a:r>
              <a:rPr lang="cs-CZ" sz="4200" dirty="0" smtClean="0"/>
              <a:t> </a:t>
            </a:r>
            <a:r>
              <a:rPr lang="cs-CZ" sz="4200" dirty="0" err="1" smtClean="0"/>
              <a:t>mich</a:t>
            </a:r>
            <a:r>
              <a:rPr lang="cs-CZ" sz="4200" dirty="0" smtClean="0"/>
              <a:t> </a:t>
            </a:r>
            <a:r>
              <a:rPr lang="cs-CZ" sz="4200" dirty="0" err="1" smtClean="0"/>
              <a:t>manchmal</a:t>
            </a:r>
            <a:r>
              <a:rPr lang="cs-CZ" sz="4200" dirty="0" smtClean="0"/>
              <a:t> </a:t>
            </a:r>
            <a:r>
              <a:rPr lang="cs-CZ" sz="4200" dirty="0" err="1" smtClean="0"/>
              <a:t>besuchen</a:t>
            </a:r>
            <a:r>
              <a:rPr lang="cs-CZ" sz="4200" dirty="0" smtClean="0"/>
              <a:t>.</a:t>
            </a:r>
          </a:p>
          <a:p>
            <a:pPr marL="0" indent="0"/>
            <a:r>
              <a:rPr lang="cs-CZ" sz="4500" b="1" dirty="0" smtClean="0">
                <a:solidFill>
                  <a:srgbClr val="00B050"/>
                </a:solidFill>
              </a:rPr>
              <a:t> po slovesech smyslového vnímání</a:t>
            </a:r>
          </a:p>
          <a:p>
            <a:pPr marL="0" indent="0">
              <a:buNone/>
            </a:pPr>
            <a:r>
              <a:rPr lang="cs-CZ" sz="4200" dirty="0"/>
              <a:t> </a:t>
            </a:r>
            <a:r>
              <a:rPr lang="cs-CZ" sz="4200" dirty="0" smtClean="0"/>
              <a:t>    </a:t>
            </a:r>
            <a:r>
              <a:rPr lang="cs-CZ" sz="4200" dirty="0" err="1" smtClean="0"/>
              <a:t>Ich</a:t>
            </a:r>
            <a:r>
              <a:rPr lang="cs-CZ" sz="4200" dirty="0" smtClean="0"/>
              <a:t> </a:t>
            </a:r>
            <a:r>
              <a:rPr lang="cs-CZ" sz="4200" b="1" dirty="0" err="1" smtClean="0"/>
              <a:t>höre</a:t>
            </a:r>
            <a:r>
              <a:rPr lang="cs-CZ" sz="4200" b="1" dirty="0" smtClean="0"/>
              <a:t> </a:t>
            </a:r>
            <a:r>
              <a:rPr lang="cs-CZ" sz="4200" dirty="0" err="1" smtClean="0"/>
              <a:t>ihn</a:t>
            </a:r>
            <a:r>
              <a:rPr lang="cs-CZ" sz="4200" dirty="0" smtClean="0"/>
              <a:t> </a:t>
            </a:r>
            <a:r>
              <a:rPr lang="cs-CZ" sz="4200" dirty="0" err="1" smtClean="0"/>
              <a:t>singen</a:t>
            </a:r>
            <a:r>
              <a:rPr lang="cs-CZ" sz="4200" dirty="0" smtClean="0"/>
              <a:t>.</a:t>
            </a:r>
          </a:p>
          <a:p>
            <a:pPr marL="0" indent="0"/>
            <a:r>
              <a:rPr lang="cs-CZ" sz="4500" b="1" dirty="0" smtClean="0">
                <a:solidFill>
                  <a:srgbClr val="00B050"/>
                </a:solidFill>
              </a:rPr>
              <a:t> </a:t>
            </a:r>
            <a:r>
              <a:rPr lang="cs-CZ" sz="4500" dirty="0" smtClean="0"/>
              <a:t>po slovesech: </a:t>
            </a:r>
            <a:r>
              <a:rPr lang="cs-CZ" sz="4500" b="1" dirty="0" err="1" smtClean="0">
                <a:solidFill>
                  <a:srgbClr val="00B050"/>
                </a:solidFill>
              </a:rPr>
              <a:t>lassen</a:t>
            </a:r>
            <a:r>
              <a:rPr lang="cs-CZ" sz="4500" dirty="0" smtClean="0"/>
              <a:t>, </a:t>
            </a:r>
            <a:r>
              <a:rPr lang="cs-CZ" sz="4500" b="1" dirty="0" err="1" smtClean="0">
                <a:solidFill>
                  <a:srgbClr val="00B050"/>
                </a:solidFill>
              </a:rPr>
              <a:t>bleiben</a:t>
            </a:r>
            <a:endParaRPr lang="cs-CZ" sz="4500" dirty="0"/>
          </a:p>
          <a:p>
            <a:pPr marL="0" indent="0">
              <a:buNone/>
            </a:pPr>
            <a:r>
              <a:rPr lang="cs-CZ" sz="4200" dirty="0" smtClean="0"/>
              <a:t>      </a:t>
            </a:r>
            <a:r>
              <a:rPr lang="cs-CZ" sz="4200" dirty="0" err="1" smtClean="0"/>
              <a:t>Sie</a:t>
            </a:r>
            <a:r>
              <a:rPr lang="cs-CZ" sz="4200" dirty="0" smtClean="0"/>
              <a:t> </a:t>
            </a:r>
            <a:r>
              <a:rPr lang="cs-CZ" sz="4200" b="1" dirty="0" err="1" smtClean="0"/>
              <a:t>lässt</a:t>
            </a:r>
            <a:r>
              <a:rPr lang="cs-CZ" sz="4200" dirty="0" smtClean="0"/>
              <a:t> </a:t>
            </a:r>
            <a:r>
              <a:rPr lang="cs-CZ" sz="4200" dirty="0" err="1" smtClean="0"/>
              <a:t>die</a:t>
            </a:r>
            <a:r>
              <a:rPr lang="cs-CZ" sz="4200" dirty="0" smtClean="0"/>
              <a:t> </a:t>
            </a:r>
            <a:r>
              <a:rPr lang="cs-CZ" sz="4200" dirty="0" err="1" smtClean="0"/>
              <a:t>Kinder</a:t>
            </a:r>
            <a:r>
              <a:rPr lang="cs-CZ" sz="4200" dirty="0" smtClean="0"/>
              <a:t> </a:t>
            </a:r>
            <a:r>
              <a:rPr lang="cs-CZ" sz="4200" dirty="0" err="1" smtClean="0"/>
              <a:t>arbeiten</a:t>
            </a:r>
            <a:r>
              <a:rPr lang="cs-CZ" sz="4200" dirty="0" smtClean="0"/>
              <a:t>.</a:t>
            </a:r>
          </a:p>
          <a:p>
            <a:pPr marL="0" indent="0"/>
            <a:r>
              <a:rPr lang="cs-CZ" sz="4500" b="1" dirty="0" smtClean="0">
                <a:solidFill>
                  <a:srgbClr val="00B050"/>
                </a:solidFill>
              </a:rPr>
              <a:t> </a:t>
            </a:r>
            <a:r>
              <a:rPr lang="cs-CZ" sz="4500" dirty="0" smtClean="0"/>
              <a:t>při </a:t>
            </a:r>
            <a:r>
              <a:rPr lang="cs-CZ" sz="4500" dirty="0"/>
              <a:t>nerozvitém infinitivu</a:t>
            </a:r>
            <a:r>
              <a:rPr lang="cs-CZ" sz="4500" dirty="0" smtClean="0"/>
              <a:t>  po </a:t>
            </a:r>
            <a:r>
              <a:rPr lang="cs-CZ" sz="4500" b="1" dirty="0" err="1" smtClean="0">
                <a:solidFill>
                  <a:srgbClr val="00B050"/>
                </a:solidFill>
              </a:rPr>
              <a:t>lernen</a:t>
            </a:r>
            <a:r>
              <a:rPr lang="cs-CZ" sz="4500" dirty="0"/>
              <a:t>, </a:t>
            </a:r>
            <a:r>
              <a:rPr lang="cs-CZ" sz="4500" b="1" dirty="0" err="1" smtClean="0">
                <a:solidFill>
                  <a:srgbClr val="00B050"/>
                </a:solidFill>
              </a:rPr>
              <a:t>lehren</a:t>
            </a:r>
            <a:r>
              <a:rPr lang="cs-CZ" sz="4500" dirty="0" smtClean="0"/>
              <a:t>, </a:t>
            </a:r>
            <a:r>
              <a:rPr lang="cs-CZ" sz="4500" b="1" dirty="0" err="1" smtClean="0">
                <a:solidFill>
                  <a:srgbClr val="00B050"/>
                </a:solidFill>
              </a:rPr>
              <a:t>helfen</a:t>
            </a:r>
            <a:r>
              <a:rPr lang="cs-CZ" sz="4500" b="1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endParaRPr lang="cs-CZ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4200" b="1" dirty="0">
                <a:solidFill>
                  <a:srgbClr val="00B050"/>
                </a:solidFill>
              </a:rPr>
              <a:t> </a:t>
            </a:r>
            <a:r>
              <a:rPr lang="cs-CZ" sz="4200" b="1" dirty="0" smtClean="0">
                <a:solidFill>
                  <a:srgbClr val="00B050"/>
                </a:solidFill>
              </a:rPr>
              <a:t>    </a:t>
            </a:r>
            <a:r>
              <a:rPr lang="cs-CZ" sz="4200" dirty="0" smtClean="0"/>
              <a:t>Er </a:t>
            </a:r>
            <a:r>
              <a:rPr lang="cs-CZ" sz="4200" b="1" dirty="0" err="1" smtClean="0"/>
              <a:t>hilft</a:t>
            </a:r>
            <a:r>
              <a:rPr lang="cs-CZ" sz="4200" dirty="0" smtClean="0"/>
              <a:t> </a:t>
            </a:r>
            <a:r>
              <a:rPr lang="cs-CZ" sz="4200" dirty="0" err="1" smtClean="0"/>
              <a:t>mir</a:t>
            </a:r>
            <a:r>
              <a:rPr lang="cs-CZ" sz="4200" dirty="0" smtClean="0"/>
              <a:t> </a:t>
            </a:r>
            <a:r>
              <a:rPr lang="cs-CZ" sz="4200" dirty="0" err="1" smtClean="0"/>
              <a:t>packen</a:t>
            </a:r>
            <a:r>
              <a:rPr lang="cs-CZ" sz="4200" dirty="0" smtClean="0"/>
              <a:t>. x Er </a:t>
            </a:r>
            <a:r>
              <a:rPr lang="cs-CZ" sz="4200" dirty="0" err="1" smtClean="0"/>
              <a:t>hilft</a:t>
            </a:r>
            <a:r>
              <a:rPr lang="cs-CZ" sz="4200" dirty="0" smtClean="0"/>
              <a:t> </a:t>
            </a:r>
            <a:r>
              <a:rPr lang="cs-CZ" sz="4200" dirty="0" err="1" smtClean="0"/>
              <a:t>mir</a:t>
            </a:r>
            <a:r>
              <a:rPr lang="cs-CZ" sz="4200" dirty="0" smtClean="0"/>
              <a:t>, den </a:t>
            </a:r>
            <a:r>
              <a:rPr lang="cs-CZ" sz="4200" dirty="0" err="1" smtClean="0"/>
              <a:t>Koffer</a:t>
            </a:r>
            <a:r>
              <a:rPr lang="cs-CZ" sz="4200" dirty="0" smtClean="0"/>
              <a:t> </a:t>
            </a:r>
            <a:r>
              <a:rPr lang="cs-CZ" sz="4200" dirty="0" err="1" smtClean="0"/>
              <a:t>zu</a:t>
            </a:r>
            <a:r>
              <a:rPr lang="cs-CZ" sz="4200" dirty="0" smtClean="0"/>
              <a:t> </a:t>
            </a:r>
            <a:r>
              <a:rPr lang="cs-CZ" sz="4200" dirty="0" err="1" smtClean="0"/>
              <a:t>packen</a:t>
            </a:r>
            <a:r>
              <a:rPr lang="cs-CZ" sz="4200" dirty="0" smtClean="0"/>
              <a:t>.</a:t>
            </a:r>
          </a:p>
          <a:p>
            <a:pPr marL="0" indent="0">
              <a:buNone/>
            </a:pPr>
            <a:r>
              <a:rPr lang="cs-CZ" sz="4200" dirty="0"/>
              <a:t> </a:t>
            </a:r>
            <a:r>
              <a:rPr lang="cs-CZ" sz="4200" dirty="0" smtClean="0"/>
              <a:t>     </a:t>
            </a:r>
            <a:r>
              <a:rPr lang="cs-CZ" sz="4200" dirty="0" err="1" smtClean="0"/>
              <a:t>Sie</a:t>
            </a:r>
            <a:r>
              <a:rPr lang="cs-CZ" sz="4200" dirty="0" smtClean="0"/>
              <a:t> </a:t>
            </a:r>
            <a:r>
              <a:rPr lang="cs-CZ" sz="4200" b="1" dirty="0" err="1" smtClean="0"/>
              <a:t>lernt</a:t>
            </a:r>
            <a:r>
              <a:rPr lang="cs-CZ" sz="4200" dirty="0" smtClean="0"/>
              <a:t> </a:t>
            </a:r>
            <a:r>
              <a:rPr lang="cs-CZ" sz="4200" dirty="0" err="1" smtClean="0"/>
              <a:t>schreiben</a:t>
            </a:r>
            <a:r>
              <a:rPr lang="cs-CZ" sz="4200" dirty="0" smtClean="0"/>
              <a:t>. x </a:t>
            </a:r>
            <a:r>
              <a:rPr lang="cs-CZ" sz="4200" dirty="0" err="1" smtClean="0"/>
              <a:t>Sie</a:t>
            </a:r>
            <a:r>
              <a:rPr lang="cs-CZ" sz="4200" dirty="0" smtClean="0"/>
              <a:t> </a:t>
            </a:r>
            <a:r>
              <a:rPr lang="cs-CZ" sz="4200" dirty="0" err="1" smtClean="0"/>
              <a:t>lernt</a:t>
            </a:r>
            <a:r>
              <a:rPr lang="cs-CZ" sz="4200" dirty="0" smtClean="0"/>
              <a:t>, </a:t>
            </a:r>
            <a:r>
              <a:rPr lang="cs-CZ" sz="4200" dirty="0" err="1" smtClean="0"/>
              <a:t>Wörter</a:t>
            </a:r>
            <a:r>
              <a:rPr lang="cs-CZ" sz="4200" dirty="0" smtClean="0"/>
              <a:t> </a:t>
            </a:r>
            <a:r>
              <a:rPr lang="cs-CZ" sz="4200" dirty="0" err="1" smtClean="0"/>
              <a:t>zu</a:t>
            </a:r>
            <a:r>
              <a:rPr lang="cs-CZ" sz="4200" dirty="0" smtClean="0"/>
              <a:t> </a:t>
            </a:r>
            <a:r>
              <a:rPr lang="cs-CZ" sz="4200" dirty="0" err="1" smtClean="0"/>
              <a:t>schreiben</a:t>
            </a:r>
            <a:r>
              <a:rPr lang="cs-CZ" sz="4200" dirty="0" smtClean="0"/>
              <a:t>.</a:t>
            </a:r>
            <a:endParaRPr lang="cs-CZ" sz="4200" dirty="0"/>
          </a:p>
          <a:p>
            <a:pPr marL="0" indent="0">
              <a:buNone/>
            </a:pPr>
            <a:endParaRPr lang="cs-CZ" sz="4200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71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III. Cvičení – tvoř infinitivní vazby s/bez „</a:t>
            </a:r>
            <a:r>
              <a:rPr lang="cs-CZ" sz="3200" b="1" dirty="0" err="1" smtClean="0"/>
              <a:t>zu</a:t>
            </a:r>
            <a:r>
              <a:rPr lang="cs-CZ" sz="3200" b="1" dirty="0" smtClean="0"/>
              <a:t>“: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/>
              <a:t>1/ </a:t>
            </a:r>
            <a:r>
              <a:rPr lang="cs-CZ" sz="2600" b="1" dirty="0" err="1" smtClean="0"/>
              <a:t>Karten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spielen</a:t>
            </a:r>
            <a:r>
              <a:rPr lang="cs-CZ" sz="2600" b="1" dirty="0" smtClean="0"/>
              <a:t>: 		    4/ </a:t>
            </a:r>
            <a:r>
              <a:rPr lang="cs-CZ" sz="2600" b="1" dirty="0" err="1" smtClean="0"/>
              <a:t>Urlaub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im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Ausland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verbringen</a:t>
            </a:r>
            <a:r>
              <a:rPr lang="cs-CZ" sz="2600" b="1" dirty="0" smtClean="0"/>
              <a:t>:</a:t>
            </a:r>
          </a:p>
          <a:p>
            <a:pPr>
              <a:buNone/>
            </a:pPr>
            <a:r>
              <a:rPr lang="cs-CZ" sz="2400" dirty="0" smtClean="0"/>
              <a:t>- Es </a:t>
            </a:r>
            <a:r>
              <a:rPr lang="cs-CZ" sz="2400" dirty="0" err="1" smtClean="0"/>
              <a:t>macht</a:t>
            </a:r>
            <a:r>
              <a:rPr lang="cs-CZ" sz="2400" dirty="0" smtClean="0"/>
              <a:t> </a:t>
            </a:r>
            <a:r>
              <a:rPr lang="cs-CZ" sz="2400" dirty="0" err="1" smtClean="0"/>
              <a:t>Spaß</a:t>
            </a:r>
            <a:r>
              <a:rPr lang="cs-CZ" sz="2400" dirty="0" smtClean="0"/>
              <a:t> …			- </a:t>
            </a:r>
            <a:r>
              <a:rPr lang="cs-CZ" sz="2400" dirty="0" err="1" smtClean="0"/>
              <a:t>Er</a:t>
            </a:r>
            <a:r>
              <a:rPr lang="cs-CZ" sz="2400" dirty="0" smtClean="0"/>
              <a:t> </a:t>
            </a:r>
            <a:r>
              <a:rPr lang="cs-CZ" sz="2400" dirty="0" err="1" smtClean="0"/>
              <a:t>hatte</a:t>
            </a:r>
            <a:r>
              <a:rPr lang="cs-CZ" sz="2400" dirty="0" smtClean="0"/>
              <a:t> </a:t>
            </a:r>
            <a:r>
              <a:rPr lang="cs-CZ" sz="2400" dirty="0" err="1" smtClean="0"/>
              <a:t>die</a:t>
            </a:r>
            <a:r>
              <a:rPr lang="cs-CZ" sz="2400" dirty="0" smtClean="0"/>
              <a:t> </a:t>
            </a:r>
            <a:r>
              <a:rPr lang="cs-CZ" sz="2400" dirty="0" err="1" smtClean="0"/>
              <a:t>Idee</a:t>
            </a:r>
            <a:r>
              <a:rPr lang="cs-CZ" sz="2400" dirty="0" smtClean="0"/>
              <a:t> …		</a:t>
            </a:r>
          </a:p>
          <a:p>
            <a:pPr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Wir</a:t>
            </a:r>
            <a:r>
              <a:rPr lang="cs-CZ" sz="2400" dirty="0" smtClean="0"/>
              <a:t> </a:t>
            </a:r>
            <a:r>
              <a:rPr lang="cs-CZ" sz="2400" dirty="0" err="1" smtClean="0"/>
              <a:t>kommen</a:t>
            </a:r>
            <a:r>
              <a:rPr lang="cs-CZ" sz="2400" dirty="0" smtClean="0"/>
              <a:t> …			- </a:t>
            </a:r>
            <a:r>
              <a:rPr lang="cs-CZ" sz="2400" dirty="0" err="1" smtClean="0"/>
              <a:t>Ich</a:t>
            </a:r>
            <a:r>
              <a:rPr lang="cs-CZ" sz="2400" dirty="0" smtClean="0"/>
              <a:t> </a:t>
            </a:r>
            <a:r>
              <a:rPr lang="cs-CZ" sz="2400" dirty="0" err="1" smtClean="0"/>
              <a:t>habe</a:t>
            </a:r>
            <a:r>
              <a:rPr lang="cs-CZ" sz="2400" dirty="0" smtClean="0"/>
              <a:t> </a:t>
            </a:r>
            <a:r>
              <a:rPr lang="cs-CZ" sz="2400" dirty="0" err="1" smtClean="0"/>
              <a:t>mich</a:t>
            </a:r>
            <a:r>
              <a:rPr lang="cs-CZ" sz="2400" dirty="0" smtClean="0"/>
              <a:t> </a:t>
            </a:r>
            <a:r>
              <a:rPr lang="cs-CZ" sz="2400" dirty="0" err="1" smtClean="0"/>
              <a:t>entschlossen</a:t>
            </a:r>
            <a:r>
              <a:rPr lang="cs-CZ" sz="2400" dirty="0" smtClean="0"/>
              <a:t> …</a:t>
            </a:r>
          </a:p>
          <a:p>
            <a:pPr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fangen</a:t>
            </a:r>
            <a:r>
              <a:rPr lang="cs-CZ" sz="2400" dirty="0" smtClean="0"/>
              <a:t> </a:t>
            </a:r>
            <a:r>
              <a:rPr lang="cs-CZ" sz="2400" dirty="0" err="1" smtClean="0"/>
              <a:t>gleich</a:t>
            </a:r>
            <a:r>
              <a:rPr lang="cs-CZ" sz="2400" dirty="0" smtClean="0"/>
              <a:t> </a:t>
            </a:r>
            <a:r>
              <a:rPr lang="cs-CZ" sz="2400" dirty="0" err="1" smtClean="0"/>
              <a:t>an</a:t>
            </a:r>
            <a:r>
              <a:rPr lang="cs-CZ" sz="2400" dirty="0" smtClean="0"/>
              <a:t> …		- </a:t>
            </a:r>
            <a:r>
              <a:rPr lang="cs-CZ" sz="2400" dirty="0" err="1" smtClean="0"/>
              <a:t>Wir</a:t>
            </a:r>
            <a:r>
              <a:rPr lang="cs-CZ" sz="2400" dirty="0" smtClean="0"/>
              <a:t> </a:t>
            </a:r>
            <a:r>
              <a:rPr lang="cs-CZ" sz="2400" dirty="0" err="1" smtClean="0"/>
              <a:t>wollten</a:t>
            </a:r>
            <a:r>
              <a:rPr lang="cs-CZ" sz="2400" dirty="0" smtClean="0"/>
              <a:t> …</a:t>
            </a:r>
          </a:p>
          <a:p>
            <a:pPr>
              <a:buNone/>
            </a:pPr>
            <a:r>
              <a:rPr lang="cs-CZ" sz="2600" b="1" dirty="0" smtClean="0"/>
              <a:t>2/ den </a:t>
            </a:r>
            <a:r>
              <a:rPr lang="cs-CZ" sz="2600" b="1" dirty="0" err="1" smtClean="0"/>
              <a:t>Horrorfilm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ansehen</a:t>
            </a:r>
            <a:r>
              <a:rPr lang="cs-CZ" sz="2600" b="1" dirty="0" smtClean="0"/>
              <a:t>:   5/ </a:t>
            </a:r>
            <a:r>
              <a:rPr lang="cs-CZ" sz="2600" b="1" dirty="0" err="1" smtClean="0"/>
              <a:t>alles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erledigen</a:t>
            </a:r>
            <a:r>
              <a:rPr lang="cs-CZ" sz="2600" b="1" dirty="0" smtClean="0"/>
              <a:t>:</a:t>
            </a:r>
          </a:p>
          <a:p>
            <a:pPr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hat</a:t>
            </a:r>
            <a:r>
              <a:rPr lang="cs-CZ" sz="2400" dirty="0" smtClean="0"/>
              <a:t> vor …				</a:t>
            </a:r>
            <a:r>
              <a:rPr lang="cs-CZ" sz="2400" dirty="0" err="1" smtClean="0"/>
              <a:t>Er</a:t>
            </a:r>
            <a:r>
              <a:rPr lang="cs-CZ" sz="2400" dirty="0" smtClean="0"/>
              <a:t> </a:t>
            </a:r>
            <a:r>
              <a:rPr lang="cs-CZ" sz="2400" dirty="0" err="1" smtClean="0"/>
              <a:t>hat</a:t>
            </a:r>
            <a:r>
              <a:rPr lang="cs-CZ" sz="2400" dirty="0" smtClean="0"/>
              <a:t> </a:t>
            </a:r>
            <a:r>
              <a:rPr lang="cs-CZ" sz="2400" dirty="0" err="1" smtClean="0"/>
              <a:t>vergessen</a:t>
            </a:r>
            <a:r>
              <a:rPr lang="cs-CZ" sz="2400" dirty="0" smtClean="0"/>
              <a:t> …</a:t>
            </a:r>
          </a:p>
          <a:p>
            <a:pPr>
              <a:buNone/>
            </a:pPr>
            <a:r>
              <a:rPr lang="cs-CZ" sz="2400" dirty="0" smtClean="0"/>
              <a:t>- Es </a:t>
            </a:r>
            <a:r>
              <a:rPr lang="cs-CZ" sz="2400" dirty="0" err="1" smtClean="0"/>
              <a:t>lohnt</a:t>
            </a:r>
            <a:r>
              <a:rPr lang="cs-CZ" sz="2400" dirty="0" smtClean="0"/>
              <a:t> </a:t>
            </a:r>
            <a:r>
              <a:rPr lang="cs-CZ" sz="2400" dirty="0" err="1" smtClean="0"/>
              <a:t>sich</a:t>
            </a:r>
            <a:r>
              <a:rPr lang="cs-CZ" sz="2400" dirty="0" smtClean="0"/>
              <a:t> …			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lässt</a:t>
            </a:r>
            <a:r>
              <a:rPr lang="cs-CZ" sz="2400" dirty="0" smtClean="0"/>
              <a:t> </a:t>
            </a:r>
            <a:r>
              <a:rPr lang="cs-CZ" sz="2400" dirty="0" err="1" smtClean="0"/>
              <a:t>ihn</a:t>
            </a:r>
            <a:r>
              <a:rPr lang="cs-CZ" sz="2400" dirty="0" smtClean="0"/>
              <a:t> …</a:t>
            </a:r>
          </a:p>
          <a:p>
            <a:pPr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Ich</a:t>
            </a:r>
            <a:r>
              <a:rPr lang="cs-CZ" sz="2400" dirty="0" smtClean="0"/>
              <a:t> </a:t>
            </a:r>
            <a:r>
              <a:rPr lang="cs-CZ" sz="2400" dirty="0" err="1" smtClean="0"/>
              <a:t>möchte</a:t>
            </a:r>
            <a:r>
              <a:rPr lang="cs-CZ" sz="2400" dirty="0" smtClean="0"/>
              <a:t> …				</a:t>
            </a:r>
            <a:r>
              <a:rPr lang="cs-CZ" sz="2400" dirty="0" err="1" smtClean="0"/>
              <a:t>Er</a:t>
            </a:r>
            <a:r>
              <a:rPr lang="cs-CZ" sz="2400" dirty="0" smtClean="0"/>
              <a:t> </a:t>
            </a:r>
            <a:r>
              <a:rPr lang="cs-CZ" sz="2400" dirty="0" err="1" smtClean="0"/>
              <a:t>hatte</a:t>
            </a:r>
            <a:r>
              <a:rPr lang="cs-CZ" sz="2400" dirty="0" smtClean="0"/>
              <a:t> </a:t>
            </a:r>
            <a:r>
              <a:rPr lang="cs-CZ" sz="2400" dirty="0" err="1" smtClean="0"/>
              <a:t>die</a:t>
            </a:r>
            <a:r>
              <a:rPr lang="cs-CZ" sz="2400" dirty="0" smtClean="0"/>
              <a:t> </a:t>
            </a:r>
            <a:r>
              <a:rPr lang="cs-CZ" sz="2400" dirty="0" err="1" smtClean="0"/>
              <a:t>Aufgabe</a:t>
            </a:r>
            <a:r>
              <a:rPr lang="cs-CZ" sz="2400" dirty="0" smtClean="0"/>
              <a:t> …</a:t>
            </a:r>
          </a:p>
          <a:p>
            <a:pPr>
              <a:buNone/>
            </a:pPr>
            <a:r>
              <a:rPr lang="cs-CZ" sz="2600" b="1" dirty="0" smtClean="0"/>
              <a:t>3/ </a:t>
            </a:r>
            <a:r>
              <a:rPr lang="cs-CZ" sz="2600" b="1" dirty="0" err="1" smtClean="0"/>
              <a:t>neue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Schuhe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kaufen</a:t>
            </a:r>
            <a:r>
              <a:rPr lang="cs-CZ" sz="2600" b="1" dirty="0" smtClean="0"/>
              <a:t>:	     6/ </a:t>
            </a:r>
            <a:r>
              <a:rPr lang="cs-CZ" sz="2600" b="1" dirty="0" err="1" smtClean="0"/>
              <a:t>alles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Notwendige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einkaufen</a:t>
            </a:r>
            <a:r>
              <a:rPr lang="cs-CZ" sz="2600" b="1" dirty="0" smtClean="0"/>
              <a:t>: </a:t>
            </a:r>
          </a:p>
          <a:p>
            <a:pPr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Ich</a:t>
            </a:r>
            <a:r>
              <a:rPr lang="cs-CZ" sz="2400" dirty="0" smtClean="0"/>
              <a:t> </a:t>
            </a:r>
            <a:r>
              <a:rPr lang="cs-CZ" sz="2400" dirty="0" err="1" smtClean="0"/>
              <a:t>habe</a:t>
            </a:r>
            <a:r>
              <a:rPr lang="cs-CZ" sz="2400" dirty="0" smtClean="0"/>
              <a:t> </a:t>
            </a:r>
            <a:r>
              <a:rPr lang="cs-CZ" sz="2400" dirty="0" err="1" smtClean="0"/>
              <a:t>vergessen</a:t>
            </a:r>
            <a:r>
              <a:rPr lang="cs-CZ" sz="2400" dirty="0" smtClean="0"/>
              <a:t> …</a:t>
            </a:r>
            <a:r>
              <a:rPr lang="cs-CZ" sz="2600" dirty="0" smtClean="0"/>
              <a:t>		</a:t>
            </a:r>
            <a:r>
              <a:rPr lang="cs-CZ" sz="2400" dirty="0" smtClean="0"/>
              <a:t>-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hat</a:t>
            </a:r>
            <a:r>
              <a:rPr lang="cs-CZ" sz="2400" dirty="0" smtClean="0"/>
              <a:t> </a:t>
            </a:r>
            <a:r>
              <a:rPr lang="cs-CZ" sz="2400" dirty="0" err="1" smtClean="0"/>
              <a:t>geplant</a:t>
            </a:r>
            <a:r>
              <a:rPr lang="cs-CZ" sz="2400" dirty="0" smtClean="0"/>
              <a:t> …</a:t>
            </a:r>
          </a:p>
          <a:p>
            <a:pPr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Er</a:t>
            </a:r>
            <a:r>
              <a:rPr lang="cs-CZ" sz="2400" dirty="0" smtClean="0"/>
              <a:t> </a:t>
            </a:r>
            <a:r>
              <a:rPr lang="cs-CZ" sz="2400" dirty="0" err="1" smtClean="0"/>
              <a:t>muss</a:t>
            </a:r>
            <a:r>
              <a:rPr lang="cs-CZ" sz="2400" dirty="0" smtClean="0"/>
              <a:t> …</a:t>
            </a:r>
            <a:r>
              <a:rPr lang="cs-CZ" sz="2600" dirty="0" smtClean="0"/>
              <a:t>				</a:t>
            </a:r>
            <a:r>
              <a:rPr lang="cs-CZ" sz="2400" dirty="0" smtClean="0"/>
              <a:t>-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konnten</a:t>
            </a:r>
            <a:r>
              <a:rPr lang="cs-CZ" sz="2400" dirty="0" smtClean="0"/>
              <a:t> …	</a:t>
            </a:r>
          </a:p>
          <a:p>
            <a:pPr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Geh</a:t>
            </a:r>
            <a:r>
              <a:rPr lang="cs-CZ" sz="2400" dirty="0" smtClean="0"/>
              <a:t> …</a:t>
            </a:r>
            <a:r>
              <a:rPr lang="cs-CZ" sz="2600" dirty="0" smtClean="0"/>
              <a:t>				</a:t>
            </a:r>
            <a:r>
              <a:rPr lang="cs-CZ" sz="2400" dirty="0" smtClean="0"/>
              <a:t>- Es </a:t>
            </a:r>
            <a:r>
              <a:rPr lang="cs-CZ" sz="2400" dirty="0" err="1" smtClean="0"/>
              <a:t>war</a:t>
            </a:r>
            <a:r>
              <a:rPr lang="cs-CZ" sz="2400" dirty="0" smtClean="0"/>
              <a:t> </a:t>
            </a:r>
            <a:r>
              <a:rPr lang="cs-CZ" sz="2400" dirty="0" err="1" smtClean="0"/>
              <a:t>notwendig</a:t>
            </a:r>
            <a:r>
              <a:rPr lang="cs-CZ" sz="2400" dirty="0" smtClean="0"/>
              <a:t> …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832</Words>
  <Application>Microsoft Office PowerPoint</Application>
  <PresentationFormat>Předvádění na obrazovce (4:3)</PresentationFormat>
  <Paragraphs>171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Prezentace aplikace PowerPoint</vt:lpstr>
      <vt:lpstr>Závislý infinitiv s „zu“</vt:lpstr>
      <vt:lpstr>Prezentace aplikace PowerPoint</vt:lpstr>
      <vt:lpstr>Prezentace aplikace PowerPoint</vt:lpstr>
      <vt:lpstr>Prezentace aplikace PowerPoint</vt:lpstr>
      <vt:lpstr>I. Cvičení – tvoř infinitivní věty:</vt:lpstr>
      <vt:lpstr>II. Cvičení – tvoř věty s infinitivní vazbou s „zu“:</vt:lpstr>
      <vt:lpstr>Prezentace aplikace PowerPoint</vt:lpstr>
      <vt:lpstr>III. Cvičení – tvoř infinitivní vazby s/bez „zu“:</vt:lpstr>
      <vt:lpstr>Řešení – I. cvičení:</vt:lpstr>
      <vt:lpstr>Řešení – II. cvičení:</vt:lpstr>
      <vt:lpstr>Řešení – III. cvičení: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Sklenařová</dc:creator>
  <cp:lastModifiedBy>Pavel Roubínek</cp:lastModifiedBy>
  <cp:revision>33</cp:revision>
  <dcterms:created xsi:type="dcterms:W3CDTF">2014-05-13T13:26:11Z</dcterms:created>
  <dcterms:modified xsi:type="dcterms:W3CDTF">2014-06-10T09:35:48Z</dcterms:modified>
</cp:coreProperties>
</file>