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54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37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4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34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0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05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43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0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36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2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BCD5-AB7E-4509-A7B0-7A8B867DAA3B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A2D7D-BE9C-4DCF-B366-680FBFC606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8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51574"/>
              </p:ext>
            </p:extLst>
          </p:nvPr>
        </p:nvGraphicFramePr>
        <p:xfrm>
          <a:off x="827584" y="1628800"/>
          <a:ext cx="7344816" cy="5114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561"/>
                <a:gridCol w="5836255"/>
              </a:tblGrid>
              <a:tr h="58569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Konjunktiv II (préterita) nepravidelných a modálních sloves</a:t>
                      </a:r>
                    </a:p>
                  </a:txBody>
                  <a:tcPr anchor="ctr"/>
                </a:tc>
              </a:tr>
              <a:tr h="58569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 </a:t>
                      </a:r>
                    </a:p>
                  </a:txBody>
                  <a:tcPr anchor="ctr"/>
                </a:tc>
              </a:tr>
              <a:tr h="58569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8569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569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konjunktiv II, sloveso nepravidelné, sloveso modální,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podmiňovací způsob, </a:t>
                      </a:r>
                    </a:p>
                  </a:txBody>
                  <a:tcPr anchor="ctr"/>
                </a:tc>
              </a:tr>
              <a:tr h="39936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936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7. 5. 2014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936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461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6632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55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Konjunktiv II (préterita) nepravidelných sloves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Vyjadřuje český </a:t>
            </a:r>
            <a:r>
              <a:rPr lang="cs-CZ" sz="2800" b="1" dirty="0" smtClean="0">
                <a:solidFill>
                  <a:srgbClr val="00B0F0"/>
                </a:solidFill>
              </a:rPr>
              <a:t>přítomný podmiňovací způsob </a:t>
            </a:r>
            <a:r>
              <a:rPr lang="cs-CZ" sz="2800" dirty="0" smtClean="0"/>
              <a:t>a odpovídá českým tvarům </a:t>
            </a:r>
            <a:r>
              <a:rPr lang="cs-CZ" sz="2800" b="1" dirty="0" smtClean="0">
                <a:solidFill>
                  <a:srgbClr val="00B0F0"/>
                </a:solidFill>
              </a:rPr>
              <a:t>přišel bych, zůstala by, mohli bychom</a:t>
            </a:r>
            <a:r>
              <a:rPr lang="cs-CZ" sz="2800" dirty="0" smtClean="0"/>
              <a:t> atd.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K</a:t>
            </a:r>
            <a:r>
              <a:rPr lang="cs-CZ" sz="2800" b="1" dirty="0" smtClean="0">
                <a:solidFill>
                  <a:srgbClr val="FF0000"/>
                </a:solidFill>
              </a:rPr>
              <a:t>menová samohláska </a:t>
            </a:r>
            <a:r>
              <a:rPr lang="cs-CZ" sz="2800" dirty="0" smtClean="0"/>
              <a:t>schopná přehlásky (</a:t>
            </a:r>
            <a:r>
              <a:rPr lang="cs-CZ" sz="2800" b="1" dirty="0" smtClean="0">
                <a:solidFill>
                  <a:srgbClr val="FF0000"/>
                </a:solidFill>
              </a:rPr>
              <a:t>a, o, u) se přehlasuje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Tvoří se od </a:t>
            </a:r>
            <a:r>
              <a:rPr lang="cs-CZ" sz="2800" b="1" dirty="0" smtClean="0"/>
              <a:t>kmene préterita </a:t>
            </a:r>
            <a:r>
              <a:rPr lang="cs-CZ" sz="2800" b="1" dirty="0" smtClean="0">
                <a:solidFill>
                  <a:srgbClr val="FF0000"/>
                </a:solidFill>
              </a:rPr>
              <a:t>koncovkami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    –e, –</a:t>
            </a:r>
            <a:r>
              <a:rPr lang="cs-CZ" sz="2800" b="1" dirty="0" err="1" smtClean="0">
                <a:solidFill>
                  <a:srgbClr val="FF0000"/>
                </a:solidFill>
              </a:rPr>
              <a:t>est</a:t>
            </a:r>
            <a:r>
              <a:rPr lang="cs-CZ" sz="2800" b="1" dirty="0" smtClean="0">
                <a:solidFill>
                  <a:srgbClr val="FF0000"/>
                </a:solidFill>
              </a:rPr>
              <a:t>, –e, –en, –et, –en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dirty="0" err="1" smtClean="0"/>
              <a:t>kommen</a:t>
            </a:r>
            <a:r>
              <a:rPr lang="cs-CZ" sz="2800" dirty="0"/>
              <a:t>	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		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			 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est</a:t>
            </a:r>
            <a:r>
              <a:rPr lang="cs-CZ" sz="2800" dirty="0" smtClean="0"/>
              <a:t>		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et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</a:t>
            </a: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, es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	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</a:t>
            </a:r>
            <a:r>
              <a:rPr lang="cs-CZ" sz="2800" b="1" dirty="0" err="1" smtClean="0">
                <a:solidFill>
                  <a:srgbClr val="FF0000"/>
                </a:solidFill>
              </a:rPr>
              <a:t>ä</a:t>
            </a:r>
            <a:r>
              <a:rPr lang="cs-CZ" sz="2800" dirty="0" err="1" smtClean="0"/>
              <a:t>m</a:t>
            </a:r>
            <a:r>
              <a:rPr lang="cs-CZ" sz="2800" b="1" dirty="0" err="1" smtClean="0">
                <a:solidFill>
                  <a:srgbClr val="FF0000"/>
                </a:solidFill>
              </a:rPr>
              <a:t>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Obdobně: </a:t>
            </a:r>
          </a:p>
          <a:p>
            <a:pPr marL="0" indent="0">
              <a:buNone/>
            </a:pP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ginge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schriebe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lieẞe</a:t>
            </a:r>
            <a:r>
              <a:rPr lang="cs-CZ" sz="2800" dirty="0" smtClean="0"/>
              <a:t>,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bliebe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dirty="0" smtClean="0"/>
              <a:t> </a:t>
            </a:r>
            <a:r>
              <a:rPr lang="cs-CZ" sz="2800" b="1" dirty="0" err="1" smtClean="0"/>
              <a:t>liefe</a:t>
            </a:r>
            <a:r>
              <a:rPr lang="cs-CZ" sz="2800" dirty="0" smtClean="0"/>
              <a:t> 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939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přeformuluj věty do konjunktivu II: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Př.: Er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dirty="0" err="1" smtClean="0"/>
              <a:t>heute</a:t>
            </a:r>
            <a:r>
              <a:rPr lang="cs-CZ" sz="2800" dirty="0" smtClean="0"/>
              <a:t>. – </a:t>
            </a:r>
            <a:r>
              <a:rPr lang="cs-CZ" sz="2800" b="1" dirty="0" smtClean="0"/>
              <a:t>Er </a:t>
            </a:r>
            <a:r>
              <a:rPr lang="cs-CZ" sz="2800" b="1" dirty="0" err="1" smtClean="0"/>
              <a:t>käme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heute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 smtClean="0"/>
              <a:t>bleibt</a:t>
            </a:r>
            <a:r>
              <a:rPr lang="cs-CZ" sz="2800" dirty="0" smtClean="0"/>
              <a:t> </a:t>
            </a:r>
            <a:r>
              <a:rPr lang="cs-CZ" sz="2800" dirty="0" err="1" smtClean="0"/>
              <a:t>bei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bis Ende </a:t>
            </a:r>
            <a:r>
              <a:rPr lang="cs-CZ" sz="2800" dirty="0" err="1" smtClean="0"/>
              <a:t>Juli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 smtClean="0"/>
              <a:t>schreibt</a:t>
            </a:r>
            <a:r>
              <a:rPr lang="cs-CZ" sz="2800" dirty="0" smtClean="0"/>
              <a:t> </a:t>
            </a:r>
            <a:r>
              <a:rPr lang="cs-CZ" sz="2800" dirty="0" err="1" smtClean="0"/>
              <a:t>seinen</a:t>
            </a:r>
            <a:r>
              <a:rPr lang="cs-CZ" sz="2800" dirty="0" smtClean="0"/>
              <a:t> </a:t>
            </a:r>
            <a:r>
              <a:rPr lang="cs-CZ" sz="2800" dirty="0" err="1" smtClean="0"/>
              <a:t>Freunden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geht</a:t>
            </a:r>
            <a:r>
              <a:rPr lang="cs-CZ" sz="2800" dirty="0" smtClean="0"/>
              <a:t> </a:t>
            </a:r>
            <a:r>
              <a:rPr lang="cs-CZ" sz="2800" dirty="0" err="1" smtClean="0"/>
              <a:t>mit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auf</a:t>
            </a:r>
            <a:r>
              <a:rPr lang="cs-CZ" sz="2800" dirty="0" smtClean="0"/>
              <a:t> jeden </a:t>
            </a:r>
            <a:r>
              <a:rPr lang="cs-CZ" sz="2800" dirty="0" err="1" smtClean="0"/>
              <a:t>Fall</a:t>
            </a:r>
            <a:r>
              <a:rPr lang="cs-CZ" sz="2800" dirty="0" smtClean="0"/>
              <a:t> </a:t>
            </a:r>
            <a:r>
              <a:rPr lang="cs-CZ" sz="2800" dirty="0" err="1" smtClean="0"/>
              <a:t>ins</a:t>
            </a:r>
            <a:r>
              <a:rPr lang="cs-CZ" sz="2800" dirty="0" smtClean="0"/>
              <a:t> Kino.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schreibt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Einladungen</a:t>
            </a:r>
            <a:r>
              <a:rPr lang="cs-CZ" sz="2800" dirty="0" smtClean="0"/>
              <a:t> 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kommen</a:t>
            </a:r>
            <a:r>
              <a:rPr lang="cs-CZ" sz="2800" dirty="0" smtClean="0"/>
              <a:t> </a:t>
            </a:r>
            <a:r>
              <a:rPr lang="cs-CZ" sz="2800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Abend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Das</a:t>
            </a:r>
            <a:r>
              <a:rPr lang="cs-CZ" sz="2800" dirty="0" smtClean="0"/>
              <a:t> </a:t>
            </a:r>
            <a:r>
              <a:rPr lang="cs-CZ" sz="2800" dirty="0" err="1" smtClean="0"/>
              <a:t>geht</a:t>
            </a:r>
            <a:r>
              <a:rPr lang="cs-CZ" sz="2800" dirty="0" smtClean="0"/>
              <a:t> </a:t>
            </a:r>
            <a:r>
              <a:rPr lang="cs-CZ" sz="2800" dirty="0" err="1" smtClean="0"/>
              <a:t>gar</a:t>
            </a:r>
            <a:r>
              <a:rPr lang="cs-CZ" sz="2800" dirty="0" smtClean="0"/>
              <a:t> </a:t>
            </a:r>
            <a:r>
              <a:rPr lang="cs-CZ" sz="2800" dirty="0" err="1" smtClean="0"/>
              <a:t>nicht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Es </a:t>
            </a:r>
            <a:r>
              <a:rPr lang="cs-CZ" sz="2800" dirty="0" err="1" smtClean="0"/>
              <a:t>lässt</a:t>
            </a:r>
            <a:r>
              <a:rPr lang="cs-CZ" sz="2800" dirty="0" smtClean="0"/>
              <a:t> </a:t>
            </a:r>
            <a:r>
              <a:rPr lang="cs-CZ" sz="2800" dirty="0" err="1" smtClean="0"/>
              <a:t>sich</a:t>
            </a:r>
            <a:r>
              <a:rPr lang="cs-CZ" sz="2800" dirty="0" smtClean="0"/>
              <a:t> gut machen.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kommen</a:t>
            </a:r>
            <a:r>
              <a:rPr lang="cs-CZ" sz="2800" dirty="0" smtClean="0"/>
              <a:t> </a:t>
            </a:r>
            <a:r>
              <a:rPr lang="cs-CZ" sz="2800" dirty="0" err="1" smtClean="0"/>
              <a:t>gern</a:t>
            </a:r>
            <a:r>
              <a:rPr lang="cs-CZ" sz="2800" dirty="0" smtClean="0"/>
              <a:t> </a:t>
            </a:r>
            <a:r>
              <a:rPr lang="cs-CZ" sz="2800" dirty="0" err="1" smtClean="0"/>
              <a:t>wieder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bleiben</a:t>
            </a:r>
            <a:r>
              <a:rPr lang="cs-CZ" sz="2800" dirty="0" smtClean="0"/>
              <a:t> </a:t>
            </a:r>
            <a:r>
              <a:rPr lang="cs-CZ" sz="2800" dirty="0" err="1" smtClean="0"/>
              <a:t>noch</a:t>
            </a:r>
            <a:r>
              <a:rPr lang="cs-CZ" sz="2800" dirty="0" smtClean="0"/>
              <a:t> </a:t>
            </a:r>
            <a:r>
              <a:rPr lang="cs-CZ" sz="2800" dirty="0" err="1" smtClean="0"/>
              <a:t>eine</a:t>
            </a:r>
            <a:r>
              <a:rPr lang="cs-CZ" sz="2800" dirty="0" smtClean="0"/>
              <a:t> </a:t>
            </a:r>
            <a:r>
              <a:rPr lang="cs-CZ" sz="2800" dirty="0" err="1" smtClean="0"/>
              <a:t>halbe</a:t>
            </a:r>
            <a:r>
              <a:rPr lang="cs-CZ" sz="2800" dirty="0" smtClean="0"/>
              <a:t> </a:t>
            </a:r>
            <a:r>
              <a:rPr lang="cs-CZ" sz="2800" dirty="0" err="1" smtClean="0"/>
              <a:t>Stunde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schreibe</a:t>
            </a:r>
            <a:r>
              <a:rPr lang="cs-CZ" sz="2800" dirty="0" smtClean="0"/>
              <a:t> </a:t>
            </a:r>
            <a:r>
              <a:rPr lang="cs-CZ" sz="2800" dirty="0" err="1" smtClean="0"/>
              <a:t>ihm</a:t>
            </a:r>
            <a:r>
              <a:rPr lang="cs-CZ" sz="2800" dirty="0" smtClean="0"/>
              <a:t> </a:t>
            </a:r>
            <a:r>
              <a:rPr lang="cs-CZ" sz="2800" dirty="0" err="1" smtClean="0"/>
              <a:t>morgen</a:t>
            </a:r>
            <a:r>
              <a:rPr lang="cs-CZ" sz="2800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71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Konjunktiv II (préterita) modálních sloves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/>
          <a:lstStyle/>
          <a:p>
            <a:r>
              <a:rPr lang="cs-CZ" sz="3000" dirty="0" smtClean="0"/>
              <a:t>Tvoří se od </a:t>
            </a:r>
            <a:r>
              <a:rPr lang="cs-CZ" sz="3000" b="1" dirty="0" smtClean="0">
                <a:solidFill>
                  <a:srgbClr val="FF0000"/>
                </a:solidFill>
              </a:rPr>
              <a:t>kmene préterita </a:t>
            </a:r>
            <a:r>
              <a:rPr lang="cs-CZ" sz="3000" dirty="0" smtClean="0"/>
              <a:t>a odpovídá českým tvarům </a:t>
            </a:r>
            <a:r>
              <a:rPr lang="cs-CZ" sz="3000" b="1" dirty="0" smtClean="0">
                <a:solidFill>
                  <a:srgbClr val="00B0F0"/>
                </a:solidFill>
              </a:rPr>
              <a:t>mohl bych</a:t>
            </a:r>
            <a:r>
              <a:rPr lang="cs-CZ" sz="3000" dirty="0" smtClean="0"/>
              <a:t>, </a:t>
            </a:r>
            <a:r>
              <a:rPr lang="cs-CZ" sz="3000" b="1" dirty="0" smtClean="0">
                <a:solidFill>
                  <a:srgbClr val="00B0F0"/>
                </a:solidFill>
              </a:rPr>
              <a:t>musela by</a:t>
            </a:r>
            <a:r>
              <a:rPr lang="cs-CZ" sz="3000" dirty="0" smtClean="0"/>
              <a:t>, </a:t>
            </a:r>
            <a:r>
              <a:rPr lang="cs-CZ" sz="3000" b="1" dirty="0" smtClean="0">
                <a:solidFill>
                  <a:srgbClr val="00B0F0"/>
                </a:solidFill>
              </a:rPr>
              <a:t>chtěli by</a:t>
            </a:r>
            <a:r>
              <a:rPr lang="cs-CZ" sz="3000" dirty="0" smtClean="0"/>
              <a:t>, </a:t>
            </a:r>
            <a:r>
              <a:rPr lang="cs-CZ" sz="3000" b="1" dirty="0" smtClean="0">
                <a:solidFill>
                  <a:srgbClr val="00B0F0"/>
                </a:solidFill>
              </a:rPr>
              <a:t>rádi by </a:t>
            </a:r>
            <a:r>
              <a:rPr lang="cs-CZ" dirty="0" smtClean="0"/>
              <a:t>… </a:t>
            </a:r>
          </a:p>
          <a:p>
            <a:r>
              <a:rPr lang="cs-CZ" sz="3000" dirty="0" smtClean="0"/>
              <a:t>Kmenová</a:t>
            </a:r>
            <a:r>
              <a:rPr lang="cs-CZ" sz="3000" b="1" dirty="0" smtClean="0">
                <a:solidFill>
                  <a:srgbClr val="FF0000"/>
                </a:solidFill>
              </a:rPr>
              <a:t> samohláska </a:t>
            </a:r>
            <a:r>
              <a:rPr lang="cs-CZ" sz="3000" dirty="0" smtClean="0"/>
              <a:t>schopná přehlásky (</a:t>
            </a:r>
            <a:r>
              <a:rPr lang="cs-CZ" sz="3000" b="1" dirty="0" smtClean="0">
                <a:solidFill>
                  <a:srgbClr val="FF0000"/>
                </a:solidFill>
              </a:rPr>
              <a:t>a, o, u) se přehlasuje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Koncovky:</a:t>
            </a:r>
            <a:r>
              <a:rPr lang="cs-CZ" sz="3000" b="1" dirty="0" smtClean="0">
                <a:solidFill>
                  <a:srgbClr val="FF0000"/>
                </a:solidFill>
              </a:rPr>
              <a:t> –e, –</a:t>
            </a:r>
            <a:r>
              <a:rPr lang="cs-CZ" sz="3000" b="1" dirty="0" err="1" smtClean="0">
                <a:solidFill>
                  <a:srgbClr val="FF0000"/>
                </a:solidFill>
              </a:rPr>
              <a:t>est</a:t>
            </a:r>
            <a:r>
              <a:rPr lang="cs-CZ" sz="3000" b="1" dirty="0" smtClean="0">
                <a:solidFill>
                  <a:srgbClr val="FF0000"/>
                </a:solidFill>
              </a:rPr>
              <a:t>, –e, –en, –et, –en</a:t>
            </a:r>
            <a:r>
              <a:rPr lang="cs-CZ" sz="30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		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			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est</a:t>
            </a:r>
            <a:r>
              <a:rPr lang="cs-CZ" sz="2800" dirty="0" smtClean="0"/>
              <a:t>			</a:t>
            </a:r>
            <a:r>
              <a:rPr lang="cs-CZ" sz="2800" dirty="0" err="1" smtClean="0"/>
              <a:t>ihr</a:t>
            </a:r>
            <a:r>
              <a:rPr lang="cs-CZ" sz="2800" dirty="0" smtClean="0"/>
              <a:t> </a:t>
            </a:r>
            <a:r>
              <a:rPr lang="cs-CZ" sz="2800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et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            </a:t>
            </a:r>
            <a:r>
              <a:rPr lang="cs-CZ" sz="2800" dirty="0" err="1" smtClean="0"/>
              <a:t>er</a:t>
            </a:r>
            <a:r>
              <a:rPr lang="cs-CZ" sz="2800" dirty="0" smtClean="0"/>
              <a:t>, </a:t>
            </a:r>
            <a:r>
              <a:rPr lang="cs-CZ" sz="2800" dirty="0" err="1" smtClean="0"/>
              <a:t>sie</a:t>
            </a:r>
            <a:r>
              <a:rPr lang="cs-CZ" sz="2800" dirty="0" smtClean="0"/>
              <a:t> es </a:t>
            </a:r>
            <a:r>
              <a:rPr lang="cs-CZ" sz="2800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			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b="1" dirty="0" err="1" smtClean="0"/>
              <a:t>d</a:t>
            </a:r>
            <a:r>
              <a:rPr lang="cs-CZ" sz="2800" b="1" dirty="0" err="1" smtClean="0">
                <a:solidFill>
                  <a:srgbClr val="FF0000"/>
                </a:solidFill>
              </a:rPr>
              <a:t>ü</a:t>
            </a:r>
            <a:r>
              <a:rPr lang="cs-CZ" sz="2800" b="1" dirty="0" err="1" smtClean="0"/>
              <a:t>rft</a:t>
            </a:r>
            <a:r>
              <a:rPr lang="cs-CZ" sz="2800" b="1" dirty="0" err="1" smtClean="0">
                <a:solidFill>
                  <a:srgbClr val="FF0000"/>
                </a:solidFill>
              </a:rPr>
              <a:t>en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Obdobně:</a:t>
            </a:r>
          </a:p>
          <a:p>
            <a:pPr marL="0" indent="0">
              <a:buNone/>
            </a:pP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könnte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müsste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möchte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sollte</a:t>
            </a:r>
            <a:r>
              <a:rPr lang="cs-CZ" sz="2800" dirty="0" smtClean="0"/>
              <a:t>, </a:t>
            </a:r>
            <a:r>
              <a:rPr lang="cs-CZ" sz="2800" b="1" dirty="0" err="1" smtClean="0"/>
              <a:t>ich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wollte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1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Směl bych jít na koncert?</a:t>
            </a:r>
          </a:p>
          <a:p>
            <a:r>
              <a:rPr lang="cs-CZ" dirty="0" smtClean="0"/>
              <a:t>Musel by se odpoledne učit.</a:t>
            </a:r>
          </a:p>
          <a:p>
            <a:r>
              <a:rPr lang="cs-CZ" dirty="0" smtClean="0"/>
              <a:t>Rád by ji viděl.</a:t>
            </a:r>
          </a:p>
          <a:p>
            <a:r>
              <a:rPr lang="cs-CZ" dirty="0" smtClean="0"/>
              <a:t>Měla by zůstat v posteli.</a:t>
            </a:r>
          </a:p>
          <a:p>
            <a:r>
              <a:rPr lang="cs-CZ" dirty="0" smtClean="0"/>
              <a:t>Museli by nám zatelefonovat.</a:t>
            </a:r>
          </a:p>
          <a:p>
            <a:r>
              <a:rPr lang="cs-CZ" dirty="0" smtClean="0"/>
              <a:t>Mohli byste to pro mě udělat?</a:t>
            </a:r>
          </a:p>
          <a:p>
            <a:r>
              <a:rPr lang="cs-CZ" dirty="0" smtClean="0"/>
              <a:t>Směl by jít večer na diskotéku?</a:t>
            </a:r>
          </a:p>
          <a:p>
            <a:r>
              <a:rPr lang="cs-CZ" dirty="0" smtClean="0"/>
              <a:t>Měl by říct pravdu.</a:t>
            </a:r>
          </a:p>
          <a:p>
            <a:r>
              <a:rPr lang="cs-CZ" dirty="0" smtClean="0"/>
              <a:t>Rádi by  přijeli na návštěvu.</a:t>
            </a:r>
          </a:p>
          <a:p>
            <a:r>
              <a:rPr lang="cs-CZ" dirty="0" smtClean="0"/>
              <a:t>V noci by mohlo být zima.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8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Pomocí konjunktivu II sloves modálních, pomocných a nepravidelných společně s opisným tvarem „</a:t>
            </a:r>
            <a:r>
              <a:rPr lang="cs-CZ" sz="2800" b="1" dirty="0" err="1" smtClean="0"/>
              <a:t>würde</a:t>
            </a:r>
            <a:r>
              <a:rPr lang="cs-CZ" sz="2800" b="1" dirty="0" smtClean="0"/>
              <a:t> + infinitiv“ lze v kombinaci se spojkou „</a:t>
            </a:r>
            <a:r>
              <a:rPr lang="cs-CZ" sz="2800" b="1" dirty="0" err="1" smtClean="0">
                <a:solidFill>
                  <a:srgbClr val="FF0000"/>
                </a:solidFill>
              </a:rPr>
              <a:t>wenn</a:t>
            </a:r>
            <a:r>
              <a:rPr lang="cs-CZ" sz="2800" b="1" dirty="0" smtClean="0"/>
              <a:t>“ tvořit </a:t>
            </a:r>
            <a:r>
              <a:rPr lang="cs-CZ" sz="2800" b="1" u="sng" dirty="0" smtClean="0"/>
              <a:t>souvětí podmínkové</a:t>
            </a:r>
            <a:r>
              <a:rPr lang="cs-CZ" sz="2800" b="1" dirty="0" smtClean="0"/>
              <a:t>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 algn="ctr">
              <a:buNone/>
            </a:pPr>
            <a:r>
              <a:rPr lang="cs-CZ" sz="3000" b="1" dirty="0" smtClean="0"/>
              <a:t>III. Cvičení – přelož:</a:t>
            </a:r>
          </a:p>
          <a:p>
            <a:pPr marL="0" indent="0">
              <a:buNone/>
            </a:pPr>
            <a:r>
              <a:rPr lang="cs-CZ" sz="2800" dirty="0" smtClean="0"/>
              <a:t>Kdyby měla víc času, zhubla by.</a:t>
            </a:r>
          </a:p>
          <a:p>
            <a:pPr marL="0" indent="0">
              <a:buNone/>
            </a:pPr>
            <a:r>
              <a:rPr lang="cs-CZ" sz="2800" dirty="0" smtClean="0"/>
              <a:t>Přišel by, kdyby mohl.</a:t>
            </a:r>
          </a:p>
          <a:p>
            <a:pPr marL="0" indent="0">
              <a:buNone/>
            </a:pPr>
            <a:r>
              <a:rPr lang="cs-CZ" sz="2800" dirty="0" smtClean="0"/>
              <a:t>Koupil by si ten obraz, kdyby měl peníze.</a:t>
            </a:r>
          </a:p>
          <a:p>
            <a:pPr marL="0" indent="0">
              <a:buNone/>
            </a:pPr>
            <a:r>
              <a:rPr lang="cs-CZ" sz="2800" dirty="0" smtClean="0"/>
              <a:t>Kdyby byla doma, navštívila bych ji.</a:t>
            </a:r>
          </a:p>
          <a:p>
            <a:pPr marL="0" indent="0">
              <a:buNone/>
            </a:pPr>
            <a:r>
              <a:rPr lang="cs-CZ" sz="2800" dirty="0" smtClean="0"/>
              <a:t>Kdyby musel, učil by se.</a:t>
            </a:r>
          </a:p>
          <a:p>
            <a:pPr marL="0" indent="0">
              <a:buNone/>
            </a:pPr>
            <a:r>
              <a:rPr lang="cs-CZ" sz="2800" dirty="0" smtClean="0"/>
              <a:t>Šla by s námi, kdyby směla.</a:t>
            </a:r>
          </a:p>
          <a:p>
            <a:pPr marL="0" indent="0">
              <a:buNone/>
            </a:pPr>
            <a:r>
              <a:rPr lang="cs-CZ" sz="2800" dirty="0" smtClean="0"/>
              <a:t>Kdyby přestal studovat, nestal by se učitelem.</a:t>
            </a:r>
          </a:p>
          <a:p>
            <a:pPr marL="0" indent="0">
              <a:buNone/>
            </a:pPr>
            <a:r>
              <a:rPr lang="cs-CZ" sz="2800" dirty="0" smtClean="0"/>
              <a:t>Kdyby měl možnost, měl by ji využít.</a:t>
            </a:r>
          </a:p>
          <a:p>
            <a:pPr marL="0" indent="0">
              <a:buNone/>
            </a:pPr>
            <a:r>
              <a:rPr lang="cs-CZ" sz="2800" dirty="0" smtClean="0"/>
              <a:t>Kdybych byl svobodný, měl bych víc peněz.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141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</a:t>
            </a:r>
            <a:r>
              <a:rPr lang="cs-CZ" sz="3200" b="1" dirty="0"/>
              <a:t>c</a:t>
            </a:r>
            <a:r>
              <a:rPr lang="cs-CZ" sz="3200" b="1" dirty="0" smtClean="0"/>
              <a:t>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bliebe</a:t>
            </a:r>
            <a:r>
              <a:rPr lang="cs-CZ" dirty="0" smtClean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uns</a:t>
            </a:r>
            <a:r>
              <a:rPr lang="cs-CZ" dirty="0"/>
              <a:t> bis Ende </a:t>
            </a:r>
            <a:r>
              <a:rPr lang="cs-CZ" dirty="0" err="1"/>
              <a:t>Juli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Er </a:t>
            </a:r>
            <a:r>
              <a:rPr lang="cs-CZ" dirty="0" err="1" smtClean="0">
                <a:solidFill>
                  <a:srgbClr val="FF0000"/>
                </a:solidFill>
              </a:rPr>
              <a:t>schriebe</a:t>
            </a:r>
            <a:r>
              <a:rPr lang="cs-CZ" dirty="0" smtClean="0"/>
              <a:t> </a:t>
            </a:r>
            <a:r>
              <a:rPr lang="cs-CZ" dirty="0" err="1" smtClean="0"/>
              <a:t>seinen</a:t>
            </a:r>
            <a:r>
              <a:rPr lang="cs-CZ" dirty="0" smtClean="0"/>
              <a:t> </a:t>
            </a:r>
            <a:r>
              <a:rPr lang="cs-CZ" dirty="0" err="1"/>
              <a:t>Freunden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ginge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jeden </a:t>
            </a:r>
            <a:r>
              <a:rPr lang="cs-CZ" dirty="0" err="1"/>
              <a:t>Fall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Kino.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schriebe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Einladungen</a:t>
            </a:r>
            <a:r>
              <a:rPr lang="cs-CZ" dirty="0"/>
              <a:t> 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kämen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Abend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ginge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gar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lieẞe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sich</a:t>
            </a:r>
            <a:r>
              <a:rPr lang="cs-CZ" dirty="0"/>
              <a:t> gut machen.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kämen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/>
              <a:t>wieder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blieben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halbe</a:t>
            </a:r>
            <a:r>
              <a:rPr lang="cs-CZ" dirty="0"/>
              <a:t> </a:t>
            </a:r>
            <a:r>
              <a:rPr lang="cs-CZ" dirty="0" err="1" smtClean="0"/>
              <a:t>Stunde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schriebe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/>
              <a:t>ihm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612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cs-CZ" sz="3000" dirty="0" err="1" smtClean="0">
                <a:solidFill>
                  <a:srgbClr val="FF0000"/>
                </a:solidFill>
              </a:rPr>
              <a:t>Dürfte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Konzert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gehen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>
                <a:solidFill>
                  <a:srgbClr val="FF0000"/>
                </a:solidFill>
              </a:rPr>
              <a:t>Er </a:t>
            </a:r>
            <a:r>
              <a:rPr lang="cs-CZ" sz="3000" dirty="0" err="1" smtClean="0">
                <a:solidFill>
                  <a:srgbClr val="FF0000"/>
                </a:solidFill>
              </a:rPr>
              <a:t>müsste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Nachmittag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lernen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3000" dirty="0" smtClean="0">
                <a:solidFill>
                  <a:srgbClr val="FF0000"/>
                </a:solidFill>
              </a:rPr>
              <a:t>Er </a:t>
            </a:r>
            <a:r>
              <a:rPr lang="cs-CZ" sz="3000" dirty="0" err="1" smtClean="0">
                <a:solidFill>
                  <a:srgbClr val="FF0000"/>
                </a:solidFill>
              </a:rPr>
              <a:t>möchte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sehen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sollte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Bett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bleiben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müssten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uns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anrufen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3000" dirty="0" err="1" smtClean="0">
                <a:solidFill>
                  <a:srgbClr val="FF0000"/>
                </a:solidFill>
              </a:rPr>
              <a:t>Könntet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ihr</a:t>
            </a:r>
            <a:r>
              <a:rPr lang="cs-CZ" sz="3000" dirty="0" smtClean="0">
                <a:solidFill>
                  <a:srgbClr val="FF0000"/>
                </a:solidFill>
              </a:rPr>
              <a:t> es </a:t>
            </a:r>
            <a:r>
              <a:rPr lang="cs-CZ" sz="3000" dirty="0" err="1" smtClean="0">
                <a:solidFill>
                  <a:srgbClr val="FF0000"/>
                </a:solidFill>
              </a:rPr>
              <a:t>für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mich</a:t>
            </a:r>
            <a:r>
              <a:rPr lang="cs-CZ" sz="3000" dirty="0" smtClean="0">
                <a:solidFill>
                  <a:srgbClr val="FF0000"/>
                </a:solidFill>
              </a:rPr>
              <a:t> machen?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Dürfte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Abend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Disco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gehen</a:t>
            </a:r>
            <a:r>
              <a:rPr lang="cs-CZ" sz="3000" dirty="0" smtClean="0">
                <a:solidFill>
                  <a:srgbClr val="FF0000"/>
                </a:solidFill>
              </a:rPr>
              <a:t>?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>
                <a:solidFill>
                  <a:srgbClr val="FF0000"/>
                </a:solidFill>
              </a:rPr>
              <a:t>Er </a:t>
            </a:r>
            <a:r>
              <a:rPr lang="cs-CZ" sz="3000" dirty="0" err="1" smtClean="0">
                <a:solidFill>
                  <a:srgbClr val="FF0000"/>
                </a:solidFill>
              </a:rPr>
              <a:t>sollte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Wahrheit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sagen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err="1" smtClean="0">
                <a:solidFill>
                  <a:srgbClr val="FF0000"/>
                </a:solidFill>
              </a:rPr>
              <a:t>Sie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möchten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Besuch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kommen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 smtClean="0">
                <a:solidFill>
                  <a:srgbClr val="FF0000"/>
                </a:solidFill>
              </a:rPr>
              <a:t>In der </a:t>
            </a:r>
            <a:r>
              <a:rPr lang="cs-CZ" sz="3000" dirty="0" err="1" smtClean="0">
                <a:solidFill>
                  <a:srgbClr val="FF0000"/>
                </a:solidFill>
              </a:rPr>
              <a:t>Nacht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könnte</a:t>
            </a:r>
            <a:r>
              <a:rPr lang="cs-CZ" sz="3000" dirty="0" smtClean="0">
                <a:solidFill>
                  <a:srgbClr val="FF0000"/>
                </a:solidFill>
              </a:rPr>
              <a:t> es </a:t>
            </a:r>
            <a:r>
              <a:rPr lang="cs-CZ" sz="3000" dirty="0" err="1" smtClean="0">
                <a:solidFill>
                  <a:srgbClr val="FF0000"/>
                </a:solidFill>
              </a:rPr>
              <a:t>kalt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sein</a:t>
            </a:r>
            <a:r>
              <a:rPr lang="cs-CZ" sz="3000" dirty="0" smtClean="0">
                <a:solidFill>
                  <a:srgbClr val="FF0000"/>
                </a:solidFill>
              </a:rPr>
              <a:t>.</a:t>
            </a:r>
            <a:endParaRPr lang="cs-CZ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5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– </a:t>
            </a:r>
            <a:r>
              <a:rPr lang="cs-CZ" sz="3200" b="1" dirty="0" smtClean="0"/>
              <a:t>III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mehr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Zeit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hätte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könnte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abnehmen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Er </a:t>
            </a:r>
            <a:r>
              <a:rPr lang="cs-CZ" sz="2800" dirty="0" err="1" smtClean="0">
                <a:solidFill>
                  <a:srgbClr val="FF0000"/>
                </a:solidFill>
              </a:rPr>
              <a:t>käme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könnte</a:t>
            </a:r>
            <a:r>
              <a:rPr lang="cs-CZ" sz="28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Er </a:t>
            </a:r>
            <a:r>
              <a:rPr lang="cs-CZ" sz="2800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das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Bild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kaufen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Geld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hätte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zu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Hause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wäre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ich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besuchen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müsste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lernen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ginge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mit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uns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dürfte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mit</a:t>
            </a:r>
            <a:r>
              <a:rPr lang="cs-CZ" sz="2800" dirty="0" smtClean="0">
                <a:solidFill>
                  <a:srgbClr val="FF0000"/>
                </a:solidFill>
              </a:rPr>
              <a:t> dem Studium </a:t>
            </a:r>
            <a:r>
              <a:rPr lang="cs-CZ" sz="2800" dirty="0" err="1" smtClean="0">
                <a:solidFill>
                  <a:srgbClr val="FF0000"/>
                </a:solidFill>
              </a:rPr>
              <a:t>aufhören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würde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nicht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Lehrer</a:t>
            </a:r>
            <a:r>
              <a:rPr lang="cs-CZ" sz="2800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die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Möglichkeit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hätte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sollte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nutzen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err="1" smtClean="0">
                <a:solidFill>
                  <a:srgbClr val="FF0000"/>
                </a:solidFill>
              </a:rPr>
              <a:t>Wenn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ich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ledig</a:t>
            </a:r>
            <a:r>
              <a:rPr lang="cs-CZ" sz="2800" dirty="0" smtClean="0">
                <a:solidFill>
                  <a:srgbClr val="FF0000"/>
                </a:solidFill>
              </a:rPr>
              <a:t>/single </a:t>
            </a:r>
            <a:r>
              <a:rPr lang="cs-CZ" sz="2800" dirty="0" err="1" smtClean="0">
                <a:solidFill>
                  <a:srgbClr val="FF0000"/>
                </a:solidFill>
              </a:rPr>
              <a:t>wäre</a:t>
            </a:r>
            <a:r>
              <a:rPr lang="cs-CZ" sz="2800" dirty="0" smtClean="0">
                <a:solidFill>
                  <a:srgbClr val="FF0000"/>
                </a:solidFill>
              </a:rPr>
              <a:t>, </a:t>
            </a:r>
            <a:r>
              <a:rPr lang="cs-CZ" sz="2800" dirty="0" err="1" smtClean="0">
                <a:solidFill>
                  <a:srgbClr val="FF0000"/>
                </a:solidFill>
              </a:rPr>
              <a:t>hätte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ich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mehr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Geld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58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799</Words>
  <Application>Microsoft Office PowerPoint</Application>
  <PresentationFormat>Předvádění na obrazovce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Konjunktiv II (préterita) nepravidelných sloves</vt:lpstr>
      <vt:lpstr>I. Cvičení – přeformuluj věty do konjunktivu II:</vt:lpstr>
      <vt:lpstr>Konjunktiv II (préterita) modálních sloves</vt:lpstr>
      <vt:lpstr>II. Cvičení – přelož:</vt:lpstr>
      <vt:lpstr>Prezentace aplikace PowerPoint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Sklenařová</dc:creator>
  <cp:lastModifiedBy>Pavel Roubínek</cp:lastModifiedBy>
  <cp:revision>21</cp:revision>
  <dcterms:created xsi:type="dcterms:W3CDTF">2014-05-15T11:46:56Z</dcterms:created>
  <dcterms:modified xsi:type="dcterms:W3CDTF">2014-06-10T09:35:18Z</dcterms:modified>
</cp:coreProperties>
</file>