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5BCD5-AB7E-4509-A7B0-7A8B867DAA3B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A2D7D-BE9C-4DCF-B366-680FBFC606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54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5BCD5-AB7E-4509-A7B0-7A8B867DAA3B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A2D7D-BE9C-4DCF-B366-680FBFC606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5371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5BCD5-AB7E-4509-A7B0-7A8B867DAA3B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A2D7D-BE9C-4DCF-B366-680FBFC606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440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5BCD5-AB7E-4509-A7B0-7A8B867DAA3B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A2D7D-BE9C-4DCF-B366-680FBFC606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343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5BCD5-AB7E-4509-A7B0-7A8B867DAA3B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A2D7D-BE9C-4DCF-B366-680FBFC606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309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5BCD5-AB7E-4509-A7B0-7A8B867DAA3B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A2D7D-BE9C-4DCF-B366-680FBFC606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059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5BCD5-AB7E-4509-A7B0-7A8B867DAA3B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A2D7D-BE9C-4DCF-B366-680FBFC606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439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5BCD5-AB7E-4509-A7B0-7A8B867DAA3B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A2D7D-BE9C-4DCF-B366-680FBFC606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905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5BCD5-AB7E-4509-A7B0-7A8B867DAA3B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A2D7D-BE9C-4DCF-B366-680FBFC606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896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5BCD5-AB7E-4509-A7B0-7A8B867DAA3B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A2D7D-BE9C-4DCF-B366-680FBFC606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36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5BCD5-AB7E-4509-A7B0-7A8B867DAA3B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A2D7D-BE9C-4DCF-B366-680FBFC606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25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BCD5-AB7E-4509-A7B0-7A8B867DAA3B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A2D7D-BE9C-4DCF-B366-680FBFC606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889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851574"/>
              </p:ext>
            </p:extLst>
          </p:nvPr>
        </p:nvGraphicFramePr>
        <p:xfrm>
          <a:off x="827584" y="1628800"/>
          <a:ext cx="7344816" cy="51147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8561"/>
                <a:gridCol w="5836255"/>
              </a:tblGrid>
              <a:tr h="585691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Konjunktiv II (préterita) nepravidelných a modálních sloves</a:t>
                      </a:r>
                    </a:p>
                  </a:txBody>
                  <a:tcPr anchor="ctr"/>
                </a:tc>
              </a:tr>
              <a:tr h="585691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jazyk, sexta </a:t>
                      </a:r>
                    </a:p>
                  </a:txBody>
                  <a:tcPr anchor="ctr"/>
                </a:tc>
              </a:tr>
              <a:tr h="585691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 – gramatické jevy</a:t>
                      </a:r>
                    </a:p>
                  </a:txBody>
                  <a:tcPr anchor="ctr"/>
                </a:tc>
              </a:tr>
              <a:tr h="585691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Materiál slouží k prezentaci a procvičení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dané gramatické oblasti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85691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konjunktiv II, sloveso nepravidelné, sloveso modální,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podmiňovací způsob, </a:t>
                      </a:r>
                    </a:p>
                  </a:txBody>
                  <a:tcPr anchor="ctr"/>
                </a:tc>
              </a:tr>
              <a:tr h="399363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PhDr.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Eva Sklenářová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99363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7. 5. 2014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99363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83461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16632"/>
            <a:ext cx="7956376" cy="140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5520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6264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/>
              <a:t> </a:t>
            </a:r>
            <a:r>
              <a:rPr lang="cs-CZ" sz="2800" b="1" dirty="0" smtClean="0"/>
              <a:t>    Zdroje</a:t>
            </a:r>
          </a:p>
          <a:p>
            <a:endParaRPr lang="cs-CZ" sz="2400" dirty="0"/>
          </a:p>
          <a:p>
            <a:pPr lvl="0"/>
            <a:r>
              <a:rPr lang="cs-CZ" sz="2400" dirty="0"/>
              <a:t>BAUMBACH, R., VÁCLAVKOVÁ, G. Mluvnice němčiny. 1. vydání. FIN PUBLISHING Olomouc, 1997. ISBN 80-86002-13-6.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DUSILOVÁ, D., EBEL, M., GOEDERT, R., KOLOCOVÁ, V., VACHALOVSKÁ, L. Nová cvičebnice německé gramatiky. Nakladatelství POLYGLOT, Praha. Třetí vydání, dotisk 2002. ISBN 80-86-195-10-4.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HELBIG, G., BUSCHA, J. </a:t>
            </a:r>
            <a:r>
              <a:rPr lang="cs-CZ" sz="2400" dirty="0" err="1"/>
              <a:t>Deutsche</a:t>
            </a:r>
            <a:r>
              <a:rPr lang="cs-CZ" sz="2400" dirty="0"/>
              <a:t> </a:t>
            </a:r>
            <a:r>
              <a:rPr lang="cs-CZ" sz="2400" dirty="0" err="1"/>
              <a:t>Grammatik</a:t>
            </a:r>
            <a:r>
              <a:rPr lang="cs-CZ" sz="2400" dirty="0"/>
              <a:t>. </a:t>
            </a:r>
            <a:r>
              <a:rPr lang="cs-CZ" sz="2400" dirty="0" err="1"/>
              <a:t>Ein</a:t>
            </a:r>
            <a:r>
              <a:rPr lang="cs-CZ" sz="2400" dirty="0"/>
              <a:t> </a:t>
            </a:r>
            <a:r>
              <a:rPr lang="cs-CZ" sz="2400" dirty="0" err="1"/>
              <a:t>Handbuchbuch</a:t>
            </a:r>
            <a:r>
              <a:rPr lang="cs-CZ" sz="2400" dirty="0"/>
              <a:t> </a:t>
            </a:r>
            <a:r>
              <a:rPr lang="cs-CZ" sz="2400" dirty="0" err="1"/>
              <a:t>für</a:t>
            </a:r>
            <a:r>
              <a:rPr lang="cs-CZ" sz="2400" dirty="0"/>
              <a:t> den </a:t>
            </a:r>
            <a:r>
              <a:rPr lang="cs-CZ" sz="2400" dirty="0" err="1"/>
              <a:t>Ausländerunterricht</a:t>
            </a:r>
            <a:r>
              <a:rPr lang="cs-CZ" sz="2400" dirty="0"/>
              <a:t>. 15., </a:t>
            </a:r>
            <a:r>
              <a:rPr lang="cs-CZ" sz="2400" dirty="0" err="1"/>
              <a:t>durchgesehene</a:t>
            </a:r>
            <a:r>
              <a:rPr lang="cs-CZ" sz="2400" dirty="0"/>
              <a:t> </a:t>
            </a:r>
            <a:r>
              <a:rPr lang="cs-CZ" sz="2400" dirty="0" err="1"/>
              <a:t>Auflage</a:t>
            </a:r>
            <a:r>
              <a:rPr lang="cs-CZ" sz="2400" dirty="0"/>
              <a:t> 1993. </a:t>
            </a:r>
            <a:r>
              <a:rPr lang="cs-CZ" sz="2400" dirty="0" err="1"/>
              <a:t>Langenscheidt</a:t>
            </a:r>
            <a:r>
              <a:rPr lang="cs-CZ" sz="2400" dirty="0"/>
              <a:t> </a:t>
            </a:r>
            <a:r>
              <a:rPr lang="cs-CZ" sz="2400" dirty="0" err="1"/>
              <a:t>Verlag</a:t>
            </a:r>
            <a:r>
              <a:rPr lang="cs-CZ" sz="2400" dirty="0"/>
              <a:t>. </a:t>
            </a:r>
            <a:r>
              <a:rPr lang="cs-CZ" sz="2400" dirty="0" err="1"/>
              <a:t>Germany</a:t>
            </a:r>
            <a:r>
              <a:rPr lang="cs-CZ" sz="2400" dirty="0"/>
              <a:t>. ISBN 3-324-00118-8.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MOTTA, G., CVIKOWSKA, B., VOMÁČKOVÁ, O., ČERNÝ, T. Direkt 2 </a:t>
            </a:r>
            <a:r>
              <a:rPr lang="cs-CZ" sz="2400" dirty="0" err="1"/>
              <a:t>neu</a:t>
            </a:r>
            <a:r>
              <a:rPr lang="cs-CZ" sz="2400" dirty="0"/>
              <a:t>. Němčina pro střední školy. Učebnice a pracovní sešit. Nové přepracované vydání: Tomáš Černý,  </a:t>
            </a:r>
            <a:r>
              <a:rPr lang="cs-CZ" sz="2400" dirty="0" err="1"/>
              <a:t>Klett</a:t>
            </a:r>
            <a:r>
              <a:rPr lang="cs-CZ" sz="2400" dirty="0"/>
              <a:t> nakladatelství s. r. o., Praha 2012. </a:t>
            </a:r>
            <a:r>
              <a:rPr lang="cs-CZ" sz="2400"/>
              <a:t>ISBN 978-80-7397-101-4.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8751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008112"/>
          </a:xfrm>
        </p:spPr>
        <p:txBody>
          <a:bodyPr>
            <a:noAutofit/>
          </a:bodyPr>
          <a:lstStyle/>
          <a:p>
            <a:r>
              <a:rPr lang="cs-CZ" sz="4000" b="1" dirty="0" smtClean="0"/>
              <a:t>Konjunktiv II (préterita) nepravidelných sloves</a:t>
            </a:r>
            <a:endParaRPr lang="cs-CZ" sz="40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328592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Vyjadřuje český </a:t>
            </a:r>
            <a:r>
              <a:rPr lang="cs-CZ" sz="2800" b="1" dirty="0" smtClean="0">
                <a:solidFill>
                  <a:srgbClr val="00B0F0"/>
                </a:solidFill>
              </a:rPr>
              <a:t>přítomný podmiňovací způsob </a:t>
            </a:r>
            <a:r>
              <a:rPr lang="cs-CZ" sz="2800" dirty="0" smtClean="0"/>
              <a:t>a odpovídá českým tvarům </a:t>
            </a:r>
            <a:r>
              <a:rPr lang="cs-CZ" sz="2800" b="1" dirty="0" smtClean="0">
                <a:solidFill>
                  <a:srgbClr val="00B0F0"/>
                </a:solidFill>
              </a:rPr>
              <a:t>přišel bych, zůstala by, mohli bychom</a:t>
            </a:r>
            <a:r>
              <a:rPr lang="cs-CZ" sz="2800" dirty="0" smtClean="0"/>
              <a:t> atd.</a:t>
            </a:r>
          </a:p>
          <a:p>
            <a:r>
              <a:rPr lang="cs-CZ" sz="2800" b="1" dirty="0">
                <a:solidFill>
                  <a:srgbClr val="FF0000"/>
                </a:solidFill>
              </a:rPr>
              <a:t>K</a:t>
            </a:r>
            <a:r>
              <a:rPr lang="cs-CZ" sz="2800" b="1" dirty="0" smtClean="0">
                <a:solidFill>
                  <a:srgbClr val="FF0000"/>
                </a:solidFill>
              </a:rPr>
              <a:t>menová samohláska </a:t>
            </a:r>
            <a:r>
              <a:rPr lang="cs-CZ" sz="2800" dirty="0" smtClean="0"/>
              <a:t>schopná přehlásky (</a:t>
            </a:r>
            <a:r>
              <a:rPr lang="cs-CZ" sz="2800" b="1" dirty="0" smtClean="0">
                <a:solidFill>
                  <a:srgbClr val="FF0000"/>
                </a:solidFill>
              </a:rPr>
              <a:t>a, o, u) se přehlasuje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Tvoří se od </a:t>
            </a:r>
            <a:r>
              <a:rPr lang="cs-CZ" sz="2800" b="1" dirty="0" smtClean="0"/>
              <a:t>kmene préterita </a:t>
            </a:r>
            <a:r>
              <a:rPr lang="cs-CZ" sz="2800" b="1" dirty="0" smtClean="0">
                <a:solidFill>
                  <a:srgbClr val="FF0000"/>
                </a:solidFill>
              </a:rPr>
              <a:t>koncovkami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</a:rPr>
              <a:t>    –e, –</a:t>
            </a:r>
            <a:r>
              <a:rPr lang="cs-CZ" sz="2800" b="1" dirty="0" err="1" smtClean="0">
                <a:solidFill>
                  <a:srgbClr val="FF0000"/>
                </a:solidFill>
              </a:rPr>
              <a:t>est</a:t>
            </a:r>
            <a:r>
              <a:rPr lang="cs-CZ" sz="2800" b="1" dirty="0" smtClean="0">
                <a:solidFill>
                  <a:srgbClr val="FF0000"/>
                </a:solidFill>
              </a:rPr>
              <a:t>, –e, –en, –et, –en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Např. </a:t>
            </a:r>
            <a:r>
              <a:rPr lang="cs-CZ" sz="2800" dirty="0" err="1" smtClean="0"/>
              <a:t>kommen</a:t>
            </a:r>
            <a:r>
              <a:rPr lang="cs-CZ" sz="2800" dirty="0"/>
              <a:t>	</a:t>
            </a:r>
            <a:r>
              <a:rPr lang="cs-CZ" sz="2800" dirty="0" smtClean="0"/>
              <a:t> 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k</a:t>
            </a:r>
            <a:r>
              <a:rPr lang="cs-CZ" sz="2800" b="1" dirty="0" err="1" smtClean="0">
                <a:solidFill>
                  <a:srgbClr val="FF0000"/>
                </a:solidFill>
              </a:rPr>
              <a:t>ä</a:t>
            </a:r>
            <a:r>
              <a:rPr lang="cs-CZ" sz="2800" dirty="0" err="1" smtClean="0"/>
              <a:t>m</a:t>
            </a:r>
            <a:r>
              <a:rPr lang="cs-CZ" sz="2800" b="1" dirty="0" err="1" smtClean="0">
                <a:solidFill>
                  <a:srgbClr val="FF0000"/>
                </a:solidFill>
              </a:rPr>
              <a:t>e</a:t>
            </a:r>
            <a:r>
              <a:rPr lang="cs-CZ" sz="2800" dirty="0" smtClean="0"/>
              <a:t>		</a:t>
            </a:r>
            <a:r>
              <a:rPr lang="cs-CZ" sz="2800" dirty="0" err="1" smtClean="0"/>
              <a:t>wir</a:t>
            </a:r>
            <a:r>
              <a:rPr lang="cs-CZ" sz="2800" dirty="0" smtClean="0"/>
              <a:t> </a:t>
            </a:r>
            <a:r>
              <a:rPr lang="cs-CZ" sz="2800" dirty="0" err="1" smtClean="0"/>
              <a:t>k</a:t>
            </a:r>
            <a:r>
              <a:rPr lang="cs-CZ" sz="2800" b="1" dirty="0" err="1" smtClean="0">
                <a:solidFill>
                  <a:srgbClr val="FF0000"/>
                </a:solidFill>
              </a:rPr>
              <a:t>ä</a:t>
            </a:r>
            <a:r>
              <a:rPr lang="cs-CZ" sz="2800" dirty="0" err="1" smtClean="0"/>
              <a:t>m</a:t>
            </a:r>
            <a:r>
              <a:rPr lang="cs-CZ" sz="2800" b="1" dirty="0" err="1" smtClean="0">
                <a:solidFill>
                  <a:srgbClr val="FF0000"/>
                </a:solidFill>
              </a:rPr>
              <a:t>en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			 </a:t>
            </a:r>
            <a:r>
              <a:rPr lang="cs-CZ" sz="2800" dirty="0" err="1" smtClean="0"/>
              <a:t>du</a:t>
            </a:r>
            <a:r>
              <a:rPr lang="cs-CZ" sz="2800" dirty="0" smtClean="0"/>
              <a:t> </a:t>
            </a:r>
            <a:r>
              <a:rPr lang="cs-CZ" sz="2800" dirty="0" err="1" smtClean="0"/>
              <a:t>k</a:t>
            </a:r>
            <a:r>
              <a:rPr lang="cs-CZ" sz="2800" b="1" dirty="0" err="1" smtClean="0">
                <a:solidFill>
                  <a:srgbClr val="FF0000"/>
                </a:solidFill>
              </a:rPr>
              <a:t>ä</a:t>
            </a:r>
            <a:r>
              <a:rPr lang="cs-CZ" sz="2800" dirty="0" err="1" smtClean="0"/>
              <a:t>m</a:t>
            </a:r>
            <a:r>
              <a:rPr lang="cs-CZ" sz="2800" b="1" dirty="0" err="1" smtClean="0">
                <a:solidFill>
                  <a:srgbClr val="FF0000"/>
                </a:solidFill>
              </a:rPr>
              <a:t>est</a:t>
            </a:r>
            <a:r>
              <a:rPr lang="cs-CZ" sz="2800" dirty="0" smtClean="0"/>
              <a:t>		</a:t>
            </a:r>
            <a:r>
              <a:rPr lang="cs-CZ" sz="2800" dirty="0" err="1" smtClean="0"/>
              <a:t>ihr</a:t>
            </a:r>
            <a:r>
              <a:rPr lang="cs-CZ" sz="2800" dirty="0" smtClean="0"/>
              <a:t> </a:t>
            </a:r>
            <a:r>
              <a:rPr lang="cs-CZ" sz="2800" dirty="0" err="1" smtClean="0"/>
              <a:t>k</a:t>
            </a:r>
            <a:r>
              <a:rPr lang="cs-CZ" sz="2800" b="1" dirty="0" err="1" smtClean="0">
                <a:solidFill>
                  <a:srgbClr val="FF0000"/>
                </a:solidFill>
              </a:rPr>
              <a:t>ä</a:t>
            </a:r>
            <a:r>
              <a:rPr lang="cs-CZ" sz="2800" dirty="0" err="1" smtClean="0"/>
              <a:t>m</a:t>
            </a:r>
            <a:r>
              <a:rPr lang="cs-CZ" sz="2800" b="1" dirty="0" err="1" smtClean="0">
                <a:solidFill>
                  <a:srgbClr val="FF0000"/>
                </a:solidFill>
              </a:rPr>
              <a:t>et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	  </a:t>
            </a:r>
            <a:r>
              <a:rPr lang="cs-CZ" sz="2800" dirty="0" err="1" smtClean="0"/>
              <a:t>er</a:t>
            </a:r>
            <a:r>
              <a:rPr lang="cs-CZ" sz="2800" dirty="0" smtClean="0"/>
              <a:t>, </a:t>
            </a:r>
            <a:r>
              <a:rPr lang="cs-CZ" sz="2800" dirty="0" err="1" smtClean="0"/>
              <a:t>sie</a:t>
            </a:r>
            <a:r>
              <a:rPr lang="cs-CZ" sz="2800" dirty="0" smtClean="0"/>
              <a:t>, es </a:t>
            </a:r>
            <a:r>
              <a:rPr lang="cs-CZ" sz="2800" dirty="0" err="1" smtClean="0"/>
              <a:t>k</a:t>
            </a:r>
            <a:r>
              <a:rPr lang="cs-CZ" sz="2800" b="1" dirty="0" err="1" smtClean="0">
                <a:solidFill>
                  <a:srgbClr val="FF0000"/>
                </a:solidFill>
              </a:rPr>
              <a:t>ä</a:t>
            </a:r>
            <a:r>
              <a:rPr lang="cs-CZ" sz="2800" dirty="0" err="1" smtClean="0"/>
              <a:t>m</a:t>
            </a:r>
            <a:r>
              <a:rPr lang="cs-CZ" sz="2800" b="1" dirty="0" err="1" smtClean="0">
                <a:solidFill>
                  <a:srgbClr val="FF0000"/>
                </a:solidFill>
              </a:rPr>
              <a:t>e</a:t>
            </a:r>
            <a:r>
              <a:rPr lang="cs-CZ" sz="2800" dirty="0" smtClean="0"/>
              <a:t>		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k</a:t>
            </a:r>
            <a:r>
              <a:rPr lang="cs-CZ" sz="2800" b="1" dirty="0" err="1" smtClean="0">
                <a:solidFill>
                  <a:srgbClr val="FF0000"/>
                </a:solidFill>
              </a:rPr>
              <a:t>ä</a:t>
            </a:r>
            <a:r>
              <a:rPr lang="cs-CZ" sz="2800" dirty="0" err="1" smtClean="0"/>
              <a:t>m</a:t>
            </a:r>
            <a:r>
              <a:rPr lang="cs-CZ" sz="2800" b="1" dirty="0" err="1" smtClean="0">
                <a:solidFill>
                  <a:srgbClr val="FF0000"/>
                </a:solidFill>
              </a:rPr>
              <a:t>en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800" dirty="0" smtClean="0"/>
              <a:t>Obdobně: </a:t>
            </a:r>
          </a:p>
          <a:p>
            <a:pPr marL="0" indent="0">
              <a:buNone/>
            </a:pPr>
            <a:r>
              <a:rPr lang="cs-CZ" sz="2800" b="1" dirty="0" err="1" smtClean="0"/>
              <a:t>ich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ginge</a:t>
            </a:r>
            <a:r>
              <a:rPr lang="cs-CZ" sz="2800" dirty="0" smtClean="0"/>
              <a:t>, </a:t>
            </a:r>
            <a:r>
              <a:rPr lang="cs-CZ" sz="2800" b="1" dirty="0" err="1" smtClean="0"/>
              <a:t>ich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schriebe</a:t>
            </a:r>
            <a:r>
              <a:rPr lang="cs-CZ" sz="2800" dirty="0" smtClean="0"/>
              <a:t>, </a:t>
            </a:r>
            <a:r>
              <a:rPr lang="cs-CZ" sz="2800" b="1" dirty="0" err="1" smtClean="0"/>
              <a:t>ich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lieẞe</a:t>
            </a:r>
            <a:r>
              <a:rPr lang="cs-CZ" sz="2800" dirty="0" smtClean="0"/>
              <a:t>,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ich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bliebe</a:t>
            </a:r>
            <a:r>
              <a:rPr lang="cs-CZ" sz="2800" dirty="0" smtClean="0"/>
              <a:t>, </a:t>
            </a:r>
            <a:r>
              <a:rPr lang="cs-CZ" sz="2800" b="1" dirty="0" err="1" smtClean="0"/>
              <a:t>ich</a:t>
            </a:r>
            <a:r>
              <a:rPr lang="cs-CZ" sz="2800" dirty="0" smtClean="0"/>
              <a:t> </a:t>
            </a:r>
            <a:r>
              <a:rPr lang="cs-CZ" sz="2800" b="1" dirty="0" err="1" smtClean="0"/>
              <a:t>liefe</a:t>
            </a:r>
            <a:r>
              <a:rPr lang="cs-CZ" sz="2800" dirty="0" smtClean="0"/>
              <a:t> …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9399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00811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I. Cvičení – přeformuluj věty do konjunktivu II: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 smtClean="0"/>
              <a:t>Př.: Er </a:t>
            </a:r>
            <a:r>
              <a:rPr lang="cs-CZ" sz="2800" dirty="0" err="1" smtClean="0"/>
              <a:t>kommt</a:t>
            </a:r>
            <a:r>
              <a:rPr lang="cs-CZ" sz="2800" dirty="0" smtClean="0"/>
              <a:t> </a:t>
            </a:r>
            <a:r>
              <a:rPr lang="cs-CZ" sz="2800" dirty="0" err="1" smtClean="0"/>
              <a:t>heute</a:t>
            </a:r>
            <a:r>
              <a:rPr lang="cs-CZ" sz="2800" dirty="0" smtClean="0"/>
              <a:t>. – </a:t>
            </a:r>
            <a:r>
              <a:rPr lang="cs-CZ" sz="2800" b="1" dirty="0" smtClean="0"/>
              <a:t>Er </a:t>
            </a:r>
            <a:r>
              <a:rPr lang="cs-CZ" sz="2800" b="1" dirty="0" err="1" smtClean="0"/>
              <a:t>käme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heute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smtClean="0"/>
              <a:t>Er </a:t>
            </a:r>
            <a:r>
              <a:rPr lang="cs-CZ" sz="2800" dirty="0" err="1" smtClean="0"/>
              <a:t>bleibt</a:t>
            </a:r>
            <a:r>
              <a:rPr lang="cs-CZ" sz="2800" dirty="0" smtClean="0"/>
              <a:t> </a:t>
            </a:r>
            <a:r>
              <a:rPr lang="cs-CZ" sz="2800" dirty="0" err="1" smtClean="0"/>
              <a:t>bei</a:t>
            </a:r>
            <a:r>
              <a:rPr lang="cs-CZ" sz="2800" dirty="0" smtClean="0"/>
              <a:t> </a:t>
            </a:r>
            <a:r>
              <a:rPr lang="cs-CZ" sz="2800" dirty="0" err="1" smtClean="0"/>
              <a:t>uns</a:t>
            </a:r>
            <a:r>
              <a:rPr lang="cs-CZ" sz="2800" dirty="0" smtClean="0"/>
              <a:t> bis Ende </a:t>
            </a:r>
            <a:r>
              <a:rPr lang="cs-CZ" sz="2800" dirty="0" err="1" smtClean="0"/>
              <a:t>Juli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smtClean="0"/>
              <a:t>Er </a:t>
            </a:r>
            <a:r>
              <a:rPr lang="cs-CZ" sz="2800" dirty="0" err="1" smtClean="0"/>
              <a:t>schreibt</a:t>
            </a:r>
            <a:r>
              <a:rPr lang="cs-CZ" sz="2800" dirty="0" smtClean="0"/>
              <a:t> </a:t>
            </a:r>
            <a:r>
              <a:rPr lang="cs-CZ" sz="2800" dirty="0" err="1" smtClean="0"/>
              <a:t>seinen</a:t>
            </a:r>
            <a:r>
              <a:rPr lang="cs-CZ" sz="2800" dirty="0" smtClean="0"/>
              <a:t> </a:t>
            </a:r>
            <a:r>
              <a:rPr lang="cs-CZ" sz="2800" dirty="0" err="1" smtClean="0"/>
              <a:t>Freunden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geht</a:t>
            </a:r>
            <a:r>
              <a:rPr lang="cs-CZ" sz="2800" dirty="0" smtClean="0"/>
              <a:t> </a:t>
            </a:r>
            <a:r>
              <a:rPr lang="cs-CZ" sz="2800" dirty="0" err="1" smtClean="0"/>
              <a:t>mit</a:t>
            </a:r>
            <a:r>
              <a:rPr lang="cs-CZ" sz="2800" dirty="0" smtClean="0"/>
              <a:t> </a:t>
            </a:r>
            <a:r>
              <a:rPr lang="cs-CZ" sz="2800" dirty="0" err="1" smtClean="0"/>
              <a:t>ihm</a:t>
            </a:r>
            <a:r>
              <a:rPr lang="cs-CZ" sz="2800" dirty="0" smtClean="0"/>
              <a:t> </a:t>
            </a:r>
            <a:r>
              <a:rPr lang="cs-CZ" sz="2800" dirty="0" err="1" smtClean="0"/>
              <a:t>auf</a:t>
            </a:r>
            <a:r>
              <a:rPr lang="cs-CZ" sz="2800" dirty="0" smtClean="0"/>
              <a:t> jeden </a:t>
            </a:r>
            <a:r>
              <a:rPr lang="cs-CZ" sz="2800" dirty="0" err="1" smtClean="0"/>
              <a:t>Fall</a:t>
            </a:r>
            <a:r>
              <a:rPr lang="cs-CZ" sz="2800" dirty="0" smtClean="0"/>
              <a:t> </a:t>
            </a:r>
            <a:r>
              <a:rPr lang="cs-CZ" sz="2800" dirty="0" err="1" smtClean="0"/>
              <a:t>ins</a:t>
            </a:r>
            <a:r>
              <a:rPr lang="cs-CZ" sz="2800" dirty="0" smtClean="0"/>
              <a:t> Kino.</a:t>
            </a:r>
          </a:p>
          <a:p>
            <a:pPr marL="0" indent="0">
              <a:buNone/>
            </a:pP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schreibt</a:t>
            </a:r>
            <a:r>
              <a:rPr lang="cs-CZ" sz="2800" dirty="0" smtClean="0"/>
              <a:t> </a:t>
            </a:r>
            <a:r>
              <a:rPr lang="cs-CZ" sz="2800" dirty="0" err="1" smtClean="0"/>
              <a:t>die</a:t>
            </a:r>
            <a:r>
              <a:rPr lang="cs-CZ" sz="2800" dirty="0" smtClean="0"/>
              <a:t> </a:t>
            </a:r>
            <a:r>
              <a:rPr lang="cs-CZ" sz="2800" dirty="0" err="1" smtClean="0"/>
              <a:t>Einladungen</a:t>
            </a:r>
            <a:r>
              <a:rPr lang="cs-CZ" sz="2800" dirty="0" smtClean="0"/>
              <a:t> .</a:t>
            </a:r>
          </a:p>
          <a:p>
            <a:pPr marL="0" indent="0">
              <a:buNone/>
            </a:pP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kommen</a:t>
            </a:r>
            <a:r>
              <a:rPr lang="cs-CZ" sz="2800" dirty="0" smtClean="0"/>
              <a:t> </a:t>
            </a:r>
            <a:r>
              <a:rPr lang="cs-CZ" sz="2800" dirty="0" err="1" smtClean="0"/>
              <a:t>am</a:t>
            </a:r>
            <a:r>
              <a:rPr lang="cs-CZ" sz="2800" dirty="0" smtClean="0"/>
              <a:t> </a:t>
            </a:r>
            <a:r>
              <a:rPr lang="cs-CZ" sz="2800" dirty="0" err="1" smtClean="0"/>
              <a:t>Abend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err="1" smtClean="0"/>
              <a:t>Das</a:t>
            </a:r>
            <a:r>
              <a:rPr lang="cs-CZ" sz="2800" dirty="0" smtClean="0"/>
              <a:t> </a:t>
            </a:r>
            <a:r>
              <a:rPr lang="cs-CZ" sz="2800" dirty="0" err="1" smtClean="0"/>
              <a:t>geht</a:t>
            </a:r>
            <a:r>
              <a:rPr lang="cs-CZ" sz="2800" dirty="0" smtClean="0"/>
              <a:t> </a:t>
            </a:r>
            <a:r>
              <a:rPr lang="cs-CZ" sz="2800" dirty="0" err="1" smtClean="0"/>
              <a:t>gar</a:t>
            </a:r>
            <a:r>
              <a:rPr lang="cs-CZ" sz="2800" dirty="0" smtClean="0"/>
              <a:t> </a:t>
            </a:r>
            <a:r>
              <a:rPr lang="cs-CZ" sz="2800" dirty="0" err="1" smtClean="0"/>
              <a:t>nicht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smtClean="0"/>
              <a:t>Es </a:t>
            </a:r>
            <a:r>
              <a:rPr lang="cs-CZ" sz="2800" dirty="0" err="1" smtClean="0"/>
              <a:t>lässt</a:t>
            </a:r>
            <a:r>
              <a:rPr lang="cs-CZ" sz="2800" dirty="0" smtClean="0"/>
              <a:t> </a:t>
            </a:r>
            <a:r>
              <a:rPr lang="cs-CZ" sz="2800" dirty="0" err="1" smtClean="0"/>
              <a:t>sich</a:t>
            </a:r>
            <a:r>
              <a:rPr lang="cs-CZ" sz="2800" dirty="0" smtClean="0"/>
              <a:t> gut machen.</a:t>
            </a:r>
          </a:p>
          <a:p>
            <a:pPr marL="0" indent="0">
              <a:buNone/>
            </a:pP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kommen</a:t>
            </a:r>
            <a:r>
              <a:rPr lang="cs-CZ" sz="2800" dirty="0" smtClean="0"/>
              <a:t> </a:t>
            </a:r>
            <a:r>
              <a:rPr lang="cs-CZ" sz="2800" dirty="0" err="1" smtClean="0"/>
              <a:t>gern</a:t>
            </a:r>
            <a:r>
              <a:rPr lang="cs-CZ" sz="2800" dirty="0" smtClean="0"/>
              <a:t> </a:t>
            </a:r>
            <a:r>
              <a:rPr lang="cs-CZ" sz="2800" dirty="0" err="1" smtClean="0"/>
              <a:t>wieder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bleiben</a:t>
            </a:r>
            <a:r>
              <a:rPr lang="cs-CZ" sz="2800" dirty="0" smtClean="0"/>
              <a:t> </a:t>
            </a:r>
            <a:r>
              <a:rPr lang="cs-CZ" sz="2800" dirty="0" err="1" smtClean="0"/>
              <a:t>noch</a:t>
            </a:r>
            <a:r>
              <a:rPr lang="cs-CZ" sz="2800" dirty="0" smtClean="0"/>
              <a:t> </a:t>
            </a:r>
            <a:r>
              <a:rPr lang="cs-CZ" sz="2800" dirty="0" err="1" smtClean="0"/>
              <a:t>eine</a:t>
            </a:r>
            <a:r>
              <a:rPr lang="cs-CZ" sz="2800" dirty="0" smtClean="0"/>
              <a:t> </a:t>
            </a:r>
            <a:r>
              <a:rPr lang="cs-CZ" sz="2800" dirty="0" err="1" smtClean="0"/>
              <a:t>halbe</a:t>
            </a:r>
            <a:r>
              <a:rPr lang="cs-CZ" sz="2800" dirty="0" smtClean="0"/>
              <a:t> </a:t>
            </a:r>
            <a:r>
              <a:rPr lang="cs-CZ" sz="2800" dirty="0" err="1" smtClean="0"/>
              <a:t>Stunde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schreibe</a:t>
            </a:r>
            <a:r>
              <a:rPr lang="cs-CZ" sz="2800" dirty="0" smtClean="0"/>
              <a:t> </a:t>
            </a:r>
            <a:r>
              <a:rPr lang="cs-CZ" sz="2800" dirty="0" err="1" smtClean="0"/>
              <a:t>ihm</a:t>
            </a:r>
            <a:r>
              <a:rPr lang="cs-CZ" sz="2800" dirty="0" smtClean="0"/>
              <a:t> </a:t>
            </a:r>
            <a:r>
              <a:rPr lang="cs-CZ" sz="2800" dirty="0" err="1" smtClean="0"/>
              <a:t>morgen</a:t>
            </a:r>
            <a:r>
              <a:rPr lang="cs-CZ" sz="2800" dirty="0" smtClean="0"/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3717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Konjunktiv II (préterita) modálních sloves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400600"/>
          </a:xfrm>
        </p:spPr>
        <p:txBody>
          <a:bodyPr/>
          <a:lstStyle/>
          <a:p>
            <a:r>
              <a:rPr lang="cs-CZ" sz="3000" dirty="0" smtClean="0"/>
              <a:t>Tvoří se od </a:t>
            </a:r>
            <a:r>
              <a:rPr lang="cs-CZ" sz="3000" b="1" dirty="0" smtClean="0">
                <a:solidFill>
                  <a:srgbClr val="FF0000"/>
                </a:solidFill>
              </a:rPr>
              <a:t>kmene préterita </a:t>
            </a:r>
            <a:r>
              <a:rPr lang="cs-CZ" sz="3000" dirty="0" smtClean="0"/>
              <a:t>a odpovídá českým tvarům </a:t>
            </a:r>
            <a:r>
              <a:rPr lang="cs-CZ" sz="3000" b="1" dirty="0" smtClean="0">
                <a:solidFill>
                  <a:srgbClr val="00B0F0"/>
                </a:solidFill>
              </a:rPr>
              <a:t>mohl bych</a:t>
            </a:r>
            <a:r>
              <a:rPr lang="cs-CZ" sz="3000" dirty="0" smtClean="0"/>
              <a:t>, </a:t>
            </a:r>
            <a:r>
              <a:rPr lang="cs-CZ" sz="3000" b="1" dirty="0" smtClean="0">
                <a:solidFill>
                  <a:srgbClr val="00B0F0"/>
                </a:solidFill>
              </a:rPr>
              <a:t>musela by</a:t>
            </a:r>
            <a:r>
              <a:rPr lang="cs-CZ" sz="3000" dirty="0" smtClean="0"/>
              <a:t>, </a:t>
            </a:r>
            <a:r>
              <a:rPr lang="cs-CZ" sz="3000" b="1" dirty="0" smtClean="0">
                <a:solidFill>
                  <a:srgbClr val="00B0F0"/>
                </a:solidFill>
              </a:rPr>
              <a:t>chtěli by</a:t>
            </a:r>
            <a:r>
              <a:rPr lang="cs-CZ" sz="3000" dirty="0" smtClean="0"/>
              <a:t>, </a:t>
            </a:r>
            <a:r>
              <a:rPr lang="cs-CZ" sz="3000" b="1" dirty="0" smtClean="0">
                <a:solidFill>
                  <a:srgbClr val="00B0F0"/>
                </a:solidFill>
              </a:rPr>
              <a:t>rádi by </a:t>
            </a:r>
            <a:r>
              <a:rPr lang="cs-CZ" dirty="0" smtClean="0"/>
              <a:t>… </a:t>
            </a:r>
          </a:p>
          <a:p>
            <a:r>
              <a:rPr lang="cs-CZ" sz="3000" dirty="0" smtClean="0"/>
              <a:t>Kmenová</a:t>
            </a:r>
            <a:r>
              <a:rPr lang="cs-CZ" sz="3000" b="1" dirty="0" smtClean="0">
                <a:solidFill>
                  <a:srgbClr val="FF0000"/>
                </a:solidFill>
              </a:rPr>
              <a:t> samohláska </a:t>
            </a:r>
            <a:r>
              <a:rPr lang="cs-CZ" sz="3000" dirty="0" smtClean="0"/>
              <a:t>schopná přehlásky (</a:t>
            </a:r>
            <a:r>
              <a:rPr lang="cs-CZ" sz="3000" b="1" dirty="0" smtClean="0">
                <a:solidFill>
                  <a:srgbClr val="FF0000"/>
                </a:solidFill>
              </a:rPr>
              <a:t>a, o, u) se přehlasuje</a:t>
            </a:r>
            <a:r>
              <a:rPr lang="cs-CZ" sz="3000" dirty="0" smtClean="0"/>
              <a:t>.</a:t>
            </a:r>
          </a:p>
          <a:p>
            <a:r>
              <a:rPr lang="cs-CZ" sz="3000" dirty="0" smtClean="0"/>
              <a:t>Koncovky:</a:t>
            </a:r>
            <a:r>
              <a:rPr lang="cs-CZ" sz="3000" b="1" dirty="0" smtClean="0">
                <a:solidFill>
                  <a:srgbClr val="FF0000"/>
                </a:solidFill>
              </a:rPr>
              <a:t> –e, –</a:t>
            </a:r>
            <a:r>
              <a:rPr lang="cs-CZ" sz="3000" b="1" dirty="0" err="1" smtClean="0">
                <a:solidFill>
                  <a:srgbClr val="FF0000"/>
                </a:solidFill>
              </a:rPr>
              <a:t>est</a:t>
            </a:r>
            <a:r>
              <a:rPr lang="cs-CZ" sz="3000" b="1" dirty="0" smtClean="0">
                <a:solidFill>
                  <a:srgbClr val="FF0000"/>
                </a:solidFill>
              </a:rPr>
              <a:t>, –e, –en, –et, –en</a:t>
            </a:r>
            <a:r>
              <a:rPr lang="cs-CZ" sz="3000" dirty="0" smtClean="0"/>
              <a:t>.</a:t>
            </a:r>
          </a:p>
          <a:p>
            <a:pPr marL="0" indent="0">
              <a:buNone/>
            </a:pPr>
            <a:r>
              <a:rPr lang="cs-CZ" sz="2800" dirty="0" smtClean="0"/>
              <a:t>		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d</a:t>
            </a:r>
            <a:r>
              <a:rPr lang="cs-CZ" sz="2800" b="1" dirty="0" err="1" smtClean="0">
                <a:solidFill>
                  <a:srgbClr val="FF0000"/>
                </a:solidFill>
              </a:rPr>
              <a:t>ü</a:t>
            </a:r>
            <a:r>
              <a:rPr lang="cs-CZ" sz="2800" dirty="0" err="1" smtClean="0"/>
              <a:t>rft</a:t>
            </a:r>
            <a:r>
              <a:rPr lang="cs-CZ" sz="2800" b="1" dirty="0" err="1" smtClean="0">
                <a:solidFill>
                  <a:srgbClr val="FF0000"/>
                </a:solidFill>
              </a:rPr>
              <a:t>e</a:t>
            </a:r>
            <a:r>
              <a:rPr lang="cs-CZ" sz="2800" dirty="0" smtClean="0"/>
              <a:t>			</a:t>
            </a:r>
            <a:r>
              <a:rPr lang="cs-CZ" sz="2800" dirty="0" err="1" smtClean="0"/>
              <a:t>wir</a:t>
            </a:r>
            <a:r>
              <a:rPr lang="cs-CZ" sz="2800" dirty="0" smtClean="0"/>
              <a:t> </a:t>
            </a:r>
            <a:r>
              <a:rPr lang="cs-CZ" sz="2800" dirty="0" err="1" smtClean="0"/>
              <a:t>d</a:t>
            </a:r>
            <a:r>
              <a:rPr lang="cs-CZ" sz="2800" b="1" dirty="0" err="1" smtClean="0">
                <a:solidFill>
                  <a:srgbClr val="FF0000"/>
                </a:solidFill>
              </a:rPr>
              <a:t>ü</a:t>
            </a:r>
            <a:r>
              <a:rPr lang="cs-CZ" sz="2800" dirty="0" err="1" smtClean="0"/>
              <a:t>rft</a:t>
            </a:r>
            <a:r>
              <a:rPr lang="cs-CZ" sz="2800" b="1" dirty="0" err="1" smtClean="0">
                <a:solidFill>
                  <a:srgbClr val="FF0000"/>
                </a:solidFill>
              </a:rPr>
              <a:t>en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	</a:t>
            </a:r>
            <a:r>
              <a:rPr lang="cs-CZ" sz="2800" dirty="0" err="1" smtClean="0"/>
              <a:t>du</a:t>
            </a:r>
            <a:r>
              <a:rPr lang="cs-CZ" sz="2800" dirty="0" smtClean="0"/>
              <a:t> </a:t>
            </a:r>
            <a:r>
              <a:rPr lang="cs-CZ" sz="2800" dirty="0" err="1" smtClean="0"/>
              <a:t>d</a:t>
            </a:r>
            <a:r>
              <a:rPr lang="cs-CZ" sz="2800" b="1" dirty="0" err="1" smtClean="0">
                <a:solidFill>
                  <a:srgbClr val="FF0000"/>
                </a:solidFill>
              </a:rPr>
              <a:t>ü</a:t>
            </a:r>
            <a:r>
              <a:rPr lang="cs-CZ" sz="2800" dirty="0" err="1" smtClean="0"/>
              <a:t>rft</a:t>
            </a:r>
            <a:r>
              <a:rPr lang="cs-CZ" sz="2800" b="1" dirty="0" err="1" smtClean="0">
                <a:solidFill>
                  <a:srgbClr val="FF0000"/>
                </a:solidFill>
              </a:rPr>
              <a:t>est</a:t>
            </a:r>
            <a:r>
              <a:rPr lang="cs-CZ" sz="2800" dirty="0" smtClean="0"/>
              <a:t>			</a:t>
            </a:r>
            <a:r>
              <a:rPr lang="cs-CZ" sz="2800" dirty="0" err="1" smtClean="0"/>
              <a:t>ihr</a:t>
            </a:r>
            <a:r>
              <a:rPr lang="cs-CZ" sz="2800" dirty="0" smtClean="0"/>
              <a:t> </a:t>
            </a:r>
            <a:r>
              <a:rPr lang="cs-CZ" sz="2800" dirty="0" err="1" smtClean="0"/>
              <a:t>d</a:t>
            </a:r>
            <a:r>
              <a:rPr lang="cs-CZ" sz="2800" b="1" dirty="0" err="1" smtClean="0">
                <a:solidFill>
                  <a:srgbClr val="FF0000"/>
                </a:solidFill>
              </a:rPr>
              <a:t>ü</a:t>
            </a:r>
            <a:r>
              <a:rPr lang="cs-CZ" sz="2800" dirty="0" err="1" smtClean="0"/>
              <a:t>rft</a:t>
            </a:r>
            <a:r>
              <a:rPr lang="cs-CZ" sz="2800" b="1" dirty="0" err="1" smtClean="0">
                <a:solidFill>
                  <a:srgbClr val="FF0000"/>
                </a:solidFill>
              </a:rPr>
              <a:t>et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800" dirty="0" smtClean="0"/>
              <a:t>            </a:t>
            </a:r>
            <a:r>
              <a:rPr lang="cs-CZ" sz="2800" dirty="0" err="1" smtClean="0"/>
              <a:t>er</a:t>
            </a:r>
            <a:r>
              <a:rPr lang="cs-CZ" sz="2800" dirty="0" smtClean="0"/>
              <a:t>, </a:t>
            </a:r>
            <a:r>
              <a:rPr lang="cs-CZ" sz="2800" dirty="0" err="1" smtClean="0"/>
              <a:t>sie</a:t>
            </a:r>
            <a:r>
              <a:rPr lang="cs-CZ" sz="2800" dirty="0" smtClean="0"/>
              <a:t> es </a:t>
            </a:r>
            <a:r>
              <a:rPr lang="cs-CZ" sz="2800" dirty="0" err="1" smtClean="0"/>
              <a:t>d</a:t>
            </a:r>
            <a:r>
              <a:rPr lang="cs-CZ" sz="2800" b="1" dirty="0" err="1" smtClean="0">
                <a:solidFill>
                  <a:srgbClr val="FF0000"/>
                </a:solidFill>
              </a:rPr>
              <a:t>ü</a:t>
            </a:r>
            <a:r>
              <a:rPr lang="cs-CZ" sz="2800" dirty="0" err="1" smtClean="0"/>
              <a:t>rft</a:t>
            </a:r>
            <a:r>
              <a:rPr lang="cs-CZ" sz="2800" b="1" dirty="0" err="1" smtClean="0">
                <a:solidFill>
                  <a:srgbClr val="FF0000"/>
                </a:solidFill>
              </a:rPr>
              <a:t>e</a:t>
            </a:r>
            <a:r>
              <a:rPr lang="cs-CZ" sz="2800" dirty="0" smtClean="0"/>
              <a:t>			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b="1" dirty="0" err="1" smtClean="0"/>
              <a:t>d</a:t>
            </a:r>
            <a:r>
              <a:rPr lang="cs-CZ" sz="2800" b="1" dirty="0" err="1" smtClean="0">
                <a:solidFill>
                  <a:srgbClr val="FF0000"/>
                </a:solidFill>
              </a:rPr>
              <a:t>ü</a:t>
            </a:r>
            <a:r>
              <a:rPr lang="cs-CZ" sz="2800" b="1" dirty="0" err="1" smtClean="0"/>
              <a:t>rft</a:t>
            </a:r>
            <a:r>
              <a:rPr lang="cs-CZ" sz="2800" b="1" dirty="0" err="1" smtClean="0">
                <a:solidFill>
                  <a:srgbClr val="FF0000"/>
                </a:solidFill>
              </a:rPr>
              <a:t>en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800" dirty="0" smtClean="0"/>
              <a:t>Obdobně:</a:t>
            </a:r>
          </a:p>
          <a:p>
            <a:pPr marL="0" indent="0">
              <a:buNone/>
            </a:pPr>
            <a:r>
              <a:rPr lang="cs-CZ" sz="2800" b="1" dirty="0" err="1" smtClean="0"/>
              <a:t>Ich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könnte</a:t>
            </a:r>
            <a:r>
              <a:rPr lang="cs-CZ" sz="2800" dirty="0" smtClean="0"/>
              <a:t>, </a:t>
            </a:r>
            <a:r>
              <a:rPr lang="cs-CZ" sz="2800" b="1" dirty="0" err="1" smtClean="0"/>
              <a:t>ich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müsste</a:t>
            </a:r>
            <a:r>
              <a:rPr lang="cs-CZ" sz="2800" dirty="0" smtClean="0"/>
              <a:t>, </a:t>
            </a:r>
            <a:r>
              <a:rPr lang="cs-CZ" sz="2800" b="1" dirty="0" err="1" smtClean="0"/>
              <a:t>ich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möchte</a:t>
            </a:r>
            <a:r>
              <a:rPr lang="cs-CZ" sz="2800" dirty="0" smtClean="0"/>
              <a:t>, </a:t>
            </a:r>
            <a:r>
              <a:rPr lang="cs-CZ" sz="2800" b="1" dirty="0" err="1" smtClean="0"/>
              <a:t>ich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sollte</a:t>
            </a:r>
            <a:r>
              <a:rPr lang="cs-CZ" sz="2800" dirty="0" smtClean="0"/>
              <a:t>, </a:t>
            </a:r>
            <a:r>
              <a:rPr lang="cs-CZ" sz="2800" b="1" dirty="0" err="1" smtClean="0"/>
              <a:t>ich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wollte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511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II. Cvičení – přelož: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Směl bych jít na koncert?</a:t>
            </a:r>
          </a:p>
          <a:p>
            <a:r>
              <a:rPr lang="cs-CZ" dirty="0" smtClean="0"/>
              <a:t>Musel by se odpoledne učit.</a:t>
            </a:r>
          </a:p>
          <a:p>
            <a:r>
              <a:rPr lang="cs-CZ" dirty="0" smtClean="0"/>
              <a:t>Rád by ji viděl.</a:t>
            </a:r>
          </a:p>
          <a:p>
            <a:r>
              <a:rPr lang="cs-CZ" dirty="0" smtClean="0"/>
              <a:t>Měla by zůstat v posteli.</a:t>
            </a:r>
          </a:p>
          <a:p>
            <a:r>
              <a:rPr lang="cs-CZ" dirty="0" smtClean="0"/>
              <a:t>Museli by nám zatelefonovat.</a:t>
            </a:r>
          </a:p>
          <a:p>
            <a:r>
              <a:rPr lang="cs-CZ" dirty="0" smtClean="0"/>
              <a:t>Mohli byste to pro mě udělat?</a:t>
            </a:r>
          </a:p>
          <a:p>
            <a:r>
              <a:rPr lang="cs-CZ" dirty="0" smtClean="0"/>
              <a:t>Směl by jít večer na diskotéku?</a:t>
            </a:r>
          </a:p>
          <a:p>
            <a:r>
              <a:rPr lang="cs-CZ" dirty="0" smtClean="0"/>
              <a:t>Měl by říct pravdu.</a:t>
            </a:r>
          </a:p>
          <a:p>
            <a:r>
              <a:rPr lang="cs-CZ" dirty="0" smtClean="0"/>
              <a:t>Rádi by  přijeli na návštěvu.</a:t>
            </a:r>
          </a:p>
          <a:p>
            <a:r>
              <a:rPr lang="cs-CZ" dirty="0" smtClean="0"/>
              <a:t>V noci by mohlo být zima.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768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4807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 smtClean="0"/>
              <a:t>Pomocí konjunktivu II sloves modálních, pomocných a nepravidelných společně s opisným tvarem „</a:t>
            </a:r>
            <a:r>
              <a:rPr lang="cs-CZ" sz="2800" b="1" dirty="0" err="1" smtClean="0"/>
              <a:t>würde</a:t>
            </a:r>
            <a:r>
              <a:rPr lang="cs-CZ" sz="2800" b="1" dirty="0" smtClean="0"/>
              <a:t> + infinitiv“ lze v kombinaci se spojkou „</a:t>
            </a:r>
            <a:r>
              <a:rPr lang="cs-CZ" sz="2800" b="1" dirty="0" err="1" smtClean="0">
                <a:solidFill>
                  <a:srgbClr val="FF0000"/>
                </a:solidFill>
              </a:rPr>
              <a:t>wenn</a:t>
            </a:r>
            <a:r>
              <a:rPr lang="cs-CZ" sz="2800" b="1" dirty="0" smtClean="0"/>
              <a:t>“ tvořit </a:t>
            </a:r>
            <a:r>
              <a:rPr lang="cs-CZ" sz="2800" b="1" u="sng" dirty="0" smtClean="0"/>
              <a:t>souvětí podmínkové</a:t>
            </a:r>
            <a:r>
              <a:rPr lang="cs-CZ" sz="2800" b="1" dirty="0" smtClean="0"/>
              <a:t>.</a:t>
            </a:r>
          </a:p>
          <a:p>
            <a:pPr marL="0" indent="0">
              <a:buNone/>
            </a:pPr>
            <a:endParaRPr lang="cs-CZ" sz="2800" b="1" dirty="0"/>
          </a:p>
          <a:p>
            <a:pPr marL="0" indent="0" algn="ctr">
              <a:buNone/>
            </a:pPr>
            <a:r>
              <a:rPr lang="cs-CZ" sz="3000" b="1" dirty="0" smtClean="0"/>
              <a:t>III. Cvičení – přelož:</a:t>
            </a:r>
          </a:p>
          <a:p>
            <a:pPr marL="0" indent="0">
              <a:buNone/>
            </a:pPr>
            <a:r>
              <a:rPr lang="cs-CZ" sz="2800" dirty="0" smtClean="0"/>
              <a:t>Kdyby měla víc času, zhubla by.</a:t>
            </a:r>
          </a:p>
          <a:p>
            <a:pPr marL="0" indent="0">
              <a:buNone/>
            </a:pPr>
            <a:r>
              <a:rPr lang="cs-CZ" sz="2800" dirty="0" smtClean="0"/>
              <a:t>Přišel by, kdyby mohl.</a:t>
            </a:r>
          </a:p>
          <a:p>
            <a:pPr marL="0" indent="0">
              <a:buNone/>
            </a:pPr>
            <a:r>
              <a:rPr lang="cs-CZ" sz="2800" dirty="0" smtClean="0"/>
              <a:t>Koupil by si ten obraz, kdyby měl peníze.</a:t>
            </a:r>
          </a:p>
          <a:p>
            <a:pPr marL="0" indent="0">
              <a:buNone/>
            </a:pPr>
            <a:r>
              <a:rPr lang="cs-CZ" sz="2800" dirty="0" smtClean="0"/>
              <a:t>Kdyby byla doma, navštívila bych ji.</a:t>
            </a:r>
          </a:p>
          <a:p>
            <a:pPr marL="0" indent="0">
              <a:buNone/>
            </a:pPr>
            <a:r>
              <a:rPr lang="cs-CZ" sz="2800" dirty="0" smtClean="0"/>
              <a:t>Kdyby musel, učil by se.</a:t>
            </a:r>
          </a:p>
          <a:p>
            <a:pPr marL="0" indent="0">
              <a:buNone/>
            </a:pPr>
            <a:r>
              <a:rPr lang="cs-CZ" sz="2800" dirty="0" smtClean="0"/>
              <a:t>Šla by s námi, kdyby směla.</a:t>
            </a:r>
          </a:p>
          <a:p>
            <a:pPr marL="0" indent="0">
              <a:buNone/>
            </a:pPr>
            <a:r>
              <a:rPr lang="cs-CZ" sz="2800" dirty="0" smtClean="0"/>
              <a:t>Kdyby přestal studovat, nestal by se učitelem.</a:t>
            </a:r>
          </a:p>
          <a:p>
            <a:pPr marL="0" indent="0">
              <a:buNone/>
            </a:pPr>
            <a:r>
              <a:rPr lang="cs-CZ" sz="2800" dirty="0" smtClean="0"/>
              <a:t>Kdyby měl možnost, měl by ji využít.</a:t>
            </a:r>
          </a:p>
          <a:p>
            <a:pPr marL="0" indent="0">
              <a:buNone/>
            </a:pPr>
            <a:r>
              <a:rPr lang="cs-CZ" sz="2800" dirty="0" smtClean="0"/>
              <a:t>Kdybych byl svobodný, měl bych víc peněz.</a:t>
            </a:r>
          </a:p>
          <a:p>
            <a:pPr marL="0" indent="0">
              <a:buNone/>
            </a:pPr>
            <a:endParaRPr lang="cs-CZ" sz="26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1413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– I. </a:t>
            </a:r>
            <a:r>
              <a:rPr lang="cs-CZ" sz="3200" b="1" dirty="0"/>
              <a:t>c</a:t>
            </a:r>
            <a:r>
              <a:rPr lang="cs-CZ" sz="3200" b="1" dirty="0" smtClean="0"/>
              <a:t>vičení: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Er </a:t>
            </a:r>
            <a:r>
              <a:rPr lang="cs-CZ" dirty="0" err="1" smtClean="0">
                <a:solidFill>
                  <a:srgbClr val="FF0000"/>
                </a:solidFill>
              </a:rPr>
              <a:t>bliebe</a:t>
            </a:r>
            <a:r>
              <a:rPr lang="cs-CZ" dirty="0" smtClean="0"/>
              <a:t> </a:t>
            </a:r>
            <a:r>
              <a:rPr lang="cs-CZ" dirty="0" err="1"/>
              <a:t>bei</a:t>
            </a:r>
            <a:r>
              <a:rPr lang="cs-CZ" dirty="0"/>
              <a:t> </a:t>
            </a:r>
            <a:r>
              <a:rPr lang="cs-CZ" dirty="0" err="1"/>
              <a:t>uns</a:t>
            </a:r>
            <a:r>
              <a:rPr lang="cs-CZ" dirty="0"/>
              <a:t> bis Ende </a:t>
            </a:r>
            <a:r>
              <a:rPr lang="cs-CZ" dirty="0" err="1"/>
              <a:t>Juli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Er </a:t>
            </a:r>
            <a:r>
              <a:rPr lang="cs-CZ" dirty="0" err="1" smtClean="0">
                <a:solidFill>
                  <a:srgbClr val="FF0000"/>
                </a:solidFill>
              </a:rPr>
              <a:t>schriebe</a:t>
            </a:r>
            <a:r>
              <a:rPr lang="cs-CZ" dirty="0" smtClean="0"/>
              <a:t> </a:t>
            </a:r>
            <a:r>
              <a:rPr lang="cs-CZ" dirty="0" err="1" smtClean="0"/>
              <a:t>seinen</a:t>
            </a:r>
            <a:r>
              <a:rPr lang="cs-CZ" dirty="0" smtClean="0"/>
              <a:t> </a:t>
            </a:r>
            <a:r>
              <a:rPr lang="cs-CZ" dirty="0" err="1"/>
              <a:t>Freunden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ginge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dirty="0" err="1"/>
              <a:t>ihm</a:t>
            </a:r>
            <a:r>
              <a:rPr lang="cs-CZ" dirty="0"/>
              <a:t> </a:t>
            </a:r>
            <a:r>
              <a:rPr lang="cs-CZ" dirty="0" err="1"/>
              <a:t>auf</a:t>
            </a:r>
            <a:r>
              <a:rPr lang="cs-CZ" dirty="0"/>
              <a:t> jeden </a:t>
            </a:r>
            <a:r>
              <a:rPr lang="cs-CZ" dirty="0" err="1"/>
              <a:t>Fall</a:t>
            </a:r>
            <a:r>
              <a:rPr lang="cs-CZ" dirty="0"/>
              <a:t> </a:t>
            </a:r>
            <a:r>
              <a:rPr lang="cs-CZ" dirty="0" err="1"/>
              <a:t>ins</a:t>
            </a:r>
            <a:r>
              <a:rPr lang="cs-CZ" dirty="0"/>
              <a:t> Kino.</a:t>
            </a:r>
          </a:p>
          <a:p>
            <a:pPr marL="0" indent="0">
              <a:buNone/>
            </a:pP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schriebe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Einladungen</a:t>
            </a:r>
            <a:r>
              <a:rPr lang="cs-CZ" dirty="0"/>
              <a:t> .</a:t>
            </a:r>
          </a:p>
          <a:p>
            <a:pPr marL="0" indent="0">
              <a:buNone/>
            </a:pP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kämen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/>
              <a:t>am</a:t>
            </a:r>
            <a:r>
              <a:rPr lang="cs-CZ" dirty="0"/>
              <a:t> </a:t>
            </a:r>
            <a:r>
              <a:rPr lang="cs-CZ" dirty="0" err="1"/>
              <a:t>Abend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ginge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/>
              <a:t>gar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smtClean="0"/>
              <a:t>Es </a:t>
            </a:r>
            <a:r>
              <a:rPr lang="cs-CZ" dirty="0" err="1" smtClean="0">
                <a:solidFill>
                  <a:srgbClr val="FF0000"/>
                </a:solidFill>
              </a:rPr>
              <a:t>lieẞe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/>
              <a:t>sich</a:t>
            </a:r>
            <a:r>
              <a:rPr lang="cs-CZ" dirty="0"/>
              <a:t> gut machen.</a:t>
            </a:r>
          </a:p>
          <a:p>
            <a:pPr marL="0" indent="0">
              <a:buNone/>
            </a:pP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kämen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gern</a:t>
            </a:r>
            <a:r>
              <a:rPr lang="cs-CZ" dirty="0" smtClean="0"/>
              <a:t> </a:t>
            </a:r>
            <a:r>
              <a:rPr lang="cs-CZ" dirty="0" err="1"/>
              <a:t>wieder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blieben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/>
              <a:t>noch</a:t>
            </a:r>
            <a:r>
              <a:rPr lang="cs-CZ" dirty="0"/>
              <a:t>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halbe</a:t>
            </a:r>
            <a:r>
              <a:rPr lang="cs-CZ" dirty="0"/>
              <a:t> </a:t>
            </a:r>
            <a:r>
              <a:rPr lang="cs-CZ" dirty="0" err="1" smtClean="0"/>
              <a:t>Stunde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schriebe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/>
              <a:t>ihm</a:t>
            </a:r>
            <a:r>
              <a:rPr lang="cs-CZ" dirty="0"/>
              <a:t> </a:t>
            </a:r>
            <a:r>
              <a:rPr lang="cs-CZ" dirty="0" err="1"/>
              <a:t>morgen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6128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/>
              <a:t>Řešení – </a:t>
            </a:r>
            <a:r>
              <a:rPr lang="cs-CZ" sz="3200" b="1" dirty="0" smtClean="0"/>
              <a:t>II</a:t>
            </a:r>
            <a:r>
              <a:rPr lang="cs-CZ" sz="3200" b="1" dirty="0"/>
              <a:t>. cvičení: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/>
          </a:bodyPr>
          <a:lstStyle/>
          <a:p>
            <a:r>
              <a:rPr lang="cs-CZ" sz="3000" dirty="0" err="1" smtClean="0">
                <a:solidFill>
                  <a:srgbClr val="FF0000"/>
                </a:solidFill>
              </a:rPr>
              <a:t>Dürfte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ich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zum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Konzert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gehen</a:t>
            </a:r>
            <a:r>
              <a:rPr lang="cs-CZ" sz="3000" dirty="0" smtClean="0">
                <a:solidFill>
                  <a:srgbClr val="FF0000"/>
                </a:solidFill>
              </a:rPr>
              <a:t>?</a:t>
            </a:r>
            <a:endParaRPr lang="cs-CZ" sz="3000" dirty="0">
              <a:solidFill>
                <a:srgbClr val="FF0000"/>
              </a:solidFill>
            </a:endParaRPr>
          </a:p>
          <a:p>
            <a:r>
              <a:rPr lang="cs-CZ" sz="3000" dirty="0" smtClean="0">
                <a:solidFill>
                  <a:srgbClr val="FF0000"/>
                </a:solidFill>
              </a:rPr>
              <a:t>Er </a:t>
            </a:r>
            <a:r>
              <a:rPr lang="cs-CZ" sz="3000" dirty="0" err="1" smtClean="0">
                <a:solidFill>
                  <a:srgbClr val="FF0000"/>
                </a:solidFill>
              </a:rPr>
              <a:t>müsste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am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Nachmittag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lernen</a:t>
            </a:r>
            <a:r>
              <a:rPr lang="cs-CZ" sz="30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sz="3000" dirty="0" smtClean="0">
                <a:solidFill>
                  <a:srgbClr val="FF0000"/>
                </a:solidFill>
              </a:rPr>
              <a:t>Er </a:t>
            </a:r>
            <a:r>
              <a:rPr lang="cs-CZ" sz="3000" dirty="0" err="1" smtClean="0">
                <a:solidFill>
                  <a:srgbClr val="FF0000"/>
                </a:solidFill>
              </a:rPr>
              <a:t>möchte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sie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sehen</a:t>
            </a:r>
            <a:r>
              <a:rPr lang="cs-CZ" sz="3000" dirty="0" smtClean="0">
                <a:solidFill>
                  <a:srgbClr val="FF0000"/>
                </a:solidFill>
              </a:rPr>
              <a:t>.</a:t>
            </a:r>
            <a:endParaRPr lang="cs-CZ" sz="3000" dirty="0">
              <a:solidFill>
                <a:srgbClr val="FF0000"/>
              </a:solidFill>
            </a:endParaRPr>
          </a:p>
          <a:p>
            <a:r>
              <a:rPr lang="cs-CZ" sz="3000" dirty="0" err="1" smtClean="0">
                <a:solidFill>
                  <a:srgbClr val="FF0000"/>
                </a:solidFill>
              </a:rPr>
              <a:t>Sie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sollte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im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Bett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bleiben</a:t>
            </a:r>
            <a:r>
              <a:rPr lang="cs-CZ" sz="3000" dirty="0" smtClean="0">
                <a:solidFill>
                  <a:srgbClr val="FF0000"/>
                </a:solidFill>
              </a:rPr>
              <a:t>.</a:t>
            </a:r>
            <a:endParaRPr lang="cs-CZ" sz="3000" dirty="0">
              <a:solidFill>
                <a:srgbClr val="FF0000"/>
              </a:solidFill>
            </a:endParaRPr>
          </a:p>
          <a:p>
            <a:r>
              <a:rPr lang="cs-CZ" sz="3000" dirty="0" err="1" smtClean="0">
                <a:solidFill>
                  <a:srgbClr val="FF0000"/>
                </a:solidFill>
              </a:rPr>
              <a:t>Sie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müssten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uns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anrufen</a:t>
            </a:r>
            <a:r>
              <a:rPr lang="cs-CZ" sz="30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sz="3000" dirty="0" err="1" smtClean="0">
                <a:solidFill>
                  <a:srgbClr val="FF0000"/>
                </a:solidFill>
              </a:rPr>
              <a:t>Könntet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ihr</a:t>
            </a:r>
            <a:r>
              <a:rPr lang="cs-CZ" sz="3000" dirty="0" smtClean="0">
                <a:solidFill>
                  <a:srgbClr val="FF0000"/>
                </a:solidFill>
              </a:rPr>
              <a:t> es </a:t>
            </a:r>
            <a:r>
              <a:rPr lang="cs-CZ" sz="3000" dirty="0" err="1" smtClean="0">
                <a:solidFill>
                  <a:srgbClr val="FF0000"/>
                </a:solidFill>
              </a:rPr>
              <a:t>für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mich</a:t>
            </a:r>
            <a:r>
              <a:rPr lang="cs-CZ" sz="3000" dirty="0" smtClean="0">
                <a:solidFill>
                  <a:srgbClr val="FF0000"/>
                </a:solidFill>
              </a:rPr>
              <a:t> machen?</a:t>
            </a:r>
            <a:endParaRPr lang="cs-CZ" sz="3000" dirty="0">
              <a:solidFill>
                <a:srgbClr val="FF0000"/>
              </a:solidFill>
            </a:endParaRPr>
          </a:p>
          <a:p>
            <a:r>
              <a:rPr lang="cs-CZ" sz="3000" dirty="0" err="1" smtClean="0">
                <a:solidFill>
                  <a:srgbClr val="FF0000"/>
                </a:solidFill>
              </a:rPr>
              <a:t>Dürfte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er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am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Abend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zur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Disco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gehen</a:t>
            </a:r>
            <a:r>
              <a:rPr lang="cs-CZ" sz="3000" dirty="0" smtClean="0">
                <a:solidFill>
                  <a:srgbClr val="FF0000"/>
                </a:solidFill>
              </a:rPr>
              <a:t>?</a:t>
            </a:r>
            <a:endParaRPr lang="cs-CZ" sz="3000" dirty="0">
              <a:solidFill>
                <a:srgbClr val="FF0000"/>
              </a:solidFill>
            </a:endParaRPr>
          </a:p>
          <a:p>
            <a:r>
              <a:rPr lang="cs-CZ" sz="3000" dirty="0" smtClean="0">
                <a:solidFill>
                  <a:srgbClr val="FF0000"/>
                </a:solidFill>
              </a:rPr>
              <a:t>Er </a:t>
            </a:r>
            <a:r>
              <a:rPr lang="cs-CZ" sz="3000" dirty="0" err="1" smtClean="0">
                <a:solidFill>
                  <a:srgbClr val="FF0000"/>
                </a:solidFill>
              </a:rPr>
              <a:t>sollte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die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Wahrheit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sagen</a:t>
            </a:r>
            <a:r>
              <a:rPr lang="cs-CZ" sz="3000" dirty="0" smtClean="0">
                <a:solidFill>
                  <a:srgbClr val="FF0000"/>
                </a:solidFill>
              </a:rPr>
              <a:t>.</a:t>
            </a:r>
            <a:endParaRPr lang="cs-CZ" sz="3000" dirty="0">
              <a:solidFill>
                <a:srgbClr val="FF0000"/>
              </a:solidFill>
            </a:endParaRPr>
          </a:p>
          <a:p>
            <a:r>
              <a:rPr lang="cs-CZ" sz="3000" dirty="0" err="1" smtClean="0">
                <a:solidFill>
                  <a:srgbClr val="FF0000"/>
                </a:solidFill>
              </a:rPr>
              <a:t>Sie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möchten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zu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Besuch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kommen</a:t>
            </a:r>
            <a:r>
              <a:rPr lang="cs-CZ" sz="3000" dirty="0" smtClean="0">
                <a:solidFill>
                  <a:srgbClr val="FF0000"/>
                </a:solidFill>
              </a:rPr>
              <a:t>.</a:t>
            </a:r>
            <a:endParaRPr lang="cs-CZ" sz="3000" dirty="0">
              <a:solidFill>
                <a:srgbClr val="FF0000"/>
              </a:solidFill>
            </a:endParaRPr>
          </a:p>
          <a:p>
            <a:r>
              <a:rPr lang="cs-CZ" sz="3000" dirty="0" smtClean="0">
                <a:solidFill>
                  <a:srgbClr val="FF0000"/>
                </a:solidFill>
              </a:rPr>
              <a:t>In der </a:t>
            </a:r>
            <a:r>
              <a:rPr lang="cs-CZ" sz="3000" dirty="0" err="1" smtClean="0">
                <a:solidFill>
                  <a:srgbClr val="FF0000"/>
                </a:solidFill>
              </a:rPr>
              <a:t>Nacht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könnte</a:t>
            </a:r>
            <a:r>
              <a:rPr lang="cs-CZ" sz="3000" dirty="0" smtClean="0">
                <a:solidFill>
                  <a:srgbClr val="FF0000"/>
                </a:solidFill>
              </a:rPr>
              <a:t> es </a:t>
            </a:r>
            <a:r>
              <a:rPr lang="cs-CZ" sz="3000" dirty="0" err="1" smtClean="0">
                <a:solidFill>
                  <a:srgbClr val="FF0000"/>
                </a:solidFill>
              </a:rPr>
              <a:t>kalt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sein</a:t>
            </a:r>
            <a:r>
              <a:rPr lang="cs-CZ" sz="3000" dirty="0" smtClean="0">
                <a:solidFill>
                  <a:srgbClr val="FF0000"/>
                </a:solidFill>
              </a:rPr>
              <a:t>.</a:t>
            </a:r>
            <a:endParaRPr lang="cs-CZ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352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/>
              <a:t>Řešení – </a:t>
            </a:r>
            <a:r>
              <a:rPr lang="cs-CZ" sz="3200" b="1" dirty="0" smtClean="0"/>
              <a:t>III</a:t>
            </a:r>
            <a:r>
              <a:rPr lang="cs-CZ" sz="3200" b="1" dirty="0"/>
              <a:t>. cvičení: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/>
          </a:bodyPr>
          <a:lstStyle/>
          <a:p>
            <a:r>
              <a:rPr lang="cs-CZ" sz="2800" dirty="0" err="1" smtClean="0">
                <a:solidFill>
                  <a:srgbClr val="FF0000"/>
                </a:solidFill>
              </a:rPr>
              <a:t>Wenn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sie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mehr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Zeit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hätte</a:t>
            </a:r>
            <a:r>
              <a:rPr lang="cs-CZ" sz="2800" dirty="0" smtClean="0">
                <a:solidFill>
                  <a:srgbClr val="FF0000"/>
                </a:solidFill>
              </a:rPr>
              <a:t>, </a:t>
            </a:r>
            <a:r>
              <a:rPr lang="cs-CZ" sz="2800" dirty="0" err="1" smtClean="0">
                <a:solidFill>
                  <a:srgbClr val="FF0000"/>
                </a:solidFill>
              </a:rPr>
              <a:t>könnte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sie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abnehmen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Er </a:t>
            </a:r>
            <a:r>
              <a:rPr lang="cs-CZ" sz="2800" dirty="0" err="1" smtClean="0">
                <a:solidFill>
                  <a:srgbClr val="FF0000"/>
                </a:solidFill>
              </a:rPr>
              <a:t>käme</a:t>
            </a:r>
            <a:r>
              <a:rPr lang="cs-CZ" sz="2800" dirty="0" smtClean="0">
                <a:solidFill>
                  <a:srgbClr val="FF0000"/>
                </a:solidFill>
              </a:rPr>
              <a:t>, </a:t>
            </a:r>
            <a:r>
              <a:rPr lang="cs-CZ" sz="2800" dirty="0" err="1" smtClean="0">
                <a:solidFill>
                  <a:srgbClr val="FF0000"/>
                </a:solidFill>
              </a:rPr>
              <a:t>wenn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er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könnte</a:t>
            </a:r>
            <a:r>
              <a:rPr lang="cs-CZ" sz="2800" dirty="0" smtClean="0">
                <a:solidFill>
                  <a:srgbClr val="FF0000"/>
                </a:solidFill>
              </a:rPr>
              <a:t>. 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Er </a:t>
            </a:r>
            <a:r>
              <a:rPr lang="cs-CZ" sz="2800" dirty="0" err="1" smtClean="0">
                <a:solidFill>
                  <a:srgbClr val="FF0000"/>
                </a:solidFill>
              </a:rPr>
              <a:t>würde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das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Bild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kaufen</a:t>
            </a:r>
            <a:r>
              <a:rPr lang="cs-CZ" sz="2800" dirty="0" smtClean="0">
                <a:solidFill>
                  <a:srgbClr val="FF0000"/>
                </a:solidFill>
              </a:rPr>
              <a:t>, </a:t>
            </a:r>
            <a:r>
              <a:rPr lang="cs-CZ" sz="2800" dirty="0" err="1" smtClean="0">
                <a:solidFill>
                  <a:srgbClr val="FF0000"/>
                </a:solidFill>
              </a:rPr>
              <a:t>wenn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er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Geld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hätte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sz="2800" dirty="0" err="1" smtClean="0">
                <a:solidFill>
                  <a:srgbClr val="FF0000"/>
                </a:solidFill>
              </a:rPr>
              <a:t>Wenn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sie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zu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Hause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wäre</a:t>
            </a:r>
            <a:r>
              <a:rPr lang="cs-CZ" sz="2800" dirty="0" smtClean="0">
                <a:solidFill>
                  <a:srgbClr val="FF0000"/>
                </a:solidFill>
              </a:rPr>
              <a:t>, </a:t>
            </a:r>
            <a:r>
              <a:rPr lang="cs-CZ" sz="2800" dirty="0" err="1" smtClean="0">
                <a:solidFill>
                  <a:srgbClr val="FF0000"/>
                </a:solidFill>
              </a:rPr>
              <a:t>würde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ich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sie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besuchen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  <a:endParaRPr lang="cs-CZ" sz="2800" dirty="0">
              <a:solidFill>
                <a:srgbClr val="FF0000"/>
              </a:solidFill>
            </a:endParaRPr>
          </a:p>
          <a:p>
            <a:r>
              <a:rPr lang="cs-CZ" sz="2800" dirty="0" err="1" smtClean="0">
                <a:solidFill>
                  <a:srgbClr val="FF0000"/>
                </a:solidFill>
              </a:rPr>
              <a:t>Wenn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er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müsste</a:t>
            </a:r>
            <a:r>
              <a:rPr lang="cs-CZ" sz="2800" dirty="0" smtClean="0">
                <a:solidFill>
                  <a:srgbClr val="FF0000"/>
                </a:solidFill>
              </a:rPr>
              <a:t>, </a:t>
            </a:r>
            <a:r>
              <a:rPr lang="cs-CZ" sz="2800" dirty="0" err="1" smtClean="0">
                <a:solidFill>
                  <a:srgbClr val="FF0000"/>
                </a:solidFill>
              </a:rPr>
              <a:t>würde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er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lernen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sz="2800" dirty="0" err="1" smtClean="0">
                <a:solidFill>
                  <a:srgbClr val="FF0000"/>
                </a:solidFill>
              </a:rPr>
              <a:t>Sie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ginge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mit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uns</a:t>
            </a:r>
            <a:r>
              <a:rPr lang="cs-CZ" sz="2800" dirty="0" smtClean="0">
                <a:solidFill>
                  <a:srgbClr val="FF0000"/>
                </a:solidFill>
              </a:rPr>
              <a:t>, </a:t>
            </a:r>
            <a:r>
              <a:rPr lang="cs-CZ" sz="2800" dirty="0" err="1" smtClean="0">
                <a:solidFill>
                  <a:srgbClr val="FF0000"/>
                </a:solidFill>
              </a:rPr>
              <a:t>wenn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sie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dürfte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  <a:endParaRPr lang="cs-CZ" sz="2800" dirty="0">
              <a:solidFill>
                <a:srgbClr val="FF0000"/>
              </a:solidFill>
            </a:endParaRPr>
          </a:p>
          <a:p>
            <a:r>
              <a:rPr lang="cs-CZ" sz="2800" dirty="0" err="1" smtClean="0">
                <a:solidFill>
                  <a:srgbClr val="FF0000"/>
                </a:solidFill>
              </a:rPr>
              <a:t>Wenn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er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mit</a:t>
            </a:r>
            <a:r>
              <a:rPr lang="cs-CZ" sz="2800" dirty="0" smtClean="0">
                <a:solidFill>
                  <a:srgbClr val="FF0000"/>
                </a:solidFill>
              </a:rPr>
              <a:t> dem Studium </a:t>
            </a:r>
            <a:r>
              <a:rPr lang="cs-CZ" sz="2800" dirty="0" err="1" smtClean="0">
                <a:solidFill>
                  <a:srgbClr val="FF0000"/>
                </a:solidFill>
              </a:rPr>
              <a:t>aufhören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würde</a:t>
            </a:r>
            <a:r>
              <a:rPr lang="cs-CZ" sz="2800" dirty="0" smtClean="0">
                <a:solidFill>
                  <a:srgbClr val="FF0000"/>
                </a:solidFill>
              </a:rPr>
              <a:t>, </a:t>
            </a:r>
            <a:r>
              <a:rPr lang="cs-CZ" sz="2800" dirty="0" err="1" smtClean="0">
                <a:solidFill>
                  <a:srgbClr val="FF0000"/>
                </a:solidFill>
              </a:rPr>
              <a:t>würde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er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>
                <a:solidFill>
                  <a:srgbClr val="FF0000"/>
                </a:solidFill>
              </a:rPr>
              <a:t>nicht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Lehrer</a:t>
            </a:r>
            <a:r>
              <a:rPr lang="cs-CZ" sz="2800" dirty="0" smtClean="0">
                <a:solidFill>
                  <a:srgbClr val="FF0000"/>
                </a:solidFill>
              </a:rPr>
              <a:t>. </a:t>
            </a:r>
          </a:p>
          <a:p>
            <a:r>
              <a:rPr lang="cs-CZ" sz="2800" dirty="0" err="1" smtClean="0">
                <a:solidFill>
                  <a:srgbClr val="FF0000"/>
                </a:solidFill>
              </a:rPr>
              <a:t>Wenn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er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die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Möglichkeit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hätte</a:t>
            </a:r>
            <a:r>
              <a:rPr lang="cs-CZ" sz="2800" dirty="0" smtClean="0">
                <a:solidFill>
                  <a:srgbClr val="FF0000"/>
                </a:solidFill>
              </a:rPr>
              <a:t>, </a:t>
            </a:r>
            <a:r>
              <a:rPr lang="cs-CZ" sz="2800" dirty="0" err="1" smtClean="0">
                <a:solidFill>
                  <a:srgbClr val="FF0000"/>
                </a:solidFill>
              </a:rPr>
              <a:t>sollte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er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sie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nutzen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  <a:endParaRPr lang="cs-CZ" sz="2800" dirty="0">
              <a:solidFill>
                <a:srgbClr val="FF0000"/>
              </a:solidFill>
            </a:endParaRPr>
          </a:p>
          <a:p>
            <a:r>
              <a:rPr lang="cs-CZ" sz="2800" dirty="0" err="1" smtClean="0">
                <a:solidFill>
                  <a:srgbClr val="FF0000"/>
                </a:solidFill>
              </a:rPr>
              <a:t>Wenn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ich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ledig</a:t>
            </a:r>
            <a:r>
              <a:rPr lang="cs-CZ" sz="2800" dirty="0" smtClean="0">
                <a:solidFill>
                  <a:srgbClr val="FF0000"/>
                </a:solidFill>
              </a:rPr>
              <a:t>/single </a:t>
            </a:r>
            <a:r>
              <a:rPr lang="cs-CZ" sz="2800" dirty="0" err="1" smtClean="0">
                <a:solidFill>
                  <a:srgbClr val="FF0000"/>
                </a:solidFill>
              </a:rPr>
              <a:t>wäre</a:t>
            </a:r>
            <a:r>
              <a:rPr lang="cs-CZ" sz="2800" dirty="0" smtClean="0">
                <a:solidFill>
                  <a:srgbClr val="FF0000"/>
                </a:solidFill>
              </a:rPr>
              <a:t>, </a:t>
            </a:r>
            <a:r>
              <a:rPr lang="cs-CZ" sz="2800" dirty="0" err="1" smtClean="0">
                <a:solidFill>
                  <a:srgbClr val="FF0000"/>
                </a:solidFill>
              </a:rPr>
              <a:t>hätte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ich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mehr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Geld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6583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799</Words>
  <Application>Microsoft Office PowerPoint</Application>
  <PresentationFormat>Předvádění na obrazovce (4:3)</PresentationFormat>
  <Paragraphs>123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systému Office</vt:lpstr>
      <vt:lpstr>Prezentace aplikace PowerPoint</vt:lpstr>
      <vt:lpstr>Konjunktiv II (préterita) nepravidelných sloves</vt:lpstr>
      <vt:lpstr>I. Cvičení – přeformuluj věty do konjunktivu II:</vt:lpstr>
      <vt:lpstr>Konjunktiv II (préterita) modálních sloves</vt:lpstr>
      <vt:lpstr>II. Cvičení – přelož:</vt:lpstr>
      <vt:lpstr>Prezentace aplikace PowerPoint</vt:lpstr>
      <vt:lpstr>Řešení – I. cvičení:</vt:lpstr>
      <vt:lpstr>Řešení – II. cvičení:</vt:lpstr>
      <vt:lpstr>Řešení – III. cvičení: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Sklenařová</dc:creator>
  <cp:lastModifiedBy>Pavel Roubínek</cp:lastModifiedBy>
  <cp:revision>21</cp:revision>
  <dcterms:created xsi:type="dcterms:W3CDTF">2014-05-15T11:46:56Z</dcterms:created>
  <dcterms:modified xsi:type="dcterms:W3CDTF">2014-06-10T09:35:18Z</dcterms:modified>
</cp:coreProperties>
</file>