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36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34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24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0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5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6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80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3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46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35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01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3EB7-778A-4AF0-A398-2FC49E186F91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0BAE8-05E5-4826-A98D-C75031CA9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84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81125"/>
              </p:ext>
            </p:extLst>
          </p:nvPr>
        </p:nvGraphicFramePr>
        <p:xfrm>
          <a:off x="827584" y="1380860"/>
          <a:ext cx="7776864" cy="53605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7301"/>
                <a:gridCol w="6179563"/>
              </a:tblGrid>
              <a:tr h="82834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Konjunktiv II pomocných sloves; opisný tvar „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würde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+ infinitiv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“; podmínkové 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věty</a:t>
                      </a:r>
                    </a:p>
                  </a:txBody>
                  <a:tcPr anchor="ctr"/>
                </a:tc>
              </a:tr>
              <a:tr h="62058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62058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62058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2058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konjunktiv II, pomocné sloveso, podmiňovací způsob, opisný tvar,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infinitiv významového slovesa, spojka, podmínková věta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641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641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7. 5. 2014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641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2058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632848" cy="134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416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Konjunktiv II pomocných sloves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rmAutofit fontScale="92500"/>
          </a:bodyPr>
          <a:lstStyle/>
          <a:p>
            <a:r>
              <a:rPr lang="cs-CZ" sz="3000" dirty="0" smtClean="0"/>
              <a:t>Konjunktiv II odpovídá českému </a:t>
            </a:r>
            <a:r>
              <a:rPr lang="cs-CZ" sz="3000" b="1" dirty="0" smtClean="0"/>
              <a:t>podmiňovacímu způsobu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Pomocná slovesa </a:t>
            </a:r>
            <a:r>
              <a:rPr lang="cs-CZ" sz="3000" b="1" dirty="0" err="1" smtClean="0">
                <a:solidFill>
                  <a:srgbClr val="FF0000"/>
                </a:solidFill>
              </a:rPr>
              <a:t>sein</a:t>
            </a:r>
            <a:r>
              <a:rPr lang="cs-CZ" sz="3000" b="1" dirty="0" smtClean="0"/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haben</a:t>
            </a:r>
            <a:r>
              <a:rPr lang="cs-CZ" sz="3000" b="1" dirty="0" smtClean="0"/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werden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smtClean="0"/>
              <a:t>pomáhají</a:t>
            </a:r>
            <a:r>
              <a:rPr lang="cs-CZ" sz="3000" dirty="0" smtClean="0"/>
              <a:t> tvořit různé gramatické časy.</a:t>
            </a:r>
          </a:p>
          <a:p>
            <a:pPr marL="914400" lvl="2" indent="0">
              <a:buNone/>
            </a:pPr>
            <a:r>
              <a:rPr lang="cs-CZ" sz="2800" b="1" dirty="0" smtClean="0"/>
              <a:t>	</a:t>
            </a:r>
            <a:r>
              <a:rPr lang="cs-CZ" sz="2800" b="1" u="sng" dirty="0" err="1" smtClean="0"/>
              <a:t>sein</a:t>
            </a:r>
            <a:r>
              <a:rPr lang="cs-CZ" sz="2800" b="1" dirty="0" smtClean="0"/>
              <a:t>		   </a:t>
            </a:r>
            <a:r>
              <a:rPr lang="cs-CZ" sz="2800" b="1" u="sng" dirty="0" err="1" smtClean="0"/>
              <a:t>haben</a:t>
            </a:r>
            <a:r>
              <a:rPr lang="cs-CZ" sz="2800" b="1" dirty="0" smtClean="0"/>
              <a:t>		 </a:t>
            </a:r>
            <a:r>
              <a:rPr lang="cs-CZ" sz="2800" b="1" u="sng" dirty="0" err="1" smtClean="0"/>
              <a:t>werden</a:t>
            </a:r>
            <a:endParaRPr lang="cs-CZ" sz="2800" b="1" u="sng" dirty="0" smtClean="0"/>
          </a:p>
          <a:p>
            <a:pPr marL="914400" lvl="2" indent="-914400">
              <a:buNone/>
            </a:pPr>
            <a:r>
              <a:rPr lang="cs-CZ" sz="2800" b="1" dirty="0" err="1" smtClean="0"/>
              <a:t>ich</a:t>
            </a:r>
            <a:r>
              <a:rPr lang="cs-CZ" sz="2800" b="1" dirty="0" smtClean="0"/>
              <a:t>		</a:t>
            </a:r>
            <a:r>
              <a:rPr lang="cs-CZ" sz="2800" b="1" dirty="0" err="1" smtClean="0">
                <a:solidFill>
                  <a:srgbClr val="0070C0"/>
                </a:solidFill>
              </a:rPr>
              <a:t>wäre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smtClean="0"/>
              <a:t>(</a:t>
            </a:r>
            <a:r>
              <a:rPr lang="cs-CZ" sz="2200" b="1" dirty="0" smtClean="0"/>
              <a:t>byl bych)</a:t>
            </a:r>
            <a:r>
              <a:rPr lang="cs-CZ" sz="2800" b="1" dirty="0" smtClean="0">
                <a:solidFill>
                  <a:srgbClr val="0070C0"/>
                </a:solidFill>
              </a:rPr>
              <a:t>	</a:t>
            </a:r>
            <a:r>
              <a:rPr lang="cs-CZ" sz="2800" b="1" dirty="0" smtClean="0"/>
              <a:t>  </a:t>
            </a:r>
            <a:r>
              <a:rPr lang="cs-CZ" sz="2800" b="1" dirty="0">
                <a:solidFill>
                  <a:srgbClr val="0070C0"/>
                </a:solidFill>
              </a:rPr>
              <a:t> </a:t>
            </a:r>
            <a:r>
              <a:rPr lang="cs-CZ" sz="2800" b="1" dirty="0" err="1">
                <a:solidFill>
                  <a:srgbClr val="0070C0"/>
                </a:solidFill>
              </a:rPr>
              <a:t>hätte</a:t>
            </a:r>
            <a:r>
              <a:rPr lang="cs-CZ" sz="2800" b="1" dirty="0">
                <a:solidFill>
                  <a:srgbClr val="0070C0"/>
                </a:solidFill>
              </a:rPr>
              <a:t> </a:t>
            </a:r>
            <a:r>
              <a:rPr lang="cs-CZ" sz="2200" b="1" dirty="0" smtClean="0"/>
              <a:t>(měl bych)</a:t>
            </a:r>
            <a:r>
              <a:rPr lang="cs-CZ" sz="2800" b="1" dirty="0" smtClean="0">
                <a:solidFill>
                  <a:srgbClr val="0070C0"/>
                </a:solidFill>
              </a:rPr>
              <a:t>	</a:t>
            </a:r>
            <a:r>
              <a:rPr lang="cs-CZ" sz="2800" b="1" dirty="0" err="1" smtClean="0">
                <a:solidFill>
                  <a:srgbClr val="0070C0"/>
                </a:solidFill>
              </a:rPr>
              <a:t>würde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200" b="1" dirty="0" smtClean="0"/>
              <a:t>(stal bych se)</a:t>
            </a:r>
          </a:p>
          <a:p>
            <a:pPr marL="914400" lvl="2" indent="-914400">
              <a:buNone/>
            </a:pPr>
            <a:r>
              <a:rPr lang="cs-CZ" sz="2800" b="1" dirty="0" err="1" smtClean="0"/>
              <a:t>du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wäre</a:t>
            </a:r>
            <a:r>
              <a:rPr lang="cs-CZ" sz="2800" b="1" dirty="0" err="1" smtClean="0">
                <a:solidFill>
                  <a:srgbClr val="0070C0"/>
                </a:solidFill>
              </a:rPr>
              <a:t>st</a:t>
            </a:r>
            <a:r>
              <a:rPr lang="cs-CZ" sz="2800" b="1" dirty="0" smtClean="0"/>
              <a:t>	   </a:t>
            </a:r>
            <a:r>
              <a:rPr lang="cs-CZ" sz="2800" b="1" dirty="0" err="1" smtClean="0"/>
              <a:t>hätte</a:t>
            </a:r>
            <a:r>
              <a:rPr lang="cs-CZ" sz="2800" b="1" dirty="0" err="1" smtClean="0">
                <a:solidFill>
                  <a:srgbClr val="0070C0"/>
                </a:solidFill>
              </a:rPr>
              <a:t>st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würde</a:t>
            </a:r>
            <a:r>
              <a:rPr lang="cs-CZ" sz="2800" b="1" dirty="0" err="1" smtClean="0">
                <a:solidFill>
                  <a:srgbClr val="0070C0"/>
                </a:solidFill>
              </a:rPr>
              <a:t>st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914400" lvl="2" indent="-914400">
              <a:buNone/>
            </a:pPr>
            <a:r>
              <a:rPr lang="cs-CZ" sz="2800" b="1" dirty="0" err="1" smtClean="0"/>
              <a:t>er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, es        </a:t>
            </a:r>
            <a:r>
              <a:rPr lang="cs-CZ" sz="2800" b="1" dirty="0" err="1" smtClean="0">
                <a:solidFill>
                  <a:srgbClr val="0070C0"/>
                </a:solidFill>
              </a:rPr>
              <a:t>wäre</a:t>
            </a:r>
            <a:r>
              <a:rPr lang="cs-CZ" sz="2800" b="1" dirty="0" smtClean="0">
                <a:solidFill>
                  <a:srgbClr val="0070C0"/>
                </a:solidFill>
              </a:rPr>
              <a:t>		   </a:t>
            </a:r>
            <a:r>
              <a:rPr lang="cs-CZ" sz="2800" b="1" dirty="0" err="1" smtClean="0">
                <a:solidFill>
                  <a:srgbClr val="0070C0"/>
                </a:solidFill>
              </a:rPr>
              <a:t>hätte</a:t>
            </a:r>
            <a:r>
              <a:rPr lang="cs-CZ" sz="2800" b="1" dirty="0" smtClean="0">
                <a:solidFill>
                  <a:srgbClr val="0070C0"/>
                </a:solidFill>
              </a:rPr>
              <a:t>		</a:t>
            </a:r>
            <a:r>
              <a:rPr lang="cs-CZ" sz="2800" b="1" dirty="0" err="1" smtClean="0">
                <a:solidFill>
                  <a:srgbClr val="0070C0"/>
                </a:solidFill>
              </a:rPr>
              <a:t>würde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914400" lvl="2" indent="-914400">
              <a:buNone/>
            </a:pPr>
            <a:endParaRPr lang="cs-CZ" sz="2800" b="1" dirty="0" smtClean="0">
              <a:solidFill>
                <a:srgbClr val="0070C0"/>
              </a:solidFill>
            </a:endParaRPr>
          </a:p>
          <a:p>
            <a:pPr marL="914400" lvl="2" indent="-914400">
              <a:buNone/>
            </a:pPr>
            <a:r>
              <a:rPr lang="cs-CZ" sz="2800" b="1" dirty="0" err="1"/>
              <a:t>w</a:t>
            </a:r>
            <a:r>
              <a:rPr lang="cs-CZ" sz="2800" b="1" dirty="0" err="1" smtClean="0"/>
              <a:t>ir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wäre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r>
              <a:rPr lang="cs-CZ" sz="2800" b="1" dirty="0" smtClean="0"/>
              <a:t>		   </a:t>
            </a:r>
            <a:r>
              <a:rPr lang="cs-CZ" sz="2800" b="1" dirty="0" err="1" smtClean="0"/>
              <a:t>hätte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würde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914400" lvl="2" indent="-914400">
              <a:buNone/>
            </a:pPr>
            <a:r>
              <a:rPr lang="cs-CZ" sz="2800" b="1" dirty="0" err="1" smtClean="0"/>
              <a:t>ihr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wäre</a:t>
            </a:r>
            <a:r>
              <a:rPr lang="cs-CZ" sz="2800" b="1" dirty="0" err="1" smtClean="0">
                <a:solidFill>
                  <a:srgbClr val="0070C0"/>
                </a:solidFill>
              </a:rPr>
              <a:t>t</a:t>
            </a:r>
            <a:r>
              <a:rPr lang="cs-CZ" sz="2800" b="1" dirty="0" smtClean="0"/>
              <a:t>		   </a:t>
            </a:r>
            <a:r>
              <a:rPr lang="cs-CZ" sz="2800" b="1" dirty="0" err="1" smtClean="0"/>
              <a:t>hätte</a:t>
            </a:r>
            <a:r>
              <a:rPr lang="cs-CZ" sz="2800" b="1" dirty="0" err="1" smtClean="0">
                <a:solidFill>
                  <a:srgbClr val="0070C0"/>
                </a:solidFill>
              </a:rPr>
              <a:t>t</a:t>
            </a:r>
            <a:r>
              <a:rPr lang="cs-CZ" sz="2800" b="1" dirty="0" smtClean="0">
                <a:solidFill>
                  <a:srgbClr val="0070C0"/>
                </a:solidFill>
              </a:rPr>
              <a:t>	</a:t>
            </a:r>
            <a:r>
              <a:rPr lang="cs-CZ" sz="2800" b="1" dirty="0" smtClean="0"/>
              <a:t>	</a:t>
            </a:r>
            <a:r>
              <a:rPr lang="cs-CZ" sz="2800" b="1" dirty="0" err="1" smtClean="0"/>
              <a:t>würde</a:t>
            </a:r>
            <a:r>
              <a:rPr lang="cs-CZ" sz="2800" b="1" dirty="0" err="1" smtClean="0">
                <a:solidFill>
                  <a:srgbClr val="0070C0"/>
                </a:solidFill>
              </a:rPr>
              <a:t>t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914400" lvl="2" indent="-914400">
              <a:buNone/>
            </a:pPr>
            <a:r>
              <a:rPr lang="cs-CZ" sz="2800" b="1" dirty="0" err="1"/>
              <a:t>s</a:t>
            </a:r>
            <a:r>
              <a:rPr lang="cs-CZ" sz="2800" b="1" dirty="0" err="1" smtClean="0"/>
              <a:t>ie</a:t>
            </a:r>
            <a:r>
              <a:rPr lang="cs-CZ" sz="2800" b="1" dirty="0" smtClean="0"/>
              <a:t>		</a:t>
            </a:r>
            <a:r>
              <a:rPr lang="cs-CZ" sz="2800" b="1" dirty="0" err="1" smtClean="0"/>
              <a:t>wäre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r>
              <a:rPr lang="cs-CZ" sz="2800" b="1" dirty="0" smtClean="0"/>
              <a:t>		   </a:t>
            </a:r>
            <a:r>
              <a:rPr lang="cs-CZ" sz="2800" b="1" dirty="0" err="1" smtClean="0"/>
              <a:t>hätte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r>
              <a:rPr lang="cs-CZ" sz="2800" b="1" dirty="0" smtClean="0"/>
              <a:t> 	   	</a:t>
            </a:r>
            <a:r>
              <a:rPr lang="cs-CZ" sz="2800" b="1" dirty="0" err="1" smtClean="0"/>
              <a:t>würde</a:t>
            </a:r>
            <a:r>
              <a:rPr lang="cs-CZ" sz="2800" b="1" dirty="0" err="1" smtClean="0">
                <a:solidFill>
                  <a:srgbClr val="0070C0"/>
                </a:solidFill>
              </a:rPr>
              <a:t>n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doplň „</a:t>
            </a:r>
            <a:r>
              <a:rPr lang="cs-CZ" sz="3200" b="1" dirty="0" err="1" smtClean="0"/>
              <a:t>haben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sein</a:t>
            </a:r>
            <a:r>
              <a:rPr lang="cs-CZ" sz="3200" b="1" dirty="0" smtClean="0"/>
              <a:t> “ v konjunktivu: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cs-CZ" dirty="0" err="1" smtClean="0"/>
              <a:t>Das</a:t>
            </a:r>
            <a:r>
              <a:rPr lang="cs-CZ" dirty="0" smtClean="0"/>
              <a:t> ……. </a:t>
            </a:r>
            <a:r>
              <a:rPr lang="cs-CZ" dirty="0" err="1"/>
              <a:t>e</a:t>
            </a:r>
            <a:r>
              <a:rPr lang="cs-CZ" dirty="0" err="1" smtClean="0"/>
              <a:t>twas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mich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Wir</a:t>
            </a:r>
            <a:r>
              <a:rPr lang="cs-CZ" dirty="0" smtClean="0"/>
              <a:t> ……. </a:t>
            </a:r>
            <a:r>
              <a:rPr lang="cs-CZ" dirty="0" err="1" smtClean="0"/>
              <a:t>froh</a:t>
            </a:r>
            <a:r>
              <a:rPr lang="cs-CZ" dirty="0" smtClean="0"/>
              <a:t>.</a:t>
            </a:r>
          </a:p>
          <a:p>
            <a:r>
              <a:rPr lang="cs-CZ" dirty="0" err="1"/>
              <a:t>W</a:t>
            </a:r>
            <a:r>
              <a:rPr lang="cs-CZ" dirty="0" err="1" smtClean="0"/>
              <a:t>ir</a:t>
            </a:r>
            <a:r>
              <a:rPr lang="cs-CZ" dirty="0" smtClean="0"/>
              <a:t> …….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 smtClean="0"/>
              <a:t>mehr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err="1" smtClean="0"/>
              <a:t>Sie</a:t>
            </a:r>
            <a:r>
              <a:rPr lang="cs-CZ" dirty="0" smtClean="0"/>
              <a:t> …….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 smtClean="0"/>
              <a:t>Lehrerin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……. 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Klavier</a:t>
            </a:r>
            <a:r>
              <a:rPr lang="cs-CZ" dirty="0" smtClean="0"/>
              <a:t>?</a:t>
            </a:r>
          </a:p>
          <a:p>
            <a:r>
              <a:rPr lang="cs-CZ" dirty="0" smtClean="0"/>
              <a:t>…….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dafür</a:t>
            </a:r>
            <a:r>
              <a:rPr lang="cs-CZ" dirty="0" smtClean="0"/>
              <a:t>?</a:t>
            </a:r>
          </a:p>
          <a:p>
            <a:r>
              <a:rPr lang="cs-CZ" dirty="0" smtClean="0"/>
              <a:t>……. </a:t>
            </a:r>
            <a:r>
              <a:rPr lang="cs-CZ" dirty="0" err="1" smtClean="0"/>
              <a:t>ihr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Nachmittag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Wenn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so </a:t>
            </a:r>
            <a:r>
              <a:rPr lang="cs-CZ" dirty="0" err="1" smtClean="0"/>
              <a:t>traurig</a:t>
            </a:r>
            <a:r>
              <a:rPr lang="cs-CZ" dirty="0" smtClean="0"/>
              <a:t> ……. !</a:t>
            </a:r>
          </a:p>
          <a:p>
            <a:r>
              <a:rPr lang="cs-CZ" dirty="0" smtClean="0"/>
              <a:t> Er ……. </a:t>
            </a:r>
            <a:r>
              <a:rPr lang="cs-CZ" dirty="0" err="1"/>
              <a:t>g</a:t>
            </a:r>
            <a:r>
              <a:rPr lang="cs-CZ" dirty="0" err="1" smtClean="0"/>
              <a:t>ern</a:t>
            </a:r>
            <a:r>
              <a:rPr lang="cs-CZ" dirty="0" smtClean="0"/>
              <a:t> reich.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0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Opisný tvar „</a:t>
            </a:r>
            <a:r>
              <a:rPr lang="cs-CZ" sz="3200" b="1" dirty="0" err="1" smtClean="0"/>
              <a:t>würde</a:t>
            </a:r>
            <a:r>
              <a:rPr lang="cs-CZ" sz="3200" b="1" dirty="0" smtClean="0"/>
              <a:t> + infinitiv“, podmínkové věty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r>
              <a:rPr lang="cs-CZ" sz="2800" dirty="0" smtClean="0"/>
              <a:t>Pomocné sloveso </a:t>
            </a:r>
            <a:r>
              <a:rPr lang="cs-CZ" sz="2800" b="1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+ infinitiv významového slovesa</a:t>
            </a:r>
            <a:r>
              <a:rPr lang="cs-CZ" sz="2800" dirty="0" smtClean="0"/>
              <a:t> používáme  k vyjádření </a:t>
            </a:r>
            <a:r>
              <a:rPr lang="cs-CZ" sz="2800" b="1" dirty="0" smtClean="0">
                <a:solidFill>
                  <a:srgbClr val="FF0000"/>
                </a:solidFill>
              </a:rPr>
              <a:t>podmiňovacího způsobu </a:t>
            </a:r>
            <a:r>
              <a:rPr lang="cs-CZ" sz="2800" dirty="0" smtClean="0"/>
              <a:t>u všech sloves jako </a:t>
            </a:r>
            <a:r>
              <a:rPr lang="cs-CZ" sz="2800" b="1" i="1" dirty="0" smtClean="0"/>
              <a:t>tvaru opisného.</a:t>
            </a:r>
          </a:p>
          <a:p>
            <a:pPr marL="0" indent="0">
              <a:buNone/>
            </a:pPr>
            <a:r>
              <a:rPr lang="cs-CZ" b="1" i="1" dirty="0" smtClean="0"/>
              <a:t>  </a:t>
            </a:r>
            <a:r>
              <a:rPr lang="cs-CZ" sz="2600" dirty="0" smtClean="0"/>
              <a:t>Např. </a:t>
            </a:r>
            <a:r>
              <a:rPr lang="cs-CZ" sz="2600" b="1" dirty="0" smtClean="0">
                <a:solidFill>
                  <a:srgbClr val="0070C0"/>
                </a:solidFill>
              </a:rPr>
              <a:t>Er </a:t>
            </a:r>
            <a:r>
              <a:rPr lang="cs-CZ" sz="2600" b="1" dirty="0" err="1" smtClean="0">
                <a:solidFill>
                  <a:srgbClr val="0070C0"/>
                </a:solidFill>
              </a:rPr>
              <a:t>würde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das</a:t>
            </a:r>
            <a:r>
              <a:rPr lang="cs-CZ" sz="2600" dirty="0" smtClean="0"/>
              <a:t> </a:t>
            </a:r>
            <a:r>
              <a:rPr lang="cs-CZ" sz="2600" dirty="0" err="1" smtClean="0"/>
              <a:t>gern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0070C0"/>
                </a:solidFill>
              </a:rPr>
              <a:t>machen</a:t>
            </a:r>
            <a:r>
              <a:rPr lang="cs-CZ" sz="2600" dirty="0" smtClean="0"/>
              <a:t>. = Rád</a:t>
            </a:r>
            <a:r>
              <a:rPr lang="cs-CZ" sz="2600" b="1" dirty="0" smtClean="0">
                <a:solidFill>
                  <a:srgbClr val="0070C0"/>
                </a:solidFill>
              </a:rPr>
              <a:t> by </a:t>
            </a:r>
            <a:r>
              <a:rPr lang="cs-CZ" sz="2600" dirty="0" smtClean="0"/>
              <a:t>to </a:t>
            </a:r>
            <a:r>
              <a:rPr lang="cs-CZ" sz="2600" b="1" dirty="0" smtClean="0">
                <a:solidFill>
                  <a:srgbClr val="0070C0"/>
                </a:solidFill>
              </a:rPr>
              <a:t>udělal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 smtClean="0"/>
              <a:t>  	 </a:t>
            </a:r>
            <a:r>
              <a:rPr lang="cs-CZ" sz="2600" b="1" dirty="0" err="1" smtClean="0">
                <a:solidFill>
                  <a:srgbClr val="0070C0"/>
                </a:solidFill>
              </a:rPr>
              <a:t>Sie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würden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morgen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kommen</a:t>
            </a:r>
            <a:r>
              <a:rPr lang="cs-CZ" sz="2600" dirty="0" smtClean="0"/>
              <a:t>. = </a:t>
            </a:r>
            <a:r>
              <a:rPr lang="cs-CZ" sz="2600" b="1" dirty="0">
                <a:solidFill>
                  <a:srgbClr val="0070C0"/>
                </a:solidFill>
              </a:rPr>
              <a:t>P</a:t>
            </a:r>
            <a:r>
              <a:rPr lang="cs-CZ" sz="2600" b="1" dirty="0" smtClean="0">
                <a:solidFill>
                  <a:srgbClr val="0070C0"/>
                </a:solidFill>
              </a:rPr>
              <a:t>řišli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0070C0"/>
                </a:solidFill>
              </a:rPr>
              <a:t>by</a:t>
            </a:r>
            <a:r>
              <a:rPr lang="cs-CZ" sz="2600" dirty="0" smtClean="0"/>
              <a:t> zítra.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Würdest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du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mich</a:t>
            </a:r>
            <a:r>
              <a:rPr lang="cs-CZ" sz="2600" dirty="0" smtClean="0"/>
              <a:t> </a:t>
            </a:r>
            <a:r>
              <a:rPr lang="cs-CZ" sz="2600" dirty="0" err="1" smtClean="0"/>
              <a:t>dann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anrufen</a:t>
            </a:r>
            <a:r>
              <a:rPr lang="cs-CZ" sz="2600" dirty="0" smtClean="0"/>
              <a:t>? = </a:t>
            </a:r>
            <a:r>
              <a:rPr lang="cs-CZ" sz="2600" b="1" dirty="0" smtClean="0">
                <a:solidFill>
                  <a:srgbClr val="0070C0"/>
                </a:solidFill>
              </a:rPr>
              <a:t>Zavolal bys </a:t>
            </a:r>
            <a:r>
              <a:rPr lang="cs-CZ" sz="2600" dirty="0" smtClean="0"/>
              <a:t>mi pak?</a:t>
            </a:r>
          </a:p>
          <a:p>
            <a:r>
              <a:rPr lang="cs-CZ" sz="2800" dirty="0" smtClean="0"/>
              <a:t>Pomocí spojky </a:t>
            </a:r>
            <a:r>
              <a:rPr lang="cs-CZ" sz="2800" b="1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/>
              <a:t> (kdyby) a </a:t>
            </a:r>
            <a:r>
              <a:rPr lang="cs-CZ" sz="2800" b="1" dirty="0" smtClean="0">
                <a:solidFill>
                  <a:srgbClr val="FF0000"/>
                </a:solidFill>
              </a:rPr>
              <a:t>konjunktivu II</a:t>
            </a:r>
            <a:r>
              <a:rPr lang="cs-CZ" sz="2800" dirty="0" smtClean="0"/>
              <a:t> lze tvořit </a:t>
            </a:r>
            <a:r>
              <a:rPr lang="cs-CZ" sz="2800" b="1" dirty="0" smtClean="0">
                <a:solidFill>
                  <a:srgbClr val="FF0000"/>
                </a:solidFill>
              </a:rPr>
              <a:t>podmínkové věty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Např. </a:t>
            </a:r>
            <a:r>
              <a:rPr lang="cs-CZ" sz="2600" b="1" dirty="0" err="1" smtClean="0">
                <a:solidFill>
                  <a:srgbClr val="0070C0"/>
                </a:solidFill>
              </a:rPr>
              <a:t>Ich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wäre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traurig</a:t>
            </a:r>
            <a:r>
              <a:rPr lang="cs-CZ" sz="2600" dirty="0" smtClean="0"/>
              <a:t>, </a:t>
            </a:r>
            <a:r>
              <a:rPr lang="cs-CZ" sz="2600" b="1" dirty="0" err="1" smtClean="0">
                <a:solidFill>
                  <a:srgbClr val="FF0000"/>
                </a:solidFill>
              </a:rPr>
              <a:t>wenn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sie</a:t>
            </a:r>
            <a:r>
              <a:rPr lang="cs-CZ" sz="2600" dirty="0" smtClean="0"/>
              <a:t> </a:t>
            </a:r>
            <a:r>
              <a:rPr lang="cs-CZ" sz="2600" dirty="0" err="1" smtClean="0"/>
              <a:t>nicht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kommen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würde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= </a:t>
            </a:r>
            <a:r>
              <a:rPr lang="cs-CZ" sz="2600" b="1" dirty="0" smtClean="0">
                <a:solidFill>
                  <a:srgbClr val="0070C0"/>
                </a:solidFill>
              </a:rPr>
              <a:t>Byl bych </a:t>
            </a:r>
            <a:r>
              <a:rPr lang="cs-CZ" sz="2600" dirty="0" smtClean="0"/>
              <a:t>smutný, </a:t>
            </a:r>
            <a:r>
              <a:rPr lang="cs-CZ" sz="2600" b="1" dirty="0" smtClean="0">
                <a:solidFill>
                  <a:srgbClr val="FF0000"/>
                </a:solidFill>
              </a:rPr>
              <a:t>kdyby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0070C0"/>
                </a:solidFill>
              </a:rPr>
              <a:t>nepřišla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b="1" dirty="0" err="1" smtClean="0">
                <a:solidFill>
                  <a:srgbClr val="FF0000"/>
                </a:solidFill>
              </a:rPr>
              <a:t>Wenn</a:t>
            </a:r>
            <a:r>
              <a:rPr lang="cs-CZ" sz="2600" dirty="0" smtClean="0"/>
              <a:t> </a:t>
            </a:r>
            <a:r>
              <a:rPr lang="cs-CZ" sz="2600" dirty="0" err="1" smtClean="0">
                <a:solidFill>
                  <a:srgbClr val="0070C0"/>
                </a:solidFill>
              </a:rPr>
              <a:t>er</a:t>
            </a:r>
            <a:r>
              <a:rPr lang="cs-CZ" sz="2600" dirty="0" smtClean="0"/>
              <a:t> </a:t>
            </a:r>
            <a:r>
              <a:rPr lang="cs-CZ" sz="2600" dirty="0" err="1" smtClean="0"/>
              <a:t>pünktlich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wäre</a:t>
            </a:r>
            <a:r>
              <a:rPr lang="cs-CZ" sz="2600" dirty="0" smtClean="0"/>
              <a:t>, </a:t>
            </a:r>
            <a:r>
              <a:rPr lang="cs-CZ" sz="2600" b="1" dirty="0" err="1" smtClean="0">
                <a:solidFill>
                  <a:srgbClr val="0070C0"/>
                </a:solidFill>
              </a:rPr>
              <a:t>hätte</a:t>
            </a:r>
            <a:r>
              <a:rPr lang="cs-CZ" sz="2600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>
                <a:solidFill>
                  <a:srgbClr val="0070C0"/>
                </a:solidFill>
              </a:rPr>
              <a:t>e</a:t>
            </a:r>
            <a:r>
              <a:rPr lang="cs-CZ" sz="2600" b="1" dirty="0" err="1" smtClean="0">
                <a:solidFill>
                  <a:srgbClr val="0070C0"/>
                </a:solidFill>
              </a:rPr>
              <a:t>r</a:t>
            </a:r>
            <a:r>
              <a:rPr lang="cs-CZ" sz="2600" dirty="0" smtClean="0"/>
              <a:t> </a:t>
            </a:r>
            <a:r>
              <a:rPr lang="cs-CZ" sz="2600" dirty="0" err="1" smtClean="0"/>
              <a:t>mehr</a:t>
            </a:r>
            <a:r>
              <a:rPr lang="cs-CZ" sz="2600" dirty="0" smtClean="0"/>
              <a:t> </a:t>
            </a:r>
            <a:r>
              <a:rPr lang="cs-CZ" sz="2600" dirty="0" err="1" smtClean="0"/>
              <a:t>Zeit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= </a:t>
            </a:r>
            <a:r>
              <a:rPr lang="cs-CZ" sz="2600" b="1" dirty="0" smtClean="0">
                <a:solidFill>
                  <a:srgbClr val="FF0000"/>
                </a:solidFill>
              </a:rPr>
              <a:t>Kdyby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0070C0"/>
                </a:solidFill>
              </a:rPr>
              <a:t>byl</a:t>
            </a:r>
            <a:r>
              <a:rPr lang="cs-CZ" sz="2600" dirty="0" smtClean="0"/>
              <a:t> dochvilný, </a:t>
            </a:r>
            <a:r>
              <a:rPr lang="cs-CZ" sz="2600" b="1" dirty="0" smtClean="0">
                <a:solidFill>
                  <a:srgbClr val="0070C0"/>
                </a:solidFill>
              </a:rPr>
              <a:t>měl by </a:t>
            </a:r>
            <a:r>
              <a:rPr lang="cs-CZ" sz="2600" dirty="0" smtClean="0"/>
              <a:t>víc času.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2828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II. Cvičení – vyjádři zdvořile a použij podmiňovací způsob: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b="1" dirty="0" smtClean="0"/>
              <a:t>Př. :      </a:t>
            </a:r>
            <a:r>
              <a:rPr lang="cs-CZ" sz="3000" b="1" dirty="0" err="1" smtClean="0"/>
              <a:t>Kommen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Sie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bitte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morgen</a:t>
            </a:r>
            <a:r>
              <a:rPr lang="cs-CZ" sz="3000" b="1" dirty="0" smtClean="0"/>
              <a:t>!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b="1" dirty="0" smtClean="0"/>
              <a:t>   </a:t>
            </a:r>
            <a:r>
              <a:rPr lang="cs-CZ" sz="3000" b="1" i="1" dirty="0" err="1" smtClean="0"/>
              <a:t>Würden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Sie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bitte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morgen</a:t>
            </a:r>
            <a:r>
              <a:rPr lang="cs-CZ" sz="3000" b="1" dirty="0" smtClean="0"/>
              <a:t> </a:t>
            </a:r>
            <a:r>
              <a:rPr lang="cs-CZ" sz="3000" b="1" i="1" dirty="0" err="1" smtClean="0"/>
              <a:t>kommen</a:t>
            </a:r>
            <a:r>
              <a:rPr lang="cs-CZ" sz="3000" b="1" dirty="0" smtClean="0"/>
              <a:t>?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Warte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einen</a:t>
            </a:r>
            <a:r>
              <a:rPr lang="cs-CZ" sz="3000" dirty="0" smtClean="0"/>
              <a:t> Moment!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Macht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das</a:t>
            </a:r>
            <a:r>
              <a:rPr lang="cs-CZ" sz="3000" dirty="0" smtClean="0"/>
              <a:t> </a:t>
            </a:r>
            <a:r>
              <a:rPr lang="cs-CZ" sz="3000" dirty="0" err="1" smtClean="0"/>
              <a:t>Fenster</a:t>
            </a:r>
            <a:r>
              <a:rPr lang="cs-CZ" sz="3000" dirty="0" smtClean="0"/>
              <a:t> </a:t>
            </a:r>
            <a:r>
              <a:rPr lang="cs-CZ" sz="3000" dirty="0" err="1" smtClean="0"/>
              <a:t>auf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Reichen</a:t>
            </a:r>
            <a:r>
              <a:rPr lang="cs-CZ" sz="3000" dirty="0" smtClean="0"/>
              <a:t> 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mir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das</a:t>
            </a:r>
            <a:r>
              <a:rPr lang="cs-CZ" sz="3000" dirty="0" smtClean="0"/>
              <a:t> </a:t>
            </a:r>
            <a:r>
              <a:rPr lang="cs-CZ" sz="3000" dirty="0" err="1" smtClean="0"/>
              <a:t>Salz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Nimm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Platz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Sag</a:t>
            </a:r>
            <a:r>
              <a:rPr lang="cs-CZ" sz="3000" dirty="0" smtClean="0"/>
              <a:t> es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noch</a:t>
            </a:r>
            <a:r>
              <a:rPr lang="cs-CZ" sz="3000" dirty="0" smtClean="0"/>
              <a:t> </a:t>
            </a:r>
            <a:r>
              <a:rPr lang="cs-CZ" sz="3000" dirty="0" err="1" smtClean="0"/>
              <a:t>einmal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Legt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ab!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Kommen</a:t>
            </a:r>
            <a:r>
              <a:rPr lang="cs-CZ" sz="3000" dirty="0" smtClean="0"/>
              <a:t> 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mit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Schreibt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den </a:t>
            </a:r>
            <a:r>
              <a:rPr lang="cs-CZ" sz="3000" dirty="0" err="1" smtClean="0"/>
              <a:t>Aufsatz</a:t>
            </a:r>
            <a:r>
              <a:rPr lang="cs-CZ" sz="3000" dirty="0" smtClean="0"/>
              <a:t> </a:t>
            </a:r>
            <a:r>
              <a:rPr lang="cs-CZ" sz="3000" dirty="0" err="1" smtClean="0"/>
              <a:t>für</a:t>
            </a:r>
            <a:r>
              <a:rPr lang="cs-CZ" sz="3000" dirty="0" smtClean="0"/>
              <a:t> </a:t>
            </a:r>
            <a:r>
              <a:rPr lang="cs-CZ" sz="3000" dirty="0" err="1" smtClean="0"/>
              <a:t>morgen</a:t>
            </a:r>
            <a:r>
              <a:rPr lang="cs-CZ" sz="3000" dirty="0" smtClean="0"/>
              <a:t>!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Gieße</a:t>
            </a:r>
            <a:r>
              <a:rPr lang="cs-CZ" sz="3000" dirty="0" smtClean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Blumen</a:t>
            </a:r>
            <a:r>
              <a:rPr lang="cs-CZ" sz="3000" dirty="0" smtClean="0"/>
              <a:t>!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898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- tvoř souvětí v podmiňovacím způsobu: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Př.   </a:t>
            </a:r>
            <a:r>
              <a:rPr lang="cs-CZ" sz="2800" dirty="0" err="1" smtClean="0"/>
              <a:t>er</a:t>
            </a:r>
            <a:r>
              <a:rPr lang="cs-CZ" sz="2800" dirty="0" smtClean="0"/>
              <a:t> – </a:t>
            </a:r>
            <a:r>
              <a:rPr lang="cs-CZ" sz="2800" dirty="0" err="1" smtClean="0"/>
              <a:t>krank</a:t>
            </a:r>
            <a:r>
              <a:rPr lang="cs-CZ" sz="2800" dirty="0" smtClean="0"/>
              <a:t> </a:t>
            </a:r>
            <a:r>
              <a:rPr lang="cs-CZ" sz="2800" dirty="0" err="1" smtClean="0"/>
              <a:t>sein</a:t>
            </a:r>
            <a:r>
              <a:rPr lang="cs-CZ" sz="2800" dirty="0" smtClean="0"/>
              <a:t> ;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Gebirge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b="1" dirty="0" err="1" smtClean="0"/>
              <a:t>Wenn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 </a:t>
            </a:r>
            <a:r>
              <a:rPr lang="cs-CZ" sz="2800" b="1" dirty="0" err="1" smtClean="0"/>
              <a:t>wäre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würde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Gebirge</a:t>
            </a:r>
            <a:r>
              <a:rPr lang="cs-CZ" sz="2800" dirty="0" smtClean="0"/>
              <a:t> </a:t>
            </a:r>
            <a:r>
              <a:rPr lang="cs-CZ" sz="2800" b="1" dirty="0" err="1" smtClean="0"/>
              <a:t>fahren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err="1" smtClean="0"/>
              <a:t>er</a:t>
            </a:r>
            <a:r>
              <a:rPr lang="cs-CZ" sz="2800" dirty="0" smtClean="0"/>
              <a:t> – </a:t>
            </a:r>
            <a:r>
              <a:rPr lang="cs-CZ" sz="2800" dirty="0" err="1" smtClean="0"/>
              <a:t>fragen</a:t>
            </a:r>
            <a:r>
              <a:rPr lang="cs-CZ" sz="2800" dirty="0" smtClean="0"/>
              <a:t>; </a:t>
            </a:r>
            <a:r>
              <a:rPr lang="cs-CZ" sz="2800" dirty="0" err="1" smtClean="0"/>
              <a:t>ich</a:t>
            </a:r>
            <a:r>
              <a:rPr lang="cs-CZ" sz="2800" dirty="0" smtClean="0"/>
              <a:t> – es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sagen</a:t>
            </a:r>
            <a:endParaRPr lang="cs-CZ" sz="2800" dirty="0" smtClean="0"/>
          </a:p>
          <a:p>
            <a:r>
              <a:rPr lang="cs-CZ" sz="2800" dirty="0" err="1" smtClean="0"/>
              <a:t>ich</a:t>
            </a:r>
            <a:r>
              <a:rPr lang="cs-CZ" sz="2800" dirty="0" smtClean="0"/>
              <a:t> – </a:t>
            </a:r>
            <a:r>
              <a:rPr lang="cs-CZ" sz="2800" dirty="0" err="1" smtClean="0"/>
              <a:t>vier</a:t>
            </a:r>
            <a:r>
              <a:rPr lang="cs-CZ" sz="2800" dirty="0" smtClean="0"/>
              <a:t> </a:t>
            </a:r>
            <a:r>
              <a:rPr lang="cs-CZ" sz="2800" dirty="0" err="1" smtClean="0"/>
              <a:t>Zahlen</a:t>
            </a:r>
            <a:r>
              <a:rPr lang="cs-CZ" sz="2800" dirty="0" smtClean="0"/>
              <a:t> </a:t>
            </a:r>
            <a:r>
              <a:rPr lang="cs-CZ" sz="2800" dirty="0" err="1" smtClean="0"/>
              <a:t>tippen</a:t>
            </a:r>
            <a:r>
              <a:rPr lang="cs-CZ" sz="2800" dirty="0" smtClean="0"/>
              <a:t>; 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Million</a:t>
            </a:r>
            <a:r>
              <a:rPr lang="cs-CZ" sz="2800" dirty="0" smtClean="0"/>
              <a:t> </a:t>
            </a:r>
            <a:r>
              <a:rPr lang="cs-CZ" sz="2800" dirty="0" err="1" smtClean="0"/>
              <a:t>gewinnen</a:t>
            </a:r>
            <a:endParaRPr lang="cs-CZ" sz="2800" dirty="0" smtClean="0"/>
          </a:p>
          <a:p>
            <a:r>
              <a:rPr lang="cs-CZ" sz="2800" dirty="0" err="1" smtClean="0"/>
              <a:t>sie</a:t>
            </a:r>
            <a:r>
              <a:rPr lang="cs-CZ" sz="2800" dirty="0" smtClean="0"/>
              <a:t> –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verspäten</a:t>
            </a:r>
            <a:r>
              <a:rPr lang="cs-CZ" sz="2800" dirty="0" smtClean="0"/>
              <a:t>; den </a:t>
            </a:r>
            <a:r>
              <a:rPr lang="cs-CZ" sz="2800" dirty="0" err="1" smtClean="0"/>
              <a:t>Zug</a:t>
            </a:r>
            <a:r>
              <a:rPr lang="cs-CZ" sz="2800" dirty="0" smtClean="0"/>
              <a:t> </a:t>
            </a:r>
            <a:r>
              <a:rPr lang="cs-CZ" sz="2800" dirty="0" err="1" smtClean="0"/>
              <a:t>verpassen</a:t>
            </a:r>
            <a:endParaRPr lang="cs-CZ" sz="2800" dirty="0" smtClean="0"/>
          </a:p>
          <a:p>
            <a:r>
              <a:rPr lang="cs-CZ" sz="2800" dirty="0" err="1" smtClean="0"/>
              <a:t>du</a:t>
            </a:r>
            <a:r>
              <a:rPr lang="cs-CZ" sz="2800" dirty="0" smtClean="0"/>
              <a:t> – den </a:t>
            </a:r>
            <a:r>
              <a:rPr lang="cs-CZ" sz="2800" dirty="0" err="1" smtClean="0"/>
              <a:t>Schlüssel</a:t>
            </a:r>
            <a:r>
              <a:rPr lang="cs-CZ" sz="2800" dirty="0" smtClean="0"/>
              <a:t> </a:t>
            </a:r>
            <a:r>
              <a:rPr lang="cs-CZ" sz="2800" dirty="0" err="1" smtClean="0"/>
              <a:t>vergessen</a:t>
            </a:r>
            <a:r>
              <a:rPr lang="cs-CZ" sz="2800" dirty="0" smtClean="0"/>
              <a:t>; </a:t>
            </a: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Eltern</a:t>
            </a:r>
            <a:r>
              <a:rPr lang="cs-CZ" sz="2800" dirty="0" smtClean="0"/>
              <a:t> </a:t>
            </a:r>
            <a:r>
              <a:rPr lang="cs-CZ" sz="2800" dirty="0" err="1" smtClean="0"/>
              <a:t>warten</a:t>
            </a:r>
            <a:r>
              <a:rPr lang="cs-CZ" sz="2800" dirty="0" smtClean="0"/>
              <a:t> </a:t>
            </a:r>
            <a:r>
              <a:rPr lang="cs-CZ" sz="2800" dirty="0" err="1" smtClean="0"/>
              <a:t>müssen</a:t>
            </a:r>
            <a:endParaRPr lang="cs-CZ" sz="2800" dirty="0" smtClean="0"/>
          </a:p>
          <a:p>
            <a:r>
              <a:rPr lang="cs-CZ" sz="2800" dirty="0" err="1" smtClean="0"/>
              <a:t>ich</a:t>
            </a:r>
            <a:r>
              <a:rPr lang="cs-CZ" sz="2800" dirty="0" smtClean="0"/>
              <a:t> – </a:t>
            </a:r>
            <a:r>
              <a:rPr lang="cs-CZ" sz="2800" dirty="0" err="1" smtClean="0"/>
              <a:t>Geld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; </a:t>
            </a:r>
            <a:r>
              <a:rPr lang="cs-CZ" sz="2800" dirty="0" err="1" smtClean="0"/>
              <a:t>das</a:t>
            </a:r>
            <a:r>
              <a:rPr lang="cs-CZ" sz="2800" dirty="0" smtClean="0"/>
              <a:t> Auto </a:t>
            </a:r>
            <a:r>
              <a:rPr lang="cs-CZ" sz="2800" dirty="0" err="1" smtClean="0"/>
              <a:t>kaufen</a:t>
            </a:r>
            <a:r>
              <a:rPr lang="cs-CZ" sz="2800" dirty="0" smtClean="0"/>
              <a:t> </a:t>
            </a:r>
            <a:r>
              <a:rPr lang="cs-CZ" sz="2800" dirty="0" err="1" smtClean="0"/>
              <a:t>können</a:t>
            </a:r>
            <a:endParaRPr lang="cs-CZ" sz="2800" dirty="0" smtClean="0"/>
          </a:p>
          <a:p>
            <a:r>
              <a:rPr lang="cs-CZ" sz="2800" dirty="0" err="1" smtClean="0"/>
              <a:t>er</a:t>
            </a:r>
            <a:r>
              <a:rPr lang="cs-CZ" sz="2800" dirty="0" smtClean="0"/>
              <a:t> – </a:t>
            </a:r>
            <a:r>
              <a:rPr lang="cs-CZ" sz="2800" dirty="0" err="1" smtClean="0"/>
              <a:t>Arzt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;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Geld</a:t>
            </a:r>
            <a:r>
              <a:rPr lang="cs-CZ" sz="2800" dirty="0" smtClean="0"/>
              <a:t> </a:t>
            </a:r>
            <a:r>
              <a:rPr lang="cs-CZ" sz="2800" dirty="0" err="1" smtClean="0"/>
              <a:t>verdienen</a:t>
            </a:r>
            <a:endParaRPr lang="cs-CZ" sz="2800" dirty="0" smtClean="0"/>
          </a:p>
          <a:p>
            <a:r>
              <a:rPr lang="cs-CZ" sz="2800" dirty="0" err="1"/>
              <a:t>s</a:t>
            </a:r>
            <a:r>
              <a:rPr lang="cs-CZ" sz="2800" dirty="0" err="1" smtClean="0"/>
              <a:t>ie</a:t>
            </a:r>
            <a:r>
              <a:rPr lang="cs-CZ" sz="2800" dirty="0" smtClean="0"/>
              <a:t> (ona) – </a:t>
            </a:r>
            <a:r>
              <a:rPr lang="cs-CZ" sz="2800" dirty="0" err="1" smtClean="0"/>
              <a:t>ins</a:t>
            </a:r>
            <a:r>
              <a:rPr lang="cs-CZ" sz="2800" dirty="0" smtClean="0"/>
              <a:t> Kino </a:t>
            </a:r>
            <a:r>
              <a:rPr lang="cs-CZ" sz="2800" dirty="0" err="1" smtClean="0"/>
              <a:t>gehen</a:t>
            </a:r>
            <a:r>
              <a:rPr lang="cs-CZ" sz="2800" dirty="0" smtClean="0"/>
              <a:t> </a:t>
            </a:r>
            <a:r>
              <a:rPr lang="cs-CZ" sz="2800" dirty="0" err="1" smtClean="0"/>
              <a:t>dürfen</a:t>
            </a:r>
            <a:r>
              <a:rPr lang="cs-CZ" sz="2800" dirty="0" smtClean="0"/>
              <a:t>; </a:t>
            </a:r>
            <a:r>
              <a:rPr lang="cs-CZ" sz="2800" dirty="0" err="1" smtClean="0"/>
              <a:t>ich</a:t>
            </a:r>
            <a:r>
              <a:rPr lang="cs-CZ" sz="2800" dirty="0" smtClean="0"/>
              <a:t> –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gehen</a:t>
            </a:r>
            <a:endParaRPr lang="cs-CZ" sz="2800" dirty="0" smtClean="0"/>
          </a:p>
          <a:p>
            <a:r>
              <a:rPr lang="cs-CZ" sz="2800" dirty="0" err="1" smtClean="0"/>
              <a:t>du</a:t>
            </a:r>
            <a:r>
              <a:rPr lang="cs-CZ" sz="2800" dirty="0" smtClean="0"/>
              <a:t> – den </a:t>
            </a:r>
            <a:r>
              <a:rPr lang="cs-CZ" sz="2800" dirty="0" err="1" smtClean="0"/>
              <a:t>Pulli</a:t>
            </a:r>
            <a:r>
              <a:rPr lang="cs-CZ" sz="2800" dirty="0" smtClean="0"/>
              <a:t> </a:t>
            </a:r>
            <a:r>
              <a:rPr lang="cs-CZ" sz="2800" dirty="0" err="1" smtClean="0"/>
              <a:t>jetzt</a:t>
            </a:r>
            <a:r>
              <a:rPr lang="cs-CZ" sz="2800" dirty="0" smtClean="0"/>
              <a:t> </a:t>
            </a:r>
            <a:r>
              <a:rPr lang="cs-CZ" sz="2800" dirty="0" err="1" smtClean="0"/>
              <a:t>waschen</a:t>
            </a:r>
            <a:r>
              <a:rPr lang="cs-CZ" sz="2800" dirty="0" smtClean="0"/>
              <a:t>; </a:t>
            </a:r>
            <a:r>
              <a:rPr lang="cs-CZ" sz="2800" dirty="0" err="1" smtClean="0"/>
              <a:t>er</a:t>
            </a:r>
            <a:r>
              <a:rPr lang="cs-CZ" sz="2800" dirty="0" smtClean="0"/>
              <a:t> –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Nachmittag</a:t>
            </a:r>
            <a:r>
              <a:rPr lang="cs-CZ" sz="2800" dirty="0" smtClean="0"/>
              <a:t> – </a:t>
            </a:r>
            <a:r>
              <a:rPr lang="cs-CZ" sz="2800" dirty="0" err="1" smtClean="0"/>
              <a:t>trocken</a:t>
            </a:r>
            <a:r>
              <a:rPr lang="cs-CZ" sz="2800" dirty="0" smtClean="0"/>
              <a:t> </a:t>
            </a:r>
            <a:r>
              <a:rPr lang="cs-CZ" sz="2800" dirty="0" err="1" smtClean="0"/>
              <a:t>sein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23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etwas</a:t>
            </a:r>
            <a:r>
              <a:rPr lang="cs-CZ" dirty="0" smtClean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mich</a:t>
            </a:r>
            <a:r>
              <a:rPr lang="cs-CZ" dirty="0"/>
              <a:t>!</a:t>
            </a:r>
          </a:p>
          <a:p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wären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froh</a:t>
            </a:r>
            <a:r>
              <a:rPr lang="cs-CZ" dirty="0"/>
              <a:t>.</a:t>
            </a:r>
          </a:p>
          <a:p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hätten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.</a:t>
            </a:r>
          </a:p>
          <a:p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/>
              <a:t>Lehrerin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Hättest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/>
              <a:t>gern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Klavier</a:t>
            </a:r>
            <a:r>
              <a:rPr lang="cs-CZ" dirty="0"/>
              <a:t>?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dafür</a:t>
            </a:r>
            <a:r>
              <a:rPr lang="cs-CZ" dirty="0"/>
              <a:t>?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Hättet</a:t>
            </a:r>
            <a:r>
              <a:rPr lang="cs-CZ" dirty="0" smtClean="0"/>
              <a:t> </a:t>
            </a:r>
            <a:r>
              <a:rPr lang="cs-CZ" dirty="0" err="1" smtClean="0"/>
              <a:t>ihr</a:t>
            </a:r>
            <a:r>
              <a:rPr lang="cs-CZ" dirty="0" smtClean="0"/>
              <a:t> </a:t>
            </a: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Nachmittag</a:t>
            </a:r>
            <a:r>
              <a:rPr lang="cs-CZ" dirty="0"/>
              <a:t> </a:t>
            </a:r>
            <a:r>
              <a:rPr lang="cs-CZ" dirty="0" err="1"/>
              <a:t>Zeit</a:t>
            </a:r>
            <a:r>
              <a:rPr lang="cs-CZ" dirty="0"/>
              <a:t>?</a:t>
            </a:r>
          </a:p>
          <a:p>
            <a:r>
              <a:rPr lang="cs-CZ" dirty="0" err="1"/>
              <a:t>Wenn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so </a:t>
            </a:r>
            <a:r>
              <a:rPr lang="cs-CZ" dirty="0" err="1"/>
              <a:t>traurig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/>
              <a:t>!</a:t>
            </a:r>
            <a:endParaRPr lang="cs-CZ" dirty="0"/>
          </a:p>
          <a:p>
            <a:r>
              <a:rPr lang="cs-CZ" dirty="0"/>
              <a:t> Er </a:t>
            </a:r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/>
              <a:t>reich.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7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Würdest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bitte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einen</a:t>
            </a:r>
            <a:r>
              <a:rPr lang="cs-CZ" sz="3000" dirty="0" smtClean="0"/>
              <a:t> Moment </a:t>
            </a:r>
            <a:r>
              <a:rPr lang="cs-CZ" sz="3000" dirty="0" err="1" smtClean="0"/>
              <a:t>warten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ihr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bitte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das</a:t>
            </a:r>
            <a:r>
              <a:rPr lang="cs-CZ" sz="3000" dirty="0" smtClean="0"/>
              <a:t> </a:t>
            </a:r>
            <a:r>
              <a:rPr lang="cs-CZ" sz="3000" dirty="0" err="1"/>
              <a:t>Fenster</a:t>
            </a:r>
            <a:r>
              <a:rPr lang="cs-CZ" sz="3000" dirty="0"/>
              <a:t> </a:t>
            </a:r>
            <a:r>
              <a:rPr lang="cs-CZ" sz="3000" dirty="0" err="1" smtClean="0"/>
              <a:t>aufmachen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>
                <a:solidFill>
                  <a:srgbClr val="FF0000"/>
                </a:solidFill>
              </a:rPr>
              <a:t>Würden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Sie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/>
              <a:t>mir</a:t>
            </a:r>
            <a:r>
              <a:rPr lang="cs-CZ" sz="3000" dirty="0"/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/>
              <a:t>das</a:t>
            </a:r>
            <a:r>
              <a:rPr lang="cs-CZ" sz="3000" dirty="0"/>
              <a:t> </a:t>
            </a:r>
            <a:r>
              <a:rPr lang="cs-CZ" sz="3000" dirty="0" err="1" smtClean="0"/>
              <a:t>Salz</a:t>
            </a:r>
            <a:r>
              <a:rPr lang="cs-CZ" sz="3000" dirty="0" smtClean="0"/>
              <a:t> </a:t>
            </a:r>
            <a:r>
              <a:rPr lang="cs-CZ" sz="3000" dirty="0" err="1" smtClean="0"/>
              <a:t>reichen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Würdest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Platz</a:t>
            </a:r>
            <a:r>
              <a:rPr lang="cs-CZ" sz="3000" dirty="0" smtClean="0"/>
              <a:t> </a:t>
            </a:r>
            <a:r>
              <a:rPr lang="cs-CZ" sz="3000" dirty="0" err="1" smtClean="0"/>
              <a:t>nehmen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Würdest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smtClean="0"/>
              <a:t>es </a:t>
            </a:r>
            <a:r>
              <a:rPr lang="cs-CZ" sz="3000" dirty="0" err="1"/>
              <a:t>bitte</a:t>
            </a:r>
            <a:r>
              <a:rPr lang="cs-CZ" sz="3000" dirty="0"/>
              <a:t> </a:t>
            </a:r>
            <a:r>
              <a:rPr lang="cs-CZ" sz="3000" dirty="0" err="1" smtClean="0"/>
              <a:t>noch</a:t>
            </a:r>
            <a:r>
              <a:rPr lang="cs-CZ" sz="3000" dirty="0" smtClean="0"/>
              <a:t> </a:t>
            </a:r>
            <a:r>
              <a:rPr lang="cs-CZ" sz="3000" dirty="0" err="1" smtClean="0"/>
              <a:t>einmal</a:t>
            </a:r>
            <a:r>
              <a:rPr lang="cs-CZ" sz="3000" dirty="0" smtClean="0"/>
              <a:t> </a:t>
            </a:r>
            <a:r>
              <a:rPr lang="cs-CZ" sz="3000" dirty="0" err="1" smtClean="0"/>
              <a:t>sagen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ihr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/>
              <a:t>bitte</a:t>
            </a:r>
            <a:r>
              <a:rPr lang="cs-CZ" sz="3000" dirty="0"/>
              <a:t> </a:t>
            </a:r>
            <a:r>
              <a:rPr lang="cs-CZ" sz="3000" dirty="0" err="1" smtClean="0"/>
              <a:t>ablegen</a:t>
            </a:r>
            <a:r>
              <a:rPr lang="cs-CZ" sz="3000" dirty="0" smtClean="0"/>
              <a:t>?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 </a:t>
            </a:r>
            <a:r>
              <a:rPr lang="cs-CZ" sz="3000" dirty="0" err="1" smtClean="0"/>
              <a:t>mitkommen</a:t>
            </a:r>
            <a:r>
              <a:rPr lang="cs-CZ" sz="3000" dirty="0" smtClean="0"/>
              <a:t>?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ihr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/>
              <a:t>bitte</a:t>
            </a:r>
            <a:r>
              <a:rPr lang="cs-CZ" sz="3000" dirty="0"/>
              <a:t> </a:t>
            </a:r>
            <a:r>
              <a:rPr lang="cs-CZ" sz="3000" dirty="0" smtClean="0"/>
              <a:t>den </a:t>
            </a:r>
            <a:r>
              <a:rPr lang="cs-CZ" sz="3000" dirty="0" err="1"/>
              <a:t>Aufsatz</a:t>
            </a:r>
            <a:r>
              <a:rPr lang="cs-CZ" sz="3000" dirty="0"/>
              <a:t> </a:t>
            </a:r>
            <a:r>
              <a:rPr lang="cs-CZ" sz="3000" dirty="0" err="1"/>
              <a:t>für</a:t>
            </a:r>
            <a:r>
              <a:rPr lang="cs-CZ" sz="3000" dirty="0"/>
              <a:t> </a:t>
            </a:r>
            <a:r>
              <a:rPr lang="cs-CZ" sz="3000" dirty="0" err="1" smtClean="0"/>
              <a:t>morgen</a:t>
            </a:r>
            <a:r>
              <a:rPr lang="cs-CZ" sz="3000" dirty="0" smtClean="0"/>
              <a:t> </a:t>
            </a:r>
            <a:r>
              <a:rPr lang="cs-CZ" sz="3000" dirty="0" err="1" smtClean="0"/>
              <a:t>schreiben</a:t>
            </a:r>
            <a:r>
              <a:rPr lang="cs-CZ" sz="3000" dirty="0" smtClean="0"/>
              <a:t>?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- </a:t>
            </a:r>
            <a:r>
              <a:rPr lang="cs-CZ" sz="3000" dirty="0" err="1" smtClean="0">
                <a:solidFill>
                  <a:srgbClr val="FF0000"/>
                </a:solidFill>
              </a:rPr>
              <a:t>Würdest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bitte</a:t>
            </a:r>
            <a:r>
              <a:rPr lang="cs-CZ" sz="3000" dirty="0" smtClean="0"/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Blumen</a:t>
            </a:r>
            <a:r>
              <a:rPr lang="cs-CZ" sz="3000" dirty="0"/>
              <a:t> </a:t>
            </a:r>
            <a:r>
              <a:rPr lang="cs-CZ" sz="3000" dirty="0" err="1"/>
              <a:t>g</a:t>
            </a:r>
            <a:r>
              <a:rPr lang="cs-CZ" sz="3000" dirty="0" err="1" smtClean="0"/>
              <a:t>ießen</a:t>
            </a:r>
            <a:r>
              <a:rPr lang="cs-CZ" sz="3000" dirty="0" smtClean="0"/>
              <a:t>? 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5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544616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Wenn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würde</a:t>
            </a:r>
            <a:r>
              <a:rPr lang="cs-CZ" dirty="0" smtClean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smtClean="0"/>
              <a:t>es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 smtClean="0"/>
              <a:t>sagen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vier</a:t>
            </a:r>
            <a:r>
              <a:rPr lang="cs-CZ" dirty="0" smtClean="0"/>
              <a:t> </a:t>
            </a:r>
            <a:r>
              <a:rPr lang="cs-CZ" dirty="0" err="1"/>
              <a:t>Zahlen</a:t>
            </a:r>
            <a:r>
              <a:rPr lang="cs-CZ" dirty="0"/>
              <a:t> </a:t>
            </a:r>
            <a:r>
              <a:rPr lang="cs-CZ" dirty="0" err="1" smtClean="0"/>
              <a:t>tippen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err="1" smtClean="0"/>
              <a:t>,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 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gewinnen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verspäten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  </a:t>
            </a:r>
            <a:r>
              <a:rPr lang="cs-CZ" dirty="0" err="1" smtClean="0"/>
              <a:t>sie</a:t>
            </a:r>
            <a:r>
              <a:rPr lang="cs-CZ" dirty="0" smtClean="0"/>
              <a:t> den </a:t>
            </a:r>
            <a:r>
              <a:rPr lang="cs-CZ" dirty="0" err="1"/>
              <a:t>Zug</a:t>
            </a:r>
            <a:r>
              <a:rPr lang="cs-CZ" dirty="0"/>
              <a:t> </a:t>
            </a:r>
            <a:r>
              <a:rPr lang="cs-CZ" dirty="0" err="1" smtClean="0"/>
              <a:t>verpassen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 </a:t>
            </a:r>
            <a:r>
              <a:rPr lang="cs-CZ" dirty="0"/>
              <a:t>den </a:t>
            </a:r>
            <a:r>
              <a:rPr lang="cs-CZ" dirty="0" err="1"/>
              <a:t>Schlüssel</a:t>
            </a:r>
            <a:r>
              <a:rPr lang="cs-CZ" dirty="0"/>
              <a:t> </a:t>
            </a:r>
            <a:r>
              <a:rPr lang="cs-CZ" dirty="0" err="1" smtClean="0"/>
              <a:t>vergessen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würdest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müsstest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Eltern</a:t>
            </a:r>
            <a:r>
              <a:rPr lang="cs-CZ" dirty="0"/>
              <a:t> </a:t>
            </a:r>
            <a:r>
              <a:rPr lang="cs-CZ" dirty="0" err="1" smtClean="0"/>
              <a:t>warten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hätte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könnte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/>
              <a:t>Auto 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 </a:t>
            </a:r>
            <a:r>
              <a:rPr lang="cs-CZ" dirty="0" err="1"/>
              <a:t>Arzt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,  </a:t>
            </a:r>
            <a:r>
              <a:rPr lang="cs-CZ" dirty="0" err="1">
                <a:solidFill>
                  <a:srgbClr val="FF0000"/>
                </a:solidFill>
              </a:rPr>
              <a:t>würde</a:t>
            </a:r>
            <a:r>
              <a:rPr lang="cs-CZ" dirty="0" smtClean="0"/>
              <a:t> 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</a:t>
            </a:r>
            <a:r>
              <a:rPr lang="cs-CZ" dirty="0" err="1"/>
              <a:t>Geld</a:t>
            </a:r>
            <a:r>
              <a:rPr lang="cs-CZ" dirty="0"/>
              <a:t> </a:t>
            </a:r>
            <a:r>
              <a:rPr lang="cs-CZ" dirty="0" err="1" smtClean="0"/>
              <a:t>verdienen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(ona)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/>
              <a:t>Kino </a:t>
            </a:r>
            <a:r>
              <a:rPr lang="cs-CZ" dirty="0" err="1"/>
              <a:t>gehen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dürfte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würde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Wenn</a:t>
            </a:r>
            <a:r>
              <a:rPr lang="cs-CZ" dirty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/>
              <a:t>den </a:t>
            </a:r>
            <a:r>
              <a:rPr lang="cs-CZ" dirty="0" err="1"/>
              <a:t>Pulli</a:t>
            </a:r>
            <a:r>
              <a:rPr lang="cs-CZ" dirty="0"/>
              <a:t>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waschen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würdest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wäre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Nachmittag</a:t>
            </a:r>
            <a:r>
              <a:rPr lang="cs-CZ" dirty="0" smtClean="0"/>
              <a:t> </a:t>
            </a:r>
            <a:r>
              <a:rPr lang="cs-CZ" dirty="0" err="1" smtClean="0"/>
              <a:t>trocken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6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761</Words>
  <Application>Microsoft Office PowerPoint</Application>
  <PresentationFormat>Předvádění na obrazovce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systému Office</vt:lpstr>
      <vt:lpstr>Prezentace aplikace PowerPoint</vt:lpstr>
      <vt:lpstr>Konjunktiv II pomocných sloves</vt:lpstr>
      <vt:lpstr>I. Cvičení – doplň „haben, sein “ v konjunktivu:</vt:lpstr>
      <vt:lpstr>Opisný tvar „würde + infinitiv“, podmínkové věty</vt:lpstr>
      <vt:lpstr>II. Cvičení – vyjádři zdvořile a použij podmiňovací způsob:</vt:lpstr>
      <vt:lpstr>III. Cvičení - tvoř souvětí v podmiňovacím způsobu: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39</cp:revision>
  <dcterms:created xsi:type="dcterms:W3CDTF">2014-05-07T10:48:08Z</dcterms:created>
  <dcterms:modified xsi:type="dcterms:W3CDTF">2014-06-10T09:34:25Z</dcterms:modified>
</cp:coreProperties>
</file>