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587B-2F0A-49F4-B730-52C905276AFC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93C-5E53-44A0-AABF-16E49574A5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587B-2F0A-49F4-B730-52C905276AFC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93C-5E53-44A0-AABF-16E49574A5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587B-2F0A-49F4-B730-52C905276AFC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93C-5E53-44A0-AABF-16E49574A5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587B-2F0A-49F4-B730-52C905276AFC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93C-5E53-44A0-AABF-16E49574A5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587B-2F0A-49F4-B730-52C905276AFC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93C-5E53-44A0-AABF-16E49574A5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587B-2F0A-49F4-B730-52C905276AFC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93C-5E53-44A0-AABF-16E49574A5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587B-2F0A-49F4-B730-52C905276AFC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93C-5E53-44A0-AABF-16E49574A5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587B-2F0A-49F4-B730-52C905276AFC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93C-5E53-44A0-AABF-16E49574A5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587B-2F0A-49F4-B730-52C905276AFC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93C-5E53-44A0-AABF-16E49574A5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587B-2F0A-49F4-B730-52C905276AFC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93C-5E53-44A0-AABF-16E49574A5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587B-2F0A-49F4-B730-52C905276AFC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93C-5E53-44A0-AABF-16E49574A5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4587B-2F0A-49F4-B730-52C905276AFC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2993C-5E53-44A0-AABF-16E49574A50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357445"/>
              </p:ext>
            </p:extLst>
          </p:nvPr>
        </p:nvGraphicFramePr>
        <p:xfrm>
          <a:off x="539552" y="1412776"/>
          <a:ext cx="8136904" cy="5348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9380"/>
                <a:gridCol w="6407524"/>
              </a:tblGrid>
              <a:tr h="593246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Préteritum pravidelných, smíšených a nepravidelných sloves</a:t>
                      </a:r>
                    </a:p>
                  </a:txBody>
                  <a:tcPr anchor="ctr"/>
                </a:tc>
              </a:tr>
              <a:tr h="593454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jazyk, sexta</a:t>
                      </a:r>
                    </a:p>
                  </a:txBody>
                  <a:tcPr anchor="ctr"/>
                </a:tc>
              </a:tr>
              <a:tr h="59826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 – gramatické jevy</a:t>
                      </a:r>
                    </a:p>
                  </a:txBody>
                  <a:tcPr anchor="ctr"/>
                </a:tc>
              </a:tr>
              <a:tr h="51443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Materiál slouží k prezentaci a procvičení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dané gramatické oblasti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52533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préteritum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s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loveso pravidelné, sloveso nepravidelné, sloveso smíšené, kmen slovesa, koncovka, kmenová samohláska</a:t>
                      </a:r>
                    </a:p>
                  </a:txBody>
                  <a:tcPr anchor="ctr"/>
                </a:tc>
              </a:tr>
              <a:tr h="51443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PhDr.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Eva Sklenářová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1443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18. 5. 2014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1443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826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0"/>
            <a:ext cx="7848872" cy="138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054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b="1" dirty="0"/>
              <a:t>Řešení – </a:t>
            </a:r>
            <a:r>
              <a:rPr lang="cs-CZ" sz="3200" b="1" dirty="0" smtClean="0"/>
              <a:t>III</a:t>
            </a:r>
            <a:r>
              <a:rPr lang="cs-CZ" sz="3200" b="1" dirty="0"/>
              <a:t>. 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dirty="0" err="1" smtClean="0"/>
              <a:t>Wegen</a:t>
            </a:r>
            <a:r>
              <a:rPr lang="cs-CZ" dirty="0" smtClean="0"/>
              <a:t> </a:t>
            </a:r>
            <a:r>
              <a:rPr lang="cs-CZ" dirty="0"/>
              <a:t>dem </a:t>
            </a:r>
            <a:r>
              <a:rPr lang="cs-CZ" dirty="0" err="1"/>
              <a:t>Regen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blieb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/>
              <a:t>Familie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Hause</a:t>
            </a:r>
            <a:r>
              <a:rPr lang="cs-CZ" dirty="0"/>
              <a:t>.</a:t>
            </a:r>
          </a:p>
          <a:p>
            <a:pPr>
              <a:buFontTx/>
              <a:buChar char="-"/>
            </a:pPr>
            <a:r>
              <a:rPr lang="cs-CZ" dirty="0"/>
              <a:t>Jeden </a:t>
            </a:r>
            <a:r>
              <a:rPr lang="cs-CZ" dirty="0" err="1"/>
              <a:t>Morgen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liefen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/>
              <a:t>Schüler</a:t>
            </a:r>
            <a:r>
              <a:rPr lang="cs-CZ" dirty="0"/>
              <a:t> </a:t>
            </a:r>
            <a:r>
              <a:rPr lang="cs-CZ" dirty="0" err="1"/>
              <a:t>zur</a:t>
            </a:r>
            <a:r>
              <a:rPr lang="cs-CZ" dirty="0"/>
              <a:t> </a:t>
            </a:r>
            <a:r>
              <a:rPr lang="cs-CZ" dirty="0" err="1"/>
              <a:t>Haltestelle</a:t>
            </a:r>
            <a:r>
              <a:rPr lang="cs-CZ" dirty="0"/>
              <a:t>.</a:t>
            </a:r>
          </a:p>
          <a:p>
            <a:pPr>
              <a:buFontTx/>
              <a:buChar char="-"/>
            </a:pPr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/>
              <a:t>Abend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aßen</a:t>
            </a:r>
            <a:r>
              <a:rPr lang="cs-CZ" dirty="0" smtClean="0"/>
              <a:t> </a:t>
            </a:r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Wohnzimmer</a:t>
            </a:r>
            <a:r>
              <a:rPr lang="cs-CZ" dirty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Abend</a:t>
            </a:r>
            <a:r>
              <a:rPr lang="cs-CZ" dirty="0" smtClean="0"/>
              <a:t>,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dann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sahen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wir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fern</a:t>
            </a:r>
            <a:r>
              <a:rPr lang="cs-CZ" dirty="0" smtClean="0"/>
              <a:t>. </a:t>
            </a:r>
            <a:endParaRPr lang="cs-CZ" dirty="0"/>
          </a:p>
          <a:p>
            <a:pPr>
              <a:buFontTx/>
              <a:buChar char="-"/>
            </a:pP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empfahl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ihm</a:t>
            </a:r>
            <a:r>
              <a:rPr lang="cs-CZ" dirty="0" smtClean="0"/>
              <a:t>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gute</a:t>
            </a:r>
            <a:r>
              <a:rPr lang="cs-CZ" dirty="0"/>
              <a:t> </a:t>
            </a:r>
            <a:r>
              <a:rPr lang="cs-CZ" dirty="0" err="1"/>
              <a:t>Arbeitsstelle</a:t>
            </a:r>
            <a:r>
              <a:rPr lang="cs-CZ" dirty="0"/>
              <a:t>.</a:t>
            </a:r>
          </a:p>
          <a:p>
            <a:pPr>
              <a:buFontTx/>
              <a:buChar char="-"/>
            </a:pPr>
            <a:r>
              <a:rPr lang="cs-CZ" dirty="0"/>
              <a:t>Die </a:t>
            </a:r>
            <a:r>
              <a:rPr lang="cs-CZ" dirty="0" err="1"/>
              <a:t>Kinder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zerbrachen</a:t>
            </a:r>
            <a:r>
              <a:rPr lang="cs-CZ" dirty="0" smtClean="0"/>
              <a:t> </a:t>
            </a:r>
            <a:r>
              <a:rPr lang="cs-CZ" dirty="0" err="1"/>
              <a:t>beim</a:t>
            </a:r>
            <a:r>
              <a:rPr lang="cs-CZ" dirty="0"/>
              <a:t> </a:t>
            </a:r>
            <a:r>
              <a:rPr lang="cs-CZ" dirty="0" err="1"/>
              <a:t>Spielen</a:t>
            </a:r>
            <a:r>
              <a:rPr lang="cs-CZ" dirty="0"/>
              <a:t>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wertvolle</a:t>
            </a:r>
            <a:r>
              <a:rPr lang="cs-CZ" dirty="0"/>
              <a:t> </a:t>
            </a:r>
            <a:r>
              <a:rPr lang="cs-CZ" dirty="0" err="1"/>
              <a:t>Vase</a:t>
            </a:r>
            <a:r>
              <a:rPr lang="cs-CZ" dirty="0"/>
              <a:t>.</a:t>
            </a:r>
          </a:p>
          <a:p>
            <a:pPr>
              <a:buFontTx/>
              <a:buChar char="-"/>
            </a:pP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wusch</a:t>
            </a:r>
            <a:r>
              <a:rPr lang="cs-CZ" dirty="0"/>
              <a:t> </a:t>
            </a:r>
            <a:r>
              <a:rPr lang="cs-CZ" dirty="0" err="1" smtClean="0"/>
              <a:t>ihre</a:t>
            </a:r>
            <a:r>
              <a:rPr lang="cs-CZ" dirty="0" smtClean="0"/>
              <a:t> </a:t>
            </a:r>
            <a:r>
              <a:rPr lang="cs-CZ" dirty="0" err="1"/>
              <a:t>Haare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ging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zur</a:t>
            </a:r>
            <a:r>
              <a:rPr lang="cs-CZ" dirty="0" smtClean="0"/>
              <a:t> </a:t>
            </a:r>
            <a:r>
              <a:rPr lang="cs-CZ" dirty="0" err="1"/>
              <a:t>Diskothek</a:t>
            </a:r>
            <a:r>
              <a:rPr lang="cs-CZ" dirty="0"/>
              <a:t>.</a:t>
            </a:r>
          </a:p>
          <a:p>
            <a:pPr>
              <a:buFontTx/>
              <a:buChar char="-"/>
            </a:pPr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/>
              <a:t>Nachmittag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saß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/>
              <a:t>immer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der </a:t>
            </a:r>
            <a:r>
              <a:rPr lang="cs-CZ" dirty="0" err="1"/>
              <a:t>Terasse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las </a:t>
            </a:r>
            <a:r>
              <a:rPr lang="cs-CZ" dirty="0" smtClean="0"/>
              <a:t> </a:t>
            </a:r>
            <a:r>
              <a:rPr lang="cs-CZ" dirty="0" err="1"/>
              <a:t>Zeitungen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trank</a:t>
            </a:r>
            <a:r>
              <a:rPr lang="cs-CZ" dirty="0"/>
              <a:t> </a:t>
            </a:r>
            <a:r>
              <a:rPr lang="cs-CZ" dirty="0" err="1" smtClean="0"/>
              <a:t>dabei</a:t>
            </a:r>
            <a:r>
              <a:rPr lang="cs-CZ" dirty="0" smtClean="0"/>
              <a:t> </a:t>
            </a:r>
            <a:r>
              <a:rPr lang="cs-CZ" dirty="0" err="1"/>
              <a:t>einen</a:t>
            </a:r>
            <a:r>
              <a:rPr lang="cs-CZ" dirty="0"/>
              <a:t> </a:t>
            </a:r>
            <a:r>
              <a:rPr lang="cs-CZ" dirty="0" err="1"/>
              <a:t>Kaffee</a:t>
            </a:r>
            <a:r>
              <a:rPr lang="cs-CZ" dirty="0"/>
              <a:t>.</a:t>
            </a:r>
          </a:p>
          <a:p>
            <a:pPr>
              <a:buFontTx/>
              <a:buChar char="-"/>
            </a:pPr>
            <a:r>
              <a:rPr lang="cs-CZ" dirty="0"/>
              <a:t>Nach </a:t>
            </a:r>
            <a:r>
              <a:rPr lang="cs-CZ" dirty="0" err="1"/>
              <a:t>neun</a:t>
            </a:r>
            <a:r>
              <a:rPr lang="cs-CZ" dirty="0"/>
              <a:t> </a:t>
            </a:r>
            <a:r>
              <a:rPr lang="cs-CZ" dirty="0" err="1"/>
              <a:t>Monaten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bekam</a:t>
            </a:r>
            <a:r>
              <a:rPr lang="cs-CZ" dirty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Mädchen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1125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    Zdroje</a:t>
            </a:r>
          </a:p>
          <a:p>
            <a:endParaRPr lang="cs-CZ" sz="2400" dirty="0"/>
          </a:p>
          <a:p>
            <a:pPr lvl="0"/>
            <a:r>
              <a:rPr lang="cs-CZ" sz="2400" dirty="0"/>
              <a:t>BAUMBACH, R., VÁCLAVKOVÁ, G. Mluvnice němčiny. 1. vydání. FIN PUBLISHING Olomouc, 1997. ISBN 80-86002-13-6.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DUSILOVÁ, D., EBEL, M., GOEDERT, R., KOLOCOVÁ, V., VACHALOVSKÁ, L. Nová cvičebnice německé gramatiky. Nakladatelství POLYGLOT, Praha. Třetí vydání, dotisk 2002. ISBN 80-86-195-10-4.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HELBIG, G., BUSCHA, J. </a:t>
            </a:r>
            <a:r>
              <a:rPr lang="cs-CZ" sz="2400" dirty="0" err="1"/>
              <a:t>Deutsche</a:t>
            </a:r>
            <a:r>
              <a:rPr lang="cs-CZ" sz="2400" dirty="0"/>
              <a:t> </a:t>
            </a:r>
            <a:r>
              <a:rPr lang="cs-CZ" sz="2400" dirty="0" err="1"/>
              <a:t>Grammatik</a:t>
            </a:r>
            <a:r>
              <a:rPr lang="cs-CZ" sz="2400" dirty="0"/>
              <a:t>. </a:t>
            </a:r>
            <a:r>
              <a:rPr lang="cs-CZ" sz="2400" dirty="0" err="1"/>
              <a:t>Ein</a:t>
            </a:r>
            <a:r>
              <a:rPr lang="cs-CZ" sz="2400" dirty="0"/>
              <a:t> </a:t>
            </a:r>
            <a:r>
              <a:rPr lang="cs-CZ" sz="2400" dirty="0" err="1"/>
              <a:t>Handbuchbuch</a:t>
            </a:r>
            <a:r>
              <a:rPr lang="cs-CZ" sz="2400" dirty="0"/>
              <a:t> </a:t>
            </a:r>
            <a:r>
              <a:rPr lang="cs-CZ" sz="2400" dirty="0" err="1"/>
              <a:t>für</a:t>
            </a:r>
            <a:r>
              <a:rPr lang="cs-CZ" sz="2400" dirty="0"/>
              <a:t> den </a:t>
            </a:r>
            <a:r>
              <a:rPr lang="cs-CZ" sz="2400" dirty="0" err="1"/>
              <a:t>Ausländerunterricht</a:t>
            </a:r>
            <a:r>
              <a:rPr lang="cs-CZ" sz="2400" dirty="0"/>
              <a:t>. 15., </a:t>
            </a:r>
            <a:r>
              <a:rPr lang="cs-CZ" sz="2400" dirty="0" err="1"/>
              <a:t>durchgesehene</a:t>
            </a:r>
            <a:r>
              <a:rPr lang="cs-CZ" sz="2400" dirty="0"/>
              <a:t> </a:t>
            </a:r>
            <a:r>
              <a:rPr lang="cs-CZ" sz="2400" dirty="0" err="1"/>
              <a:t>Auflage</a:t>
            </a:r>
            <a:r>
              <a:rPr lang="cs-CZ" sz="2400" dirty="0"/>
              <a:t> 1993. </a:t>
            </a:r>
            <a:r>
              <a:rPr lang="cs-CZ" sz="2400" dirty="0" err="1"/>
              <a:t>Langenscheidt</a:t>
            </a:r>
            <a:r>
              <a:rPr lang="cs-CZ" sz="2400" dirty="0"/>
              <a:t> </a:t>
            </a:r>
            <a:r>
              <a:rPr lang="cs-CZ" sz="2400" dirty="0" err="1"/>
              <a:t>Verlag</a:t>
            </a:r>
            <a:r>
              <a:rPr lang="cs-CZ" sz="2400" dirty="0"/>
              <a:t>. </a:t>
            </a:r>
            <a:r>
              <a:rPr lang="cs-CZ" sz="2400" dirty="0" err="1"/>
              <a:t>Germany</a:t>
            </a:r>
            <a:r>
              <a:rPr lang="cs-CZ" sz="2400" dirty="0"/>
              <a:t>. ISBN 3-324-00118-8.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MOTTA, G., CVIKOWSKA, B., VOMÁČKOVÁ, O., ČERNÝ, T. Direkt 2 </a:t>
            </a:r>
            <a:r>
              <a:rPr lang="cs-CZ" sz="2400" dirty="0" err="1"/>
              <a:t>neu</a:t>
            </a:r>
            <a:r>
              <a:rPr lang="cs-CZ" sz="2400" dirty="0"/>
              <a:t>. Němčina pro střední školy. Učebnice a pracovní sešit. Nové přepracované vydání: Tomáš Černý,  </a:t>
            </a:r>
            <a:r>
              <a:rPr lang="cs-CZ" sz="2400" dirty="0" err="1"/>
              <a:t>Klett</a:t>
            </a:r>
            <a:r>
              <a:rPr lang="cs-CZ" sz="2400" dirty="0"/>
              <a:t> nakladatelství s. r. o., Praha 2012. </a:t>
            </a:r>
            <a:r>
              <a:rPr lang="cs-CZ" sz="2400"/>
              <a:t>ISBN 978-80-7397-101-4.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875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15212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Préteritum pravidelných a smíšených sloves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Jeden z německých minulých časů, používá se převážně</a:t>
            </a:r>
          </a:p>
          <a:p>
            <a:pPr>
              <a:buNone/>
            </a:pPr>
            <a:r>
              <a:rPr lang="cs-CZ" sz="2800" dirty="0" smtClean="0"/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při souvislém vyprávění </a:t>
            </a:r>
            <a:r>
              <a:rPr lang="cs-CZ" sz="2800" dirty="0" smtClean="0"/>
              <a:t>minulých dějů (příběhů, událostí).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b="1" u="sng" dirty="0" smtClean="0">
                <a:solidFill>
                  <a:srgbClr val="00B050"/>
                </a:solidFill>
              </a:rPr>
              <a:t>Pravidelná slovesa </a:t>
            </a:r>
            <a:r>
              <a:rPr lang="cs-CZ" sz="2800" dirty="0" smtClean="0"/>
              <a:t>tvoří préteritum přidáním koncovek</a:t>
            </a:r>
          </a:p>
          <a:p>
            <a:pPr>
              <a:buNone/>
            </a:pPr>
            <a:r>
              <a:rPr lang="cs-CZ" sz="2800" dirty="0" smtClean="0"/>
              <a:t>	 </a:t>
            </a:r>
            <a:r>
              <a:rPr lang="cs-CZ" sz="2800" b="1" dirty="0" smtClean="0">
                <a:solidFill>
                  <a:srgbClr val="FF0000"/>
                </a:solidFill>
              </a:rPr>
              <a:t>– </a:t>
            </a:r>
            <a:r>
              <a:rPr lang="cs-CZ" sz="2800" b="1" dirty="0" err="1" smtClean="0">
                <a:solidFill>
                  <a:srgbClr val="FF0000"/>
                </a:solidFill>
              </a:rPr>
              <a:t>te</a:t>
            </a:r>
            <a:r>
              <a:rPr lang="cs-CZ" sz="2800" b="1" dirty="0" smtClean="0">
                <a:solidFill>
                  <a:srgbClr val="FF0000"/>
                </a:solidFill>
              </a:rPr>
              <a:t>, – test, – </a:t>
            </a:r>
            <a:r>
              <a:rPr lang="cs-CZ" sz="2800" b="1" dirty="0" err="1" smtClean="0">
                <a:solidFill>
                  <a:srgbClr val="FF0000"/>
                </a:solidFill>
              </a:rPr>
              <a:t>te</a:t>
            </a:r>
            <a:r>
              <a:rPr lang="cs-CZ" sz="2800" b="1" dirty="0" smtClean="0">
                <a:solidFill>
                  <a:srgbClr val="FF0000"/>
                </a:solidFill>
              </a:rPr>
              <a:t>, – ten, – tet, – ten</a:t>
            </a:r>
            <a:r>
              <a:rPr lang="cs-CZ" sz="2800" dirty="0" smtClean="0"/>
              <a:t> ke kmeni slovesa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.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/>
              <a:t>  </a:t>
            </a:r>
            <a:r>
              <a:rPr lang="cs-CZ" sz="2800" dirty="0" smtClean="0"/>
              <a:t>    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mach</a:t>
            </a:r>
            <a:r>
              <a:rPr lang="cs-CZ" sz="2800" b="1" dirty="0" err="1" smtClean="0">
                <a:solidFill>
                  <a:srgbClr val="FF0000"/>
                </a:solidFill>
              </a:rPr>
              <a:t>te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(dělal jsem)	  </a:t>
            </a:r>
            <a:r>
              <a:rPr lang="cs-CZ" sz="2800" dirty="0" err="1" smtClean="0"/>
              <a:t>wir</a:t>
            </a:r>
            <a:r>
              <a:rPr lang="cs-CZ" sz="2800" dirty="0" smtClean="0"/>
              <a:t> </a:t>
            </a:r>
            <a:r>
              <a:rPr lang="cs-CZ" sz="2800" dirty="0" err="1" smtClean="0"/>
              <a:t>mach</a:t>
            </a:r>
            <a:r>
              <a:rPr lang="cs-CZ" sz="2800" b="1" dirty="0" err="1" smtClean="0">
                <a:solidFill>
                  <a:srgbClr val="FF0000"/>
                </a:solidFill>
              </a:rPr>
              <a:t>ten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(dělali jsme)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2800" dirty="0" smtClean="0"/>
              <a:t>	 </a:t>
            </a:r>
            <a:r>
              <a:rPr lang="cs-CZ" sz="2800" dirty="0" err="1" smtClean="0"/>
              <a:t>du</a:t>
            </a:r>
            <a:r>
              <a:rPr lang="cs-CZ" sz="2800" dirty="0" smtClean="0"/>
              <a:t> </a:t>
            </a:r>
            <a:r>
              <a:rPr lang="cs-CZ" sz="2800" dirty="0" err="1" smtClean="0"/>
              <a:t>mach</a:t>
            </a:r>
            <a:r>
              <a:rPr lang="cs-CZ" sz="2800" b="1" dirty="0" err="1" smtClean="0">
                <a:solidFill>
                  <a:srgbClr val="FF0000"/>
                </a:solidFill>
              </a:rPr>
              <a:t>test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(dělal jsi)		  </a:t>
            </a:r>
            <a:r>
              <a:rPr lang="cs-CZ" sz="2800" dirty="0" err="1" smtClean="0"/>
              <a:t>ihr</a:t>
            </a:r>
            <a:r>
              <a:rPr lang="cs-CZ" sz="2800" dirty="0" smtClean="0"/>
              <a:t> </a:t>
            </a:r>
            <a:r>
              <a:rPr lang="cs-CZ" sz="2800" dirty="0" err="1" smtClean="0"/>
              <a:t>mach</a:t>
            </a:r>
            <a:r>
              <a:rPr lang="cs-CZ" sz="2800" b="1" dirty="0" err="1" smtClean="0">
                <a:solidFill>
                  <a:srgbClr val="FF0000"/>
                </a:solidFill>
              </a:rPr>
              <a:t>tet</a:t>
            </a:r>
            <a:r>
              <a:rPr lang="cs-CZ" sz="2800" dirty="0" smtClean="0"/>
              <a:t> (dělali jste)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2800" dirty="0" err="1" smtClean="0"/>
              <a:t>er</a:t>
            </a:r>
            <a:r>
              <a:rPr lang="cs-CZ" sz="2800" dirty="0" smtClean="0"/>
              <a:t>, </a:t>
            </a:r>
            <a:r>
              <a:rPr lang="cs-CZ" sz="2800" dirty="0" err="1" smtClean="0"/>
              <a:t>sie</a:t>
            </a:r>
            <a:r>
              <a:rPr lang="cs-CZ" sz="2800" dirty="0" smtClean="0"/>
              <a:t>, </a:t>
            </a:r>
            <a:r>
              <a:rPr lang="cs-CZ" sz="2800" dirty="0" err="1" smtClean="0"/>
              <a:t>mach</a:t>
            </a:r>
            <a:r>
              <a:rPr lang="cs-CZ" sz="2800" b="1" dirty="0" err="1" smtClean="0">
                <a:solidFill>
                  <a:srgbClr val="FF0000"/>
                </a:solidFill>
              </a:rPr>
              <a:t>te</a:t>
            </a:r>
            <a:r>
              <a:rPr lang="cs-CZ" sz="2800" dirty="0" smtClean="0"/>
              <a:t> (dělal, -a, -o)	  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mach</a:t>
            </a:r>
            <a:r>
              <a:rPr lang="cs-CZ" sz="2800" b="1" dirty="0" err="1" smtClean="0">
                <a:solidFill>
                  <a:srgbClr val="FF0000"/>
                </a:solidFill>
              </a:rPr>
              <a:t>ten</a:t>
            </a:r>
            <a:r>
              <a:rPr lang="cs-CZ" sz="2800" dirty="0" smtClean="0"/>
              <a:t> (dělali)	</a:t>
            </a:r>
            <a:r>
              <a:rPr lang="cs-CZ" dirty="0" smtClean="0"/>
              <a:t> </a:t>
            </a:r>
            <a:r>
              <a:rPr lang="cs-CZ" sz="2800" dirty="0" smtClean="0"/>
              <a:t>es</a:t>
            </a:r>
            <a:r>
              <a:rPr lang="cs-CZ" dirty="0" smtClean="0"/>
              <a:t> 	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U sloves, jejichž kmen končí na </a:t>
            </a:r>
            <a:r>
              <a:rPr lang="cs-CZ" sz="2800" b="1" dirty="0" smtClean="0">
                <a:solidFill>
                  <a:srgbClr val="0070C0"/>
                </a:solidFill>
              </a:rPr>
              <a:t>-t</a:t>
            </a:r>
            <a:r>
              <a:rPr lang="cs-CZ" sz="2800" dirty="0" smtClean="0"/>
              <a:t>, </a:t>
            </a:r>
            <a:r>
              <a:rPr lang="cs-CZ" sz="2800" b="1" dirty="0" smtClean="0">
                <a:solidFill>
                  <a:srgbClr val="0070C0"/>
                </a:solidFill>
              </a:rPr>
              <a:t>-d</a:t>
            </a:r>
            <a:r>
              <a:rPr lang="cs-CZ" sz="2800" dirty="0" smtClean="0"/>
              <a:t>, </a:t>
            </a:r>
            <a:r>
              <a:rPr lang="cs-CZ" sz="2800" b="1" dirty="0" smtClean="0">
                <a:solidFill>
                  <a:srgbClr val="0070C0"/>
                </a:solidFill>
              </a:rPr>
              <a:t>(-n)</a:t>
            </a:r>
            <a:r>
              <a:rPr lang="cs-CZ" sz="2800" dirty="0" smtClean="0"/>
              <a:t>, se před koncovku préterita vkládá –e–.</a:t>
            </a:r>
          </a:p>
          <a:p>
            <a:pPr>
              <a:buNone/>
            </a:pPr>
            <a:r>
              <a:rPr lang="cs-CZ" sz="2800" dirty="0"/>
              <a:t> </a:t>
            </a:r>
            <a:r>
              <a:rPr lang="cs-CZ" sz="2800" dirty="0" smtClean="0"/>
              <a:t>		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arbeit</a:t>
            </a:r>
            <a:r>
              <a:rPr lang="cs-CZ" sz="2800" b="1" dirty="0" err="1" smtClean="0">
                <a:solidFill>
                  <a:srgbClr val="0070C0"/>
                </a:solidFill>
              </a:rPr>
              <a:t>e</a:t>
            </a:r>
            <a:r>
              <a:rPr lang="cs-CZ" sz="2800" b="1" dirty="0" err="1" smtClean="0">
                <a:solidFill>
                  <a:srgbClr val="FF0000"/>
                </a:solidFill>
              </a:rPr>
              <a:t>te</a:t>
            </a:r>
            <a:r>
              <a:rPr lang="cs-CZ" sz="2800" dirty="0" smtClean="0"/>
              <a:t>		</a:t>
            </a:r>
            <a:r>
              <a:rPr lang="cs-CZ" sz="2800" dirty="0" err="1" smtClean="0"/>
              <a:t>wir</a:t>
            </a:r>
            <a:r>
              <a:rPr lang="cs-CZ" sz="2800" dirty="0" smtClean="0"/>
              <a:t> </a:t>
            </a:r>
            <a:r>
              <a:rPr lang="cs-CZ" sz="2800" dirty="0" err="1" smtClean="0"/>
              <a:t>arbeit</a:t>
            </a:r>
            <a:r>
              <a:rPr lang="cs-CZ" sz="2800" b="1" dirty="0" err="1" smtClean="0">
                <a:solidFill>
                  <a:srgbClr val="0070C0"/>
                </a:solidFill>
              </a:rPr>
              <a:t>e</a:t>
            </a:r>
            <a:r>
              <a:rPr lang="cs-CZ" sz="2800" b="1" dirty="0" err="1" smtClean="0">
                <a:solidFill>
                  <a:srgbClr val="FF0000"/>
                </a:solidFill>
              </a:rPr>
              <a:t>ten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2800" dirty="0"/>
              <a:t>	</a:t>
            </a:r>
            <a:r>
              <a:rPr lang="cs-CZ" sz="2800" dirty="0" smtClean="0"/>
              <a:t>	</a:t>
            </a:r>
            <a:r>
              <a:rPr lang="cs-CZ" sz="2800" dirty="0" err="1" smtClean="0"/>
              <a:t>du</a:t>
            </a:r>
            <a:r>
              <a:rPr lang="cs-CZ" sz="2800" dirty="0" smtClean="0"/>
              <a:t> </a:t>
            </a:r>
            <a:r>
              <a:rPr lang="cs-CZ" sz="2800" dirty="0" err="1" smtClean="0"/>
              <a:t>arbeit</a:t>
            </a:r>
            <a:r>
              <a:rPr lang="cs-CZ" sz="2800" b="1" dirty="0" err="1" smtClean="0">
                <a:solidFill>
                  <a:srgbClr val="0070C0"/>
                </a:solidFill>
              </a:rPr>
              <a:t>e</a:t>
            </a:r>
            <a:r>
              <a:rPr lang="cs-CZ" sz="2800" b="1" dirty="0" err="1" smtClean="0">
                <a:solidFill>
                  <a:srgbClr val="FF0000"/>
                </a:solidFill>
              </a:rPr>
              <a:t>test</a:t>
            </a:r>
            <a:r>
              <a:rPr lang="cs-CZ" sz="2800" dirty="0" smtClean="0"/>
              <a:t>		</a:t>
            </a:r>
            <a:r>
              <a:rPr lang="cs-CZ" sz="2800" dirty="0" err="1" smtClean="0"/>
              <a:t>ihr</a:t>
            </a:r>
            <a:r>
              <a:rPr lang="cs-CZ" sz="2800" dirty="0" smtClean="0"/>
              <a:t> </a:t>
            </a:r>
            <a:r>
              <a:rPr lang="cs-CZ" sz="2800" dirty="0" err="1" smtClean="0"/>
              <a:t>arbeit</a:t>
            </a:r>
            <a:r>
              <a:rPr lang="cs-CZ" sz="2800" b="1" dirty="0" err="1" smtClean="0">
                <a:solidFill>
                  <a:srgbClr val="0070C0"/>
                </a:solidFill>
              </a:rPr>
              <a:t>e</a:t>
            </a:r>
            <a:r>
              <a:rPr lang="cs-CZ" sz="2800" b="1" dirty="0" err="1" smtClean="0">
                <a:solidFill>
                  <a:srgbClr val="FF0000"/>
                </a:solidFill>
              </a:rPr>
              <a:t>tet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2800" dirty="0" err="1" smtClean="0"/>
              <a:t>er</a:t>
            </a:r>
            <a:r>
              <a:rPr lang="cs-CZ" sz="2800" dirty="0" smtClean="0"/>
              <a:t>, </a:t>
            </a:r>
            <a:r>
              <a:rPr lang="cs-CZ" sz="2800" dirty="0" err="1" smtClean="0"/>
              <a:t>sie</a:t>
            </a:r>
            <a:r>
              <a:rPr lang="cs-CZ" sz="2800" dirty="0" smtClean="0"/>
              <a:t>, es </a:t>
            </a:r>
            <a:r>
              <a:rPr lang="cs-CZ" sz="2800" dirty="0" err="1" smtClean="0"/>
              <a:t>arbeit</a:t>
            </a:r>
            <a:r>
              <a:rPr lang="cs-CZ" sz="2800" b="1" dirty="0" err="1" smtClean="0">
                <a:solidFill>
                  <a:srgbClr val="0070C0"/>
                </a:solidFill>
              </a:rPr>
              <a:t>e</a:t>
            </a:r>
            <a:r>
              <a:rPr lang="cs-CZ" sz="2800" b="1" dirty="0" err="1" smtClean="0">
                <a:solidFill>
                  <a:srgbClr val="FF0000"/>
                </a:solidFill>
              </a:rPr>
              <a:t>te</a:t>
            </a:r>
            <a:r>
              <a:rPr lang="cs-CZ" sz="2800" dirty="0" smtClean="0"/>
              <a:t>			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arbeit</a:t>
            </a:r>
            <a:r>
              <a:rPr lang="cs-CZ" sz="2800" b="1" dirty="0" err="1" smtClean="0">
                <a:solidFill>
                  <a:srgbClr val="0070C0"/>
                </a:solidFill>
              </a:rPr>
              <a:t>e</a:t>
            </a:r>
            <a:r>
              <a:rPr lang="cs-CZ" sz="2800" b="1" dirty="0" err="1" smtClean="0">
                <a:solidFill>
                  <a:srgbClr val="FF0000"/>
                </a:solidFill>
              </a:rPr>
              <a:t>ten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2600" dirty="0" smtClean="0"/>
              <a:t>Obdobně: </a:t>
            </a:r>
            <a:r>
              <a:rPr lang="cs-CZ" sz="2600" dirty="0" err="1" smtClean="0"/>
              <a:t>ich</a:t>
            </a:r>
            <a:r>
              <a:rPr lang="cs-CZ" sz="2600" dirty="0" smtClean="0"/>
              <a:t> </a:t>
            </a:r>
            <a:r>
              <a:rPr lang="cs-CZ" sz="2600" dirty="0" err="1" smtClean="0"/>
              <a:t>bad</a:t>
            </a:r>
            <a:r>
              <a:rPr lang="cs-CZ" sz="2600" b="1" dirty="0" err="1" smtClean="0">
                <a:solidFill>
                  <a:srgbClr val="0070C0"/>
                </a:solidFill>
              </a:rPr>
              <a:t>e</a:t>
            </a:r>
            <a:r>
              <a:rPr lang="cs-CZ" sz="2600" dirty="0" err="1" smtClean="0"/>
              <a:t>te</a:t>
            </a:r>
            <a:r>
              <a:rPr lang="cs-CZ" sz="2600" dirty="0" smtClean="0"/>
              <a:t>, </a:t>
            </a:r>
            <a:r>
              <a:rPr lang="cs-CZ" sz="2600" dirty="0" err="1" smtClean="0"/>
              <a:t>ich</a:t>
            </a:r>
            <a:r>
              <a:rPr lang="cs-CZ" sz="2600" dirty="0" smtClean="0"/>
              <a:t> </a:t>
            </a:r>
            <a:r>
              <a:rPr lang="cs-CZ" sz="2600" dirty="0" err="1" smtClean="0"/>
              <a:t>wart</a:t>
            </a:r>
            <a:r>
              <a:rPr lang="cs-CZ" sz="2600" b="1" dirty="0" err="1" smtClean="0">
                <a:solidFill>
                  <a:srgbClr val="0070C0"/>
                </a:solidFill>
              </a:rPr>
              <a:t>e</a:t>
            </a:r>
            <a:r>
              <a:rPr lang="cs-CZ" sz="2600" dirty="0" err="1" smtClean="0"/>
              <a:t>te</a:t>
            </a:r>
            <a:r>
              <a:rPr lang="cs-CZ" sz="2600" dirty="0" smtClean="0"/>
              <a:t>, </a:t>
            </a:r>
            <a:r>
              <a:rPr lang="cs-CZ" sz="2600" dirty="0" err="1" smtClean="0"/>
              <a:t>ich</a:t>
            </a:r>
            <a:r>
              <a:rPr lang="cs-CZ" sz="2600" dirty="0" smtClean="0"/>
              <a:t> </a:t>
            </a:r>
            <a:r>
              <a:rPr lang="cs-CZ" sz="2600" dirty="0" err="1" smtClean="0"/>
              <a:t>zeichn</a:t>
            </a:r>
            <a:r>
              <a:rPr lang="cs-CZ" sz="2600" b="1" dirty="0" err="1" smtClean="0">
                <a:solidFill>
                  <a:srgbClr val="0070C0"/>
                </a:solidFill>
              </a:rPr>
              <a:t>e</a:t>
            </a:r>
            <a:r>
              <a:rPr lang="cs-CZ" sz="2600" dirty="0" err="1" smtClean="0"/>
              <a:t>te</a:t>
            </a:r>
            <a:r>
              <a:rPr lang="cs-CZ" sz="2600" dirty="0" smtClean="0"/>
              <a:t>, </a:t>
            </a:r>
            <a:r>
              <a:rPr lang="cs-CZ" sz="2600" dirty="0" err="1" smtClean="0"/>
              <a:t>ich</a:t>
            </a:r>
            <a:r>
              <a:rPr lang="cs-CZ" sz="2600" dirty="0" smtClean="0"/>
              <a:t> </a:t>
            </a:r>
            <a:r>
              <a:rPr lang="cs-CZ" sz="2600" dirty="0" err="1" smtClean="0"/>
              <a:t>rechn</a:t>
            </a:r>
            <a:r>
              <a:rPr lang="cs-CZ" sz="2600" b="1" dirty="0" err="1" smtClean="0">
                <a:solidFill>
                  <a:srgbClr val="0070C0"/>
                </a:solidFill>
              </a:rPr>
              <a:t>e</a:t>
            </a:r>
            <a:r>
              <a:rPr lang="cs-CZ" sz="2600" dirty="0" err="1" smtClean="0"/>
              <a:t>te</a:t>
            </a:r>
            <a:r>
              <a:rPr lang="cs-CZ" sz="2600" dirty="0" smtClean="0"/>
              <a:t> …</a:t>
            </a:r>
          </a:p>
          <a:p>
            <a:pPr>
              <a:buNone/>
            </a:pPr>
            <a:endParaRPr lang="cs-CZ" sz="2600" dirty="0"/>
          </a:p>
          <a:p>
            <a:r>
              <a:rPr lang="cs-CZ" sz="2800" b="1" u="sng" dirty="0" smtClean="0">
                <a:solidFill>
                  <a:srgbClr val="00B050"/>
                </a:solidFill>
              </a:rPr>
              <a:t>Smíšená slovesa </a:t>
            </a:r>
            <a:r>
              <a:rPr lang="cs-CZ" sz="2800" dirty="0" smtClean="0"/>
              <a:t>mají v</a:t>
            </a:r>
            <a:r>
              <a:rPr lang="cs-CZ" sz="2800" dirty="0" smtClean="0">
                <a:solidFill>
                  <a:srgbClr val="00B050"/>
                </a:solidFill>
              </a:rPr>
              <a:t> </a:t>
            </a:r>
            <a:r>
              <a:rPr lang="cs-CZ" sz="2800" dirty="0" smtClean="0"/>
              <a:t>préteritu kromě </a:t>
            </a:r>
            <a:r>
              <a:rPr lang="cs-CZ" sz="2800" b="1" dirty="0" smtClean="0">
                <a:solidFill>
                  <a:srgbClr val="FF0000"/>
                </a:solidFill>
              </a:rPr>
              <a:t>koncovek</a:t>
            </a:r>
            <a:r>
              <a:rPr lang="cs-CZ" sz="2800" dirty="0" smtClean="0"/>
              <a:t> sloves pravidelných </a:t>
            </a:r>
            <a:r>
              <a:rPr lang="cs-CZ" sz="2800" b="1" dirty="0" smtClean="0">
                <a:solidFill>
                  <a:srgbClr val="FF0000"/>
                </a:solidFill>
              </a:rPr>
              <a:t>změnu kmenové samohlásky</a:t>
            </a:r>
            <a:r>
              <a:rPr lang="cs-CZ" sz="2800" dirty="0" smtClean="0"/>
              <a:t>.</a:t>
            </a:r>
          </a:p>
          <a:p>
            <a:pPr>
              <a:buNone/>
            </a:pPr>
            <a:r>
              <a:rPr lang="cs-CZ" sz="2800" dirty="0"/>
              <a:t>	</a:t>
            </a:r>
            <a:r>
              <a:rPr lang="cs-CZ" sz="2800" dirty="0" err="1" smtClean="0"/>
              <a:t>kennen</a:t>
            </a:r>
            <a:r>
              <a:rPr lang="cs-CZ" sz="2800" dirty="0" smtClean="0"/>
              <a:t>:	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k</a:t>
            </a:r>
            <a:r>
              <a:rPr lang="cs-CZ" sz="2800" b="1" dirty="0" err="1" smtClean="0">
                <a:solidFill>
                  <a:srgbClr val="FF0000"/>
                </a:solidFill>
              </a:rPr>
              <a:t>a</a:t>
            </a:r>
            <a:r>
              <a:rPr lang="cs-CZ" sz="2800" dirty="0" err="1" smtClean="0"/>
              <a:t>nn</a:t>
            </a:r>
            <a:r>
              <a:rPr lang="cs-CZ" sz="2800" b="1" dirty="0" err="1" smtClean="0">
                <a:solidFill>
                  <a:srgbClr val="FF0000"/>
                </a:solidFill>
              </a:rPr>
              <a:t>te</a:t>
            </a:r>
            <a:r>
              <a:rPr lang="cs-CZ" sz="2800" dirty="0" smtClean="0"/>
              <a:t>		</a:t>
            </a:r>
            <a:r>
              <a:rPr lang="cs-CZ" sz="2800" dirty="0" err="1" smtClean="0"/>
              <a:t>wir</a:t>
            </a:r>
            <a:r>
              <a:rPr lang="cs-CZ" sz="2800" dirty="0" smtClean="0"/>
              <a:t> </a:t>
            </a:r>
            <a:r>
              <a:rPr lang="cs-CZ" sz="2800" dirty="0" err="1" smtClean="0"/>
              <a:t>k</a:t>
            </a:r>
            <a:r>
              <a:rPr lang="cs-CZ" sz="2800" b="1" dirty="0" err="1" smtClean="0">
                <a:solidFill>
                  <a:srgbClr val="FF0000"/>
                </a:solidFill>
              </a:rPr>
              <a:t>a</a:t>
            </a:r>
            <a:r>
              <a:rPr lang="cs-CZ" sz="2800" dirty="0" err="1" smtClean="0"/>
              <a:t>nn</a:t>
            </a:r>
            <a:r>
              <a:rPr lang="cs-CZ" sz="2800" b="1" dirty="0" err="1" smtClean="0">
                <a:solidFill>
                  <a:srgbClr val="FF0000"/>
                </a:solidFill>
              </a:rPr>
              <a:t>ten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2800" dirty="0"/>
              <a:t>	</a:t>
            </a:r>
            <a:r>
              <a:rPr lang="cs-CZ" sz="2800" dirty="0" smtClean="0"/>
              <a:t>		</a:t>
            </a:r>
            <a:r>
              <a:rPr lang="cs-CZ" sz="2800" dirty="0" err="1" smtClean="0"/>
              <a:t>du</a:t>
            </a:r>
            <a:r>
              <a:rPr lang="cs-CZ" sz="2800" dirty="0" smtClean="0"/>
              <a:t> </a:t>
            </a:r>
            <a:r>
              <a:rPr lang="cs-CZ" sz="2800" dirty="0" err="1" smtClean="0"/>
              <a:t>k</a:t>
            </a:r>
            <a:r>
              <a:rPr lang="cs-CZ" sz="2800" b="1" dirty="0" err="1" smtClean="0">
                <a:solidFill>
                  <a:srgbClr val="FF0000"/>
                </a:solidFill>
              </a:rPr>
              <a:t>a</a:t>
            </a:r>
            <a:r>
              <a:rPr lang="cs-CZ" sz="2800" dirty="0" err="1" smtClean="0"/>
              <a:t>nn</a:t>
            </a:r>
            <a:r>
              <a:rPr lang="cs-CZ" sz="2800" b="1" dirty="0" err="1" smtClean="0">
                <a:solidFill>
                  <a:srgbClr val="FF0000"/>
                </a:solidFill>
              </a:rPr>
              <a:t>test</a:t>
            </a:r>
            <a:r>
              <a:rPr lang="cs-CZ" sz="2800" dirty="0" smtClean="0"/>
              <a:t>		</a:t>
            </a:r>
            <a:r>
              <a:rPr lang="cs-CZ" sz="2800" dirty="0" err="1" smtClean="0"/>
              <a:t>ihr</a:t>
            </a:r>
            <a:r>
              <a:rPr lang="cs-CZ" sz="2800" dirty="0" smtClean="0"/>
              <a:t> </a:t>
            </a:r>
            <a:r>
              <a:rPr lang="cs-CZ" sz="2800" dirty="0" err="1" smtClean="0"/>
              <a:t>k</a:t>
            </a:r>
            <a:r>
              <a:rPr lang="cs-CZ" sz="2800" b="1" dirty="0" err="1" smtClean="0">
                <a:solidFill>
                  <a:srgbClr val="FF0000"/>
                </a:solidFill>
              </a:rPr>
              <a:t>a</a:t>
            </a:r>
            <a:r>
              <a:rPr lang="cs-CZ" sz="2800" dirty="0" err="1" smtClean="0"/>
              <a:t>nn</a:t>
            </a:r>
            <a:r>
              <a:rPr lang="cs-CZ" sz="2800" b="1" dirty="0" err="1" smtClean="0">
                <a:solidFill>
                  <a:srgbClr val="FF0000"/>
                </a:solidFill>
              </a:rPr>
              <a:t>tet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2800" dirty="0"/>
              <a:t>	</a:t>
            </a:r>
            <a:r>
              <a:rPr lang="cs-CZ" sz="2800" dirty="0" smtClean="0"/>
              <a:t>	</a:t>
            </a:r>
            <a:r>
              <a:rPr lang="cs-CZ" sz="2800" dirty="0" err="1" smtClean="0"/>
              <a:t>er</a:t>
            </a:r>
            <a:r>
              <a:rPr lang="cs-CZ" sz="2800" dirty="0" smtClean="0"/>
              <a:t>, </a:t>
            </a:r>
            <a:r>
              <a:rPr lang="cs-CZ" sz="2800" dirty="0" err="1" smtClean="0"/>
              <a:t>sie</a:t>
            </a:r>
            <a:r>
              <a:rPr lang="cs-CZ" sz="2800" dirty="0" smtClean="0"/>
              <a:t>, es </a:t>
            </a:r>
            <a:r>
              <a:rPr lang="cs-CZ" sz="2800" dirty="0" err="1" smtClean="0"/>
              <a:t>k</a:t>
            </a:r>
            <a:r>
              <a:rPr lang="cs-CZ" sz="2800" b="1" dirty="0" err="1" smtClean="0">
                <a:solidFill>
                  <a:srgbClr val="FF0000"/>
                </a:solidFill>
              </a:rPr>
              <a:t>a</a:t>
            </a:r>
            <a:r>
              <a:rPr lang="cs-CZ" sz="2800" dirty="0" err="1" smtClean="0"/>
              <a:t>nn</a:t>
            </a:r>
            <a:r>
              <a:rPr lang="cs-CZ" sz="2800" b="1" dirty="0" err="1" smtClean="0">
                <a:solidFill>
                  <a:srgbClr val="FF0000"/>
                </a:solidFill>
              </a:rPr>
              <a:t>te</a:t>
            </a:r>
            <a:r>
              <a:rPr lang="cs-CZ" sz="2800" dirty="0" smtClean="0"/>
              <a:t>		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k</a:t>
            </a:r>
            <a:r>
              <a:rPr lang="cs-CZ" sz="2800" b="1" dirty="0" err="1" smtClean="0">
                <a:solidFill>
                  <a:srgbClr val="FF0000"/>
                </a:solidFill>
              </a:rPr>
              <a:t>a</a:t>
            </a:r>
            <a:r>
              <a:rPr lang="cs-CZ" sz="2800" dirty="0" err="1" smtClean="0"/>
              <a:t>nn</a:t>
            </a:r>
            <a:r>
              <a:rPr lang="cs-CZ" sz="2800" b="1" dirty="0" err="1" smtClean="0">
                <a:solidFill>
                  <a:srgbClr val="FF0000"/>
                </a:solidFill>
              </a:rPr>
              <a:t>ten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2600" dirty="0" smtClean="0"/>
              <a:t>Obdobně:</a:t>
            </a:r>
          </a:p>
          <a:p>
            <a:pPr>
              <a:buNone/>
            </a:pPr>
            <a:r>
              <a:rPr lang="cs-CZ" sz="2600" dirty="0" err="1" smtClean="0"/>
              <a:t>brennen</a:t>
            </a:r>
            <a:r>
              <a:rPr lang="cs-CZ" sz="2600" dirty="0" smtClean="0"/>
              <a:t>, </a:t>
            </a:r>
            <a:r>
              <a:rPr lang="cs-CZ" sz="2600" dirty="0" err="1" smtClean="0"/>
              <a:t>nennen</a:t>
            </a:r>
            <a:r>
              <a:rPr lang="cs-CZ" sz="2600" dirty="0" smtClean="0"/>
              <a:t>, </a:t>
            </a:r>
            <a:r>
              <a:rPr lang="cs-CZ" sz="2600" dirty="0" err="1" smtClean="0"/>
              <a:t>rennen</a:t>
            </a:r>
            <a:r>
              <a:rPr lang="cs-CZ" sz="2600" dirty="0" smtClean="0"/>
              <a:t>, </a:t>
            </a:r>
            <a:r>
              <a:rPr lang="cs-CZ" sz="2600" dirty="0" err="1" smtClean="0"/>
              <a:t>denken</a:t>
            </a:r>
            <a:r>
              <a:rPr lang="cs-CZ" sz="2600" dirty="0" smtClean="0"/>
              <a:t> (</a:t>
            </a:r>
            <a:r>
              <a:rPr lang="cs-CZ" sz="2600" dirty="0" err="1" smtClean="0"/>
              <a:t>dachte</a:t>
            </a:r>
            <a:r>
              <a:rPr lang="cs-CZ" sz="2600" dirty="0" smtClean="0"/>
              <a:t>), </a:t>
            </a:r>
            <a:r>
              <a:rPr lang="cs-CZ" sz="2600" dirty="0" err="1" smtClean="0"/>
              <a:t>bringen</a:t>
            </a:r>
            <a:r>
              <a:rPr lang="cs-CZ" sz="2600" dirty="0" smtClean="0"/>
              <a:t> (</a:t>
            </a:r>
            <a:r>
              <a:rPr lang="cs-CZ" sz="2600" dirty="0" err="1" smtClean="0"/>
              <a:t>brachte</a:t>
            </a:r>
            <a:r>
              <a:rPr lang="cs-CZ" sz="2600" dirty="0" smtClean="0"/>
              <a:t>)...</a:t>
            </a:r>
            <a:endParaRPr lang="cs-CZ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I. Cvičení – tvoř věty v préteritu: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4726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800" dirty="0" smtClean="0"/>
              <a:t>-  In den </a:t>
            </a:r>
            <a:r>
              <a:rPr lang="cs-CZ" sz="2800" dirty="0" err="1" smtClean="0"/>
              <a:t>Ferien</a:t>
            </a:r>
            <a:r>
              <a:rPr lang="cs-CZ" sz="2800" dirty="0" smtClean="0"/>
              <a:t> ........ </a:t>
            </a:r>
            <a:r>
              <a:rPr lang="cs-CZ" sz="2800" dirty="0" err="1"/>
              <a:t>i</a:t>
            </a:r>
            <a:r>
              <a:rPr lang="cs-CZ" sz="2800" dirty="0" err="1" smtClean="0"/>
              <a:t>ch</a:t>
            </a:r>
            <a:r>
              <a:rPr lang="cs-CZ" sz="2800" dirty="0" smtClean="0"/>
              <a:t> </a:t>
            </a:r>
            <a:r>
              <a:rPr lang="cs-CZ" sz="2800" dirty="0" err="1" smtClean="0"/>
              <a:t>als</a:t>
            </a:r>
            <a:r>
              <a:rPr lang="cs-CZ" sz="2800" dirty="0" smtClean="0"/>
              <a:t> </a:t>
            </a:r>
            <a:r>
              <a:rPr lang="cs-CZ" sz="2800" dirty="0" err="1" smtClean="0"/>
              <a:t>Betreuer</a:t>
            </a:r>
            <a:r>
              <a:rPr lang="cs-CZ" sz="2800" dirty="0" smtClean="0"/>
              <a:t> in </a:t>
            </a:r>
            <a:r>
              <a:rPr lang="cs-CZ" sz="2800" dirty="0" err="1" smtClean="0"/>
              <a:t>einem</a:t>
            </a:r>
            <a:r>
              <a:rPr lang="cs-CZ" sz="2800" dirty="0" smtClean="0"/>
              <a:t> </a:t>
            </a:r>
            <a:r>
              <a:rPr lang="cs-CZ" sz="2800" dirty="0" err="1" smtClean="0"/>
              <a:t>Ferienlager</a:t>
            </a:r>
            <a:r>
              <a:rPr lang="cs-CZ" sz="2800" dirty="0" smtClean="0"/>
              <a:t> (</a:t>
            </a:r>
            <a:r>
              <a:rPr lang="cs-CZ" sz="2800" dirty="0" err="1" smtClean="0"/>
              <a:t>arbeiten</a:t>
            </a:r>
            <a:r>
              <a:rPr lang="cs-CZ" sz="2800" dirty="0" smtClean="0"/>
              <a:t>).</a:t>
            </a:r>
          </a:p>
          <a:p>
            <a:pPr>
              <a:buNone/>
            </a:pPr>
            <a:r>
              <a:rPr lang="cs-CZ" sz="2800" dirty="0" smtClean="0"/>
              <a:t>-  Die </a:t>
            </a:r>
            <a:r>
              <a:rPr lang="cs-CZ" sz="2800" dirty="0" err="1" smtClean="0"/>
              <a:t>Kinder</a:t>
            </a:r>
            <a:r>
              <a:rPr lang="cs-CZ" sz="2800" dirty="0" smtClean="0"/>
              <a:t> ……. </a:t>
            </a:r>
            <a:r>
              <a:rPr lang="cs-CZ" sz="2800" dirty="0" err="1" smtClean="0"/>
              <a:t>im</a:t>
            </a:r>
            <a:r>
              <a:rPr lang="cs-CZ" sz="2800" dirty="0"/>
              <a:t> </a:t>
            </a:r>
            <a:r>
              <a:rPr lang="cs-CZ" sz="2800" dirty="0" err="1" smtClean="0"/>
              <a:t>Teich</a:t>
            </a:r>
            <a:r>
              <a:rPr lang="cs-CZ" sz="2800" dirty="0" smtClean="0"/>
              <a:t> (</a:t>
            </a:r>
            <a:r>
              <a:rPr lang="cs-CZ" sz="2800" dirty="0" err="1" smtClean="0"/>
              <a:t>baden</a:t>
            </a:r>
            <a:r>
              <a:rPr lang="cs-CZ" sz="2800" dirty="0" smtClean="0"/>
              <a:t>), </a:t>
            </a:r>
            <a:r>
              <a:rPr lang="cs-CZ" sz="2800" dirty="0" err="1" smtClean="0"/>
              <a:t>sie</a:t>
            </a:r>
            <a:r>
              <a:rPr lang="cs-CZ" sz="2800" dirty="0" smtClean="0"/>
              <a:t> ……. </a:t>
            </a:r>
            <a:r>
              <a:rPr lang="cs-CZ" sz="2800" dirty="0" err="1"/>
              <a:t>s</a:t>
            </a:r>
            <a:r>
              <a:rPr lang="cs-CZ" sz="2800" dirty="0" err="1" smtClean="0"/>
              <a:t>ich</a:t>
            </a:r>
            <a:r>
              <a:rPr lang="cs-CZ" sz="2800" dirty="0" smtClean="0"/>
              <a:t> (</a:t>
            </a:r>
            <a:r>
              <a:rPr lang="cs-CZ" sz="2800" dirty="0" err="1" smtClean="0"/>
              <a:t>sonnen</a:t>
            </a:r>
            <a:r>
              <a:rPr lang="cs-CZ" sz="2800" dirty="0" smtClean="0"/>
              <a:t>) </a:t>
            </a:r>
            <a:r>
              <a:rPr lang="cs-CZ" sz="2800" dirty="0" err="1" smtClean="0"/>
              <a:t>und</a:t>
            </a:r>
            <a:r>
              <a:rPr lang="cs-CZ" sz="2800" dirty="0" smtClean="0"/>
              <a:t> ……. </a:t>
            </a:r>
            <a:r>
              <a:rPr lang="cs-CZ" sz="2800" dirty="0" err="1" smtClean="0"/>
              <a:t>Ausflüge</a:t>
            </a:r>
            <a:r>
              <a:rPr lang="cs-CZ" sz="2800" dirty="0" smtClean="0"/>
              <a:t> </a:t>
            </a:r>
            <a:r>
              <a:rPr lang="cs-CZ" sz="2800" dirty="0" err="1" smtClean="0"/>
              <a:t>zum</a:t>
            </a:r>
            <a:r>
              <a:rPr lang="cs-CZ" sz="2800" dirty="0" smtClean="0"/>
              <a:t> </a:t>
            </a:r>
            <a:r>
              <a:rPr lang="cs-CZ" sz="2800" dirty="0" err="1" smtClean="0"/>
              <a:t>Stausee</a:t>
            </a:r>
            <a:r>
              <a:rPr lang="cs-CZ" sz="2800" dirty="0" smtClean="0"/>
              <a:t> (machen).</a:t>
            </a:r>
          </a:p>
          <a:p>
            <a:pPr>
              <a:buNone/>
            </a:pPr>
            <a:r>
              <a:rPr lang="cs-CZ" sz="2800" dirty="0" smtClean="0"/>
              <a:t>-  Die </a:t>
            </a:r>
            <a:r>
              <a:rPr lang="cs-CZ" sz="2800" dirty="0" err="1" smtClean="0"/>
              <a:t>Kinder</a:t>
            </a:r>
            <a:r>
              <a:rPr lang="cs-CZ" sz="2800" dirty="0" smtClean="0"/>
              <a:t> ……. </a:t>
            </a:r>
            <a:r>
              <a:rPr lang="cs-CZ" sz="2800" dirty="0" err="1"/>
              <a:t>a</a:t>
            </a:r>
            <a:r>
              <a:rPr lang="cs-CZ" sz="2800" dirty="0" err="1" smtClean="0"/>
              <a:t>uch</a:t>
            </a:r>
            <a:r>
              <a:rPr lang="cs-CZ" sz="2800" dirty="0" smtClean="0"/>
              <a:t> </a:t>
            </a:r>
            <a:r>
              <a:rPr lang="cs-CZ" sz="2800" dirty="0" err="1" smtClean="0"/>
              <a:t>eine</a:t>
            </a:r>
            <a:r>
              <a:rPr lang="cs-CZ" sz="2800" dirty="0" smtClean="0"/>
              <a:t> </a:t>
            </a:r>
            <a:r>
              <a:rPr lang="cs-CZ" sz="2800" dirty="0" err="1" smtClean="0"/>
              <a:t>Burg</a:t>
            </a:r>
            <a:r>
              <a:rPr lang="cs-CZ" sz="2800" dirty="0" smtClean="0"/>
              <a:t> (</a:t>
            </a:r>
            <a:r>
              <a:rPr lang="cs-CZ" sz="2800" dirty="0" err="1" smtClean="0"/>
              <a:t>besichtigen</a:t>
            </a:r>
            <a:r>
              <a:rPr lang="cs-CZ" sz="2800" dirty="0" smtClean="0"/>
              <a:t>), </a:t>
            </a:r>
            <a:r>
              <a:rPr lang="cs-CZ" sz="2800" dirty="0" err="1" smtClean="0"/>
              <a:t>später</a:t>
            </a:r>
            <a:r>
              <a:rPr lang="cs-CZ" sz="2800" dirty="0" smtClean="0"/>
              <a:t>  …….  </a:t>
            </a:r>
            <a:r>
              <a:rPr lang="cs-CZ" sz="2800" dirty="0" err="1"/>
              <a:t>s</a:t>
            </a:r>
            <a:r>
              <a:rPr lang="cs-CZ" sz="2800" dirty="0" err="1" smtClean="0"/>
              <a:t>ie</a:t>
            </a:r>
            <a:r>
              <a:rPr lang="cs-CZ" sz="2800" dirty="0" smtClean="0"/>
              <a:t> </a:t>
            </a:r>
            <a:r>
              <a:rPr lang="cs-CZ" sz="2800" dirty="0" err="1" smtClean="0"/>
              <a:t>im</a:t>
            </a:r>
            <a:r>
              <a:rPr lang="cs-CZ" sz="2800" dirty="0" smtClean="0"/>
              <a:t> Restaurant  Essen (</a:t>
            </a:r>
            <a:r>
              <a:rPr lang="cs-CZ" sz="2800" dirty="0" err="1" smtClean="0"/>
              <a:t>kaufen</a:t>
            </a:r>
            <a:r>
              <a:rPr lang="cs-CZ" sz="2800" dirty="0" smtClean="0"/>
              <a:t>) </a:t>
            </a:r>
            <a:r>
              <a:rPr lang="cs-CZ" sz="2800" dirty="0" err="1" smtClean="0"/>
              <a:t>und</a:t>
            </a:r>
            <a:r>
              <a:rPr lang="cs-CZ" sz="2800" dirty="0" smtClean="0"/>
              <a:t> ……. </a:t>
            </a:r>
            <a:r>
              <a:rPr lang="cs-CZ" sz="2800" dirty="0" err="1" smtClean="0"/>
              <a:t>sich</a:t>
            </a:r>
            <a:r>
              <a:rPr lang="cs-CZ" sz="2800" dirty="0" smtClean="0"/>
              <a:t> dort (</a:t>
            </a:r>
            <a:r>
              <a:rPr lang="cs-CZ" sz="2800" dirty="0" err="1" smtClean="0"/>
              <a:t>ausruhen</a:t>
            </a:r>
            <a:r>
              <a:rPr lang="cs-CZ" sz="2800" dirty="0" smtClean="0"/>
              <a:t>).</a:t>
            </a:r>
          </a:p>
          <a:p>
            <a:pPr>
              <a:buNone/>
            </a:pPr>
            <a:r>
              <a:rPr lang="cs-CZ" sz="2800" dirty="0" smtClean="0"/>
              <a:t>-  </a:t>
            </a:r>
            <a:r>
              <a:rPr lang="cs-CZ" sz="2800" dirty="0" err="1" smtClean="0"/>
              <a:t>Sie</a:t>
            </a:r>
            <a:r>
              <a:rPr lang="cs-CZ" sz="2800" dirty="0" smtClean="0"/>
              <a:t> ……. </a:t>
            </a:r>
            <a:r>
              <a:rPr lang="cs-CZ" sz="2800" dirty="0" err="1"/>
              <a:t>o</a:t>
            </a:r>
            <a:r>
              <a:rPr lang="cs-CZ" sz="2800" dirty="0" err="1" smtClean="0"/>
              <a:t>ft</a:t>
            </a:r>
            <a:r>
              <a:rPr lang="cs-CZ" sz="2800" dirty="0" smtClean="0"/>
              <a:t> </a:t>
            </a:r>
            <a:r>
              <a:rPr lang="cs-CZ" sz="2800" dirty="0" err="1" smtClean="0"/>
              <a:t>Tennis</a:t>
            </a:r>
            <a:r>
              <a:rPr lang="cs-CZ" sz="2800" dirty="0" smtClean="0"/>
              <a:t> </a:t>
            </a:r>
            <a:r>
              <a:rPr lang="cs-CZ" sz="2800" dirty="0" err="1" smtClean="0"/>
              <a:t>auf</a:t>
            </a:r>
            <a:r>
              <a:rPr lang="cs-CZ" sz="2800" dirty="0" smtClean="0"/>
              <a:t> </a:t>
            </a:r>
            <a:r>
              <a:rPr lang="cs-CZ" sz="2800" dirty="0" err="1" smtClean="0"/>
              <a:t>dem</a:t>
            </a:r>
            <a:r>
              <a:rPr lang="cs-CZ" sz="2800" dirty="0" smtClean="0"/>
              <a:t> </a:t>
            </a:r>
            <a:r>
              <a:rPr lang="cs-CZ" sz="2800" dirty="0" err="1" smtClean="0"/>
              <a:t>Sportplatz</a:t>
            </a:r>
            <a:r>
              <a:rPr lang="cs-CZ" sz="2800" dirty="0" smtClean="0"/>
              <a:t> (</a:t>
            </a:r>
            <a:r>
              <a:rPr lang="cs-CZ" sz="2800" dirty="0" err="1" smtClean="0"/>
              <a:t>spielen</a:t>
            </a:r>
            <a:r>
              <a:rPr lang="cs-CZ" sz="2800" dirty="0" smtClean="0"/>
              <a:t>).</a:t>
            </a:r>
          </a:p>
          <a:p>
            <a:pPr>
              <a:buNone/>
            </a:pPr>
            <a:r>
              <a:rPr lang="cs-CZ" sz="2800" dirty="0" smtClean="0"/>
              <a:t>-  </a:t>
            </a:r>
            <a:r>
              <a:rPr lang="cs-CZ" sz="2800" dirty="0" err="1" smtClean="0"/>
              <a:t>Meine</a:t>
            </a:r>
            <a:r>
              <a:rPr lang="cs-CZ" sz="2800" dirty="0" smtClean="0"/>
              <a:t> </a:t>
            </a:r>
            <a:r>
              <a:rPr lang="cs-CZ" sz="2800" dirty="0" err="1" smtClean="0"/>
              <a:t>Freundin</a:t>
            </a:r>
            <a:r>
              <a:rPr lang="cs-CZ" sz="2800" dirty="0" smtClean="0"/>
              <a:t> ……. </a:t>
            </a:r>
            <a:r>
              <a:rPr lang="cs-CZ" sz="2800" dirty="0" err="1"/>
              <a:t>m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an</a:t>
            </a:r>
            <a:r>
              <a:rPr lang="cs-CZ" sz="2800" dirty="0" smtClean="0"/>
              <a:t> </a:t>
            </a:r>
            <a:r>
              <a:rPr lang="cs-CZ" sz="2800" dirty="0" err="1" smtClean="0"/>
              <a:t>einem</a:t>
            </a:r>
            <a:r>
              <a:rPr lang="cs-CZ" sz="2800" dirty="0" smtClean="0"/>
              <a:t> </a:t>
            </a:r>
            <a:r>
              <a:rPr lang="cs-CZ" sz="2800" dirty="0" err="1" smtClean="0"/>
              <a:t>Sonntag</a:t>
            </a:r>
            <a:r>
              <a:rPr lang="cs-CZ" sz="2800" dirty="0" smtClean="0"/>
              <a:t> (</a:t>
            </a:r>
            <a:r>
              <a:rPr lang="cs-CZ" sz="2800" dirty="0" err="1" smtClean="0"/>
              <a:t>besuchen</a:t>
            </a:r>
            <a:r>
              <a:rPr lang="cs-CZ" sz="2800" dirty="0" smtClean="0"/>
              <a:t>), </a:t>
            </a:r>
            <a:r>
              <a:rPr lang="cs-CZ" sz="2800" dirty="0" err="1" smtClean="0"/>
              <a:t>und</a:t>
            </a:r>
            <a:r>
              <a:rPr lang="cs-CZ" sz="2800" dirty="0" smtClean="0"/>
              <a:t>  </a:t>
            </a:r>
            <a:r>
              <a:rPr lang="cs-CZ" sz="2800" dirty="0" err="1" smtClean="0"/>
              <a:t>ich</a:t>
            </a:r>
            <a:r>
              <a:rPr lang="cs-CZ" sz="2800" dirty="0" smtClean="0"/>
              <a:t> ……. </a:t>
            </a:r>
            <a:r>
              <a:rPr lang="cs-CZ" sz="2800" dirty="0" err="1"/>
              <a:t>i</a:t>
            </a:r>
            <a:r>
              <a:rPr lang="cs-CZ" sz="2800" dirty="0" err="1" smtClean="0"/>
              <a:t>hr</a:t>
            </a:r>
            <a:r>
              <a:rPr lang="cs-CZ" sz="2800" dirty="0" smtClean="0"/>
              <a:t> </a:t>
            </a:r>
            <a:r>
              <a:rPr lang="cs-CZ" sz="2800" dirty="0" err="1" smtClean="0"/>
              <a:t>das</a:t>
            </a:r>
            <a:r>
              <a:rPr lang="cs-CZ" sz="2800" dirty="0" smtClean="0"/>
              <a:t> </a:t>
            </a:r>
            <a:r>
              <a:rPr lang="cs-CZ" sz="2800" dirty="0" err="1" smtClean="0"/>
              <a:t>ganze</a:t>
            </a:r>
            <a:r>
              <a:rPr lang="cs-CZ" sz="2800" dirty="0" smtClean="0"/>
              <a:t> </a:t>
            </a:r>
            <a:r>
              <a:rPr lang="cs-CZ" sz="2800" dirty="0" err="1" smtClean="0"/>
              <a:t>Ferienlager</a:t>
            </a:r>
            <a:r>
              <a:rPr lang="cs-CZ" sz="2800" dirty="0" smtClean="0"/>
              <a:t> (</a:t>
            </a:r>
            <a:r>
              <a:rPr lang="cs-CZ" sz="2800" dirty="0" err="1" smtClean="0"/>
              <a:t>zeigen</a:t>
            </a:r>
            <a:r>
              <a:rPr lang="cs-CZ" sz="2800" dirty="0" smtClean="0"/>
              <a:t>).</a:t>
            </a:r>
          </a:p>
          <a:p>
            <a:pPr>
              <a:buNone/>
            </a:pPr>
            <a:r>
              <a:rPr lang="cs-CZ" sz="2800" dirty="0" smtClean="0"/>
              <a:t>-  </a:t>
            </a:r>
            <a:r>
              <a:rPr lang="cs-CZ" sz="2800" dirty="0" err="1" smtClean="0"/>
              <a:t>Leider</a:t>
            </a:r>
            <a:r>
              <a:rPr lang="cs-CZ" sz="2800" dirty="0" smtClean="0"/>
              <a:t> ……. 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am</a:t>
            </a:r>
            <a:r>
              <a:rPr lang="cs-CZ" sz="2800" dirty="0" smtClean="0"/>
              <a:t> </a:t>
            </a:r>
            <a:r>
              <a:rPr lang="cs-CZ" sz="2800" dirty="0" err="1" smtClean="0"/>
              <a:t>nächsten</a:t>
            </a:r>
            <a:r>
              <a:rPr lang="cs-CZ" sz="2800" dirty="0" smtClean="0"/>
              <a:t> </a:t>
            </a:r>
            <a:r>
              <a:rPr lang="cs-CZ" sz="2800" dirty="0" err="1" smtClean="0"/>
              <a:t>Tag</a:t>
            </a:r>
            <a:r>
              <a:rPr lang="cs-CZ" sz="2800" dirty="0" smtClean="0"/>
              <a:t> </a:t>
            </a:r>
            <a:r>
              <a:rPr lang="cs-CZ" sz="2800" dirty="0" err="1" smtClean="0"/>
              <a:t>wieder</a:t>
            </a:r>
            <a:r>
              <a:rPr lang="cs-CZ" sz="2800" dirty="0" smtClean="0"/>
              <a:t> (</a:t>
            </a:r>
            <a:r>
              <a:rPr lang="cs-CZ" sz="2800" dirty="0" err="1" smtClean="0"/>
              <a:t>abreisen</a:t>
            </a:r>
            <a:r>
              <a:rPr lang="cs-CZ" sz="2800" dirty="0" smtClean="0"/>
              <a:t>), </a:t>
            </a:r>
            <a:r>
              <a:rPr lang="cs-CZ" sz="2800" dirty="0" err="1" smtClean="0"/>
              <a:t>denn</a:t>
            </a:r>
            <a:r>
              <a:rPr lang="cs-CZ" sz="2800" dirty="0" smtClean="0"/>
              <a:t> </a:t>
            </a:r>
            <a:r>
              <a:rPr lang="cs-CZ" sz="2800" dirty="0" err="1" smtClean="0"/>
              <a:t>auf</a:t>
            </a:r>
            <a:r>
              <a:rPr lang="cs-CZ" sz="2800" dirty="0" smtClean="0"/>
              <a:t> </a:t>
            </a:r>
            <a:r>
              <a:rPr lang="cs-CZ" sz="2800" dirty="0" err="1" smtClean="0"/>
              <a:t>sie</a:t>
            </a:r>
            <a:r>
              <a:rPr lang="cs-CZ" sz="2800" dirty="0" smtClean="0"/>
              <a:t> ……. </a:t>
            </a:r>
            <a:r>
              <a:rPr lang="cs-CZ" sz="2800" dirty="0" err="1" smtClean="0"/>
              <a:t>zu</a:t>
            </a:r>
            <a:r>
              <a:rPr lang="cs-CZ" sz="2800" dirty="0" smtClean="0"/>
              <a:t> </a:t>
            </a:r>
            <a:r>
              <a:rPr lang="cs-CZ" sz="2800" dirty="0" err="1" smtClean="0"/>
              <a:t>Hause</a:t>
            </a:r>
            <a:r>
              <a:rPr lang="cs-CZ" sz="2800" dirty="0" smtClean="0"/>
              <a:t> </a:t>
            </a:r>
            <a:r>
              <a:rPr lang="cs-CZ" sz="2800" dirty="0" err="1" smtClean="0"/>
              <a:t>viel</a:t>
            </a:r>
            <a:r>
              <a:rPr lang="cs-CZ" sz="2800" dirty="0" smtClean="0"/>
              <a:t> </a:t>
            </a:r>
            <a:r>
              <a:rPr lang="cs-CZ" sz="2800" dirty="0" err="1" smtClean="0"/>
              <a:t>Arbeit</a:t>
            </a:r>
            <a:r>
              <a:rPr lang="cs-CZ" sz="2800" dirty="0" smtClean="0"/>
              <a:t> (</a:t>
            </a:r>
            <a:r>
              <a:rPr lang="cs-CZ" sz="2800" dirty="0" err="1" smtClean="0"/>
              <a:t>warten</a:t>
            </a:r>
            <a:r>
              <a:rPr lang="cs-CZ" sz="2800" dirty="0" smtClean="0"/>
              <a:t>).</a:t>
            </a:r>
          </a:p>
          <a:p>
            <a:pPr>
              <a:buNone/>
            </a:pPr>
            <a:r>
              <a:rPr lang="cs-CZ" sz="2800" dirty="0" smtClean="0"/>
              <a:t>-  </a:t>
            </a:r>
            <a:r>
              <a:rPr lang="cs-CZ" sz="2800" dirty="0" err="1" smtClean="0"/>
              <a:t>Wir</a:t>
            </a:r>
            <a:r>
              <a:rPr lang="cs-CZ" sz="2800" dirty="0" smtClean="0"/>
              <a:t> </a:t>
            </a:r>
            <a:r>
              <a:rPr lang="cs-CZ" sz="2800" dirty="0" err="1" smtClean="0"/>
              <a:t>alle</a:t>
            </a:r>
            <a:r>
              <a:rPr lang="cs-CZ" sz="2800" dirty="0" smtClean="0"/>
              <a:t> ……. </a:t>
            </a:r>
            <a:r>
              <a:rPr lang="cs-CZ" sz="2800" dirty="0" err="1"/>
              <a:t>i</a:t>
            </a:r>
            <a:r>
              <a:rPr lang="cs-CZ" sz="2800" dirty="0" err="1" smtClean="0"/>
              <a:t>m</a:t>
            </a:r>
            <a:r>
              <a:rPr lang="cs-CZ" sz="2800" dirty="0" smtClean="0"/>
              <a:t> </a:t>
            </a:r>
            <a:r>
              <a:rPr lang="cs-CZ" sz="2800" dirty="0" err="1" smtClean="0"/>
              <a:t>Ferienlager</a:t>
            </a:r>
            <a:r>
              <a:rPr lang="cs-CZ" sz="2800" dirty="0" smtClean="0"/>
              <a:t> </a:t>
            </a:r>
            <a:r>
              <a:rPr lang="cs-CZ" sz="2800" dirty="0" err="1" smtClean="0"/>
              <a:t>viele</a:t>
            </a:r>
            <a:r>
              <a:rPr lang="cs-CZ" sz="2800" dirty="0" smtClean="0"/>
              <a:t> </a:t>
            </a:r>
            <a:r>
              <a:rPr lang="cs-CZ" sz="2800" dirty="0" err="1" smtClean="0"/>
              <a:t>neue</a:t>
            </a:r>
            <a:r>
              <a:rPr lang="cs-CZ" sz="2800" dirty="0" smtClean="0"/>
              <a:t> </a:t>
            </a:r>
            <a:r>
              <a:rPr lang="cs-CZ" sz="2800" dirty="0" err="1" smtClean="0"/>
              <a:t>Freunde</a:t>
            </a:r>
            <a:r>
              <a:rPr lang="cs-CZ" sz="2800" dirty="0" smtClean="0"/>
              <a:t>  (</a:t>
            </a:r>
            <a:r>
              <a:rPr lang="cs-CZ" sz="2800" dirty="0" err="1" smtClean="0"/>
              <a:t>kennen</a:t>
            </a:r>
            <a:r>
              <a:rPr lang="cs-CZ" sz="2800" dirty="0" smtClean="0"/>
              <a:t> </a:t>
            </a:r>
            <a:r>
              <a:rPr lang="cs-CZ" sz="2800" dirty="0" err="1" smtClean="0"/>
              <a:t>lernen</a:t>
            </a:r>
            <a:r>
              <a:rPr lang="cs-CZ" sz="2800" dirty="0" smtClean="0"/>
              <a:t>).</a:t>
            </a:r>
          </a:p>
          <a:p>
            <a:pPr>
              <a:buNone/>
            </a:pPr>
            <a:r>
              <a:rPr lang="cs-CZ" sz="2800" dirty="0" smtClean="0"/>
              <a:t>-  </a:t>
            </a:r>
            <a:r>
              <a:rPr lang="cs-CZ" sz="2800" dirty="0" err="1" smtClean="0"/>
              <a:t>Ich</a:t>
            </a:r>
            <a:r>
              <a:rPr lang="cs-CZ" sz="2800" dirty="0" smtClean="0"/>
              <a:t> ……. </a:t>
            </a:r>
            <a:r>
              <a:rPr lang="cs-CZ" sz="2800" dirty="0" err="1"/>
              <a:t>m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später</a:t>
            </a:r>
            <a:r>
              <a:rPr lang="cs-CZ" sz="2800" dirty="0" smtClean="0"/>
              <a:t> </a:t>
            </a:r>
            <a:r>
              <a:rPr lang="cs-CZ" sz="2800" dirty="0" err="1" smtClean="0"/>
              <a:t>oft</a:t>
            </a:r>
            <a:r>
              <a:rPr lang="cs-CZ" sz="2800" dirty="0" smtClean="0"/>
              <a:t> </a:t>
            </a:r>
            <a:r>
              <a:rPr lang="cs-CZ" sz="2800" dirty="0" err="1" smtClean="0"/>
              <a:t>an</a:t>
            </a:r>
            <a:r>
              <a:rPr lang="cs-CZ" sz="2800" dirty="0" smtClean="0"/>
              <a:t> </a:t>
            </a:r>
            <a:r>
              <a:rPr lang="cs-CZ" sz="2800" dirty="0" err="1" smtClean="0"/>
              <a:t>sie</a:t>
            </a:r>
            <a:r>
              <a:rPr lang="cs-CZ" sz="2800" dirty="0" smtClean="0"/>
              <a:t> (</a:t>
            </a:r>
            <a:r>
              <a:rPr lang="cs-CZ" sz="2800" dirty="0" err="1" smtClean="0"/>
              <a:t>erinnern</a:t>
            </a:r>
            <a:r>
              <a:rPr lang="cs-CZ" sz="2800" dirty="0" smtClean="0"/>
              <a:t>).</a:t>
            </a:r>
          </a:p>
          <a:p>
            <a:pPr>
              <a:buNone/>
            </a:pPr>
            <a:r>
              <a:rPr lang="cs-CZ" sz="2700" dirty="0" smtClean="0"/>
              <a:t> </a:t>
            </a:r>
            <a:endParaRPr lang="cs-CZ" sz="27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II. Cvičení – doplň smíšená slovesa v préteritu: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 fontScale="92500" lnSpcReduction="20000"/>
          </a:bodyPr>
          <a:lstStyle/>
          <a:p>
            <a:r>
              <a:rPr lang="cs-CZ" sz="2900" dirty="0" err="1" smtClean="0"/>
              <a:t>Ich</a:t>
            </a:r>
            <a:r>
              <a:rPr lang="cs-CZ" sz="2900" dirty="0" smtClean="0"/>
              <a:t> ……. </a:t>
            </a:r>
            <a:r>
              <a:rPr lang="cs-CZ" sz="2900" dirty="0" err="1" smtClean="0"/>
              <a:t>Tobias</a:t>
            </a:r>
            <a:r>
              <a:rPr lang="cs-CZ" sz="2900" dirty="0" smtClean="0"/>
              <a:t> </a:t>
            </a:r>
            <a:r>
              <a:rPr lang="cs-CZ" sz="2900" dirty="0" err="1" smtClean="0"/>
              <a:t>von</a:t>
            </a:r>
            <a:r>
              <a:rPr lang="cs-CZ" sz="2900" dirty="0" smtClean="0"/>
              <a:t> </a:t>
            </a:r>
            <a:r>
              <a:rPr lang="cs-CZ" sz="2900" dirty="0" err="1" smtClean="0"/>
              <a:t>klein</a:t>
            </a:r>
            <a:r>
              <a:rPr lang="cs-CZ" sz="2900" dirty="0" smtClean="0"/>
              <a:t> </a:t>
            </a:r>
            <a:r>
              <a:rPr lang="cs-CZ" sz="2900" dirty="0" err="1" smtClean="0"/>
              <a:t>auf</a:t>
            </a:r>
            <a:r>
              <a:rPr lang="cs-CZ" sz="2900" dirty="0" smtClean="0"/>
              <a:t>.</a:t>
            </a:r>
          </a:p>
          <a:p>
            <a:r>
              <a:rPr lang="cs-CZ" sz="2900" dirty="0" err="1" smtClean="0"/>
              <a:t>Er</a:t>
            </a:r>
            <a:r>
              <a:rPr lang="cs-CZ" sz="2900" dirty="0" smtClean="0"/>
              <a:t> ……. </a:t>
            </a:r>
            <a:r>
              <a:rPr lang="cs-CZ" sz="2900" dirty="0" err="1"/>
              <a:t>m</a:t>
            </a:r>
            <a:r>
              <a:rPr lang="cs-CZ" sz="2900" dirty="0" err="1" smtClean="0"/>
              <a:t>ich</a:t>
            </a:r>
            <a:r>
              <a:rPr lang="cs-CZ" sz="2900" dirty="0" smtClean="0"/>
              <a:t> </a:t>
            </a:r>
            <a:r>
              <a:rPr lang="cs-CZ" sz="2900" dirty="0" err="1" smtClean="0"/>
              <a:t>Röschen</a:t>
            </a:r>
            <a:r>
              <a:rPr lang="cs-CZ" sz="2900" dirty="0" smtClean="0"/>
              <a:t>.</a:t>
            </a:r>
          </a:p>
          <a:p>
            <a:r>
              <a:rPr lang="cs-CZ" sz="2900" dirty="0" err="1" smtClean="0"/>
              <a:t>Wenn</a:t>
            </a:r>
            <a:r>
              <a:rPr lang="cs-CZ" sz="2900" dirty="0" smtClean="0"/>
              <a:t> </a:t>
            </a:r>
            <a:r>
              <a:rPr lang="cs-CZ" sz="2900" dirty="0" err="1" smtClean="0"/>
              <a:t>ich</a:t>
            </a:r>
            <a:r>
              <a:rPr lang="cs-CZ" sz="2900" dirty="0" smtClean="0"/>
              <a:t> </a:t>
            </a:r>
            <a:r>
              <a:rPr lang="cs-CZ" sz="2900" dirty="0" err="1" smtClean="0"/>
              <a:t>Geburtstag</a:t>
            </a:r>
            <a:r>
              <a:rPr lang="cs-CZ" sz="2900" dirty="0" smtClean="0"/>
              <a:t> </a:t>
            </a:r>
            <a:r>
              <a:rPr lang="cs-CZ" sz="2900" dirty="0" err="1" smtClean="0"/>
              <a:t>hatte</a:t>
            </a:r>
            <a:r>
              <a:rPr lang="cs-CZ" sz="2900" dirty="0" smtClean="0"/>
              <a:t>, ……. </a:t>
            </a:r>
            <a:r>
              <a:rPr lang="cs-CZ" sz="2900" dirty="0" err="1"/>
              <a:t>e</a:t>
            </a:r>
            <a:r>
              <a:rPr lang="cs-CZ" sz="2900" dirty="0" err="1" smtClean="0"/>
              <a:t>r</a:t>
            </a:r>
            <a:r>
              <a:rPr lang="cs-CZ" sz="2900" dirty="0" smtClean="0"/>
              <a:t> </a:t>
            </a:r>
            <a:r>
              <a:rPr lang="cs-CZ" sz="2900" dirty="0" err="1" smtClean="0"/>
              <a:t>mir</a:t>
            </a:r>
            <a:r>
              <a:rPr lang="cs-CZ" sz="2900" dirty="0" smtClean="0"/>
              <a:t> </a:t>
            </a:r>
            <a:r>
              <a:rPr lang="cs-CZ" sz="2900" dirty="0" err="1" smtClean="0"/>
              <a:t>immer</a:t>
            </a:r>
            <a:r>
              <a:rPr lang="cs-CZ" sz="2900" dirty="0" smtClean="0"/>
              <a:t> </a:t>
            </a:r>
            <a:r>
              <a:rPr lang="cs-CZ" sz="2900" dirty="0" err="1" smtClean="0"/>
              <a:t>Blumen</a:t>
            </a:r>
            <a:r>
              <a:rPr lang="cs-CZ" sz="2900" dirty="0"/>
              <a:t> </a:t>
            </a:r>
            <a:r>
              <a:rPr lang="cs-CZ" sz="2900" dirty="0" err="1" smtClean="0"/>
              <a:t>und</a:t>
            </a:r>
            <a:r>
              <a:rPr lang="cs-CZ" sz="2900" dirty="0" smtClean="0"/>
              <a:t> </a:t>
            </a:r>
            <a:r>
              <a:rPr lang="cs-CZ" sz="2900" dirty="0" err="1" smtClean="0"/>
              <a:t>kleine</a:t>
            </a:r>
            <a:r>
              <a:rPr lang="cs-CZ" sz="2900" dirty="0" smtClean="0"/>
              <a:t> </a:t>
            </a:r>
            <a:r>
              <a:rPr lang="cs-CZ" sz="2900" dirty="0" err="1" smtClean="0"/>
              <a:t>Geschenke</a:t>
            </a:r>
            <a:r>
              <a:rPr lang="cs-CZ" sz="2900" dirty="0" smtClean="0"/>
              <a:t>.</a:t>
            </a:r>
          </a:p>
          <a:p>
            <a:r>
              <a:rPr lang="cs-CZ" sz="2900" dirty="0" err="1" smtClean="0"/>
              <a:t>Später</a:t>
            </a:r>
            <a:r>
              <a:rPr lang="cs-CZ" sz="2900" dirty="0" smtClean="0"/>
              <a:t> ……. </a:t>
            </a:r>
            <a:r>
              <a:rPr lang="cs-CZ" sz="2900" dirty="0" err="1" smtClean="0"/>
              <a:t>wir</a:t>
            </a:r>
            <a:r>
              <a:rPr lang="cs-CZ" sz="2900" dirty="0" smtClean="0"/>
              <a:t> </a:t>
            </a:r>
            <a:r>
              <a:rPr lang="cs-CZ" sz="2900" dirty="0" err="1" smtClean="0"/>
              <a:t>oft</a:t>
            </a:r>
            <a:r>
              <a:rPr lang="cs-CZ" sz="2900" dirty="0" smtClean="0"/>
              <a:t> </a:t>
            </a:r>
            <a:r>
              <a:rPr lang="cs-CZ" sz="2900" dirty="0" err="1" smtClean="0"/>
              <a:t>Ferien</a:t>
            </a:r>
            <a:r>
              <a:rPr lang="cs-CZ" sz="2900" dirty="0" smtClean="0"/>
              <a:t> </a:t>
            </a:r>
            <a:r>
              <a:rPr lang="cs-CZ" sz="2900" dirty="0" err="1" smtClean="0"/>
              <a:t>zusammen</a:t>
            </a:r>
            <a:r>
              <a:rPr lang="cs-CZ" sz="2900" dirty="0" smtClean="0"/>
              <a:t>. </a:t>
            </a:r>
          </a:p>
          <a:p>
            <a:r>
              <a:rPr lang="cs-CZ" sz="2900" dirty="0" err="1" smtClean="0"/>
              <a:t>Wir</a:t>
            </a:r>
            <a:r>
              <a:rPr lang="cs-CZ" sz="2900" dirty="0" smtClean="0"/>
              <a:t> </a:t>
            </a:r>
            <a:r>
              <a:rPr lang="cs-CZ" sz="2900" dirty="0" err="1" smtClean="0"/>
              <a:t>alle</a:t>
            </a:r>
            <a:r>
              <a:rPr lang="cs-CZ" sz="2900" dirty="0" smtClean="0"/>
              <a:t> ……. </a:t>
            </a:r>
            <a:r>
              <a:rPr lang="cs-CZ" sz="2900" dirty="0" err="1"/>
              <a:t>u</a:t>
            </a:r>
            <a:r>
              <a:rPr lang="cs-CZ" sz="2900" dirty="0" err="1" smtClean="0"/>
              <a:t>nseren</a:t>
            </a:r>
            <a:r>
              <a:rPr lang="cs-CZ" sz="2900" dirty="0" smtClean="0"/>
              <a:t> </a:t>
            </a:r>
            <a:r>
              <a:rPr lang="cs-CZ" sz="2900" dirty="0" err="1" smtClean="0"/>
              <a:t>Direktor</a:t>
            </a:r>
            <a:r>
              <a:rPr lang="cs-CZ" sz="2900" dirty="0" smtClean="0"/>
              <a:t>.</a:t>
            </a:r>
          </a:p>
          <a:p>
            <a:r>
              <a:rPr lang="cs-CZ" sz="2900" dirty="0" err="1" smtClean="0"/>
              <a:t>Er</a:t>
            </a:r>
            <a:r>
              <a:rPr lang="cs-CZ" sz="2900" dirty="0" smtClean="0"/>
              <a:t> ……. </a:t>
            </a:r>
            <a:r>
              <a:rPr lang="cs-CZ" sz="2900" dirty="0" err="1"/>
              <a:t>j</a:t>
            </a:r>
            <a:r>
              <a:rPr lang="cs-CZ" sz="2900" dirty="0" err="1" smtClean="0"/>
              <a:t>edes</a:t>
            </a:r>
            <a:r>
              <a:rPr lang="cs-CZ" sz="2900" dirty="0" smtClean="0"/>
              <a:t> </a:t>
            </a:r>
            <a:r>
              <a:rPr lang="cs-CZ" sz="2900" dirty="0" err="1" smtClean="0"/>
              <a:t>Jahr</a:t>
            </a:r>
            <a:r>
              <a:rPr lang="cs-CZ" sz="2900" dirty="0" smtClean="0"/>
              <a:t> den </a:t>
            </a:r>
            <a:r>
              <a:rPr lang="cs-CZ" sz="2900" dirty="0" err="1" smtClean="0"/>
              <a:t>Maratonlauf</a:t>
            </a:r>
            <a:r>
              <a:rPr lang="cs-CZ" sz="2900" dirty="0" smtClean="0"/>
              <a:t>.</a:t>
            </a:r>
          </a:p>
          <a:p>
            <a:r>
              <a:rPr lang="cs-CZ" sz="2900" dirty="0" err="1" smtClean="0"/>
              <a:t>Ich</a:t>
            </a:r>
            <a:r>
              <a:rPr lang="cs-CZ" sz="2900" dirty="0" smtClean="0"/>
              <a:t> ……. jeden </a:t>
            </a:r>
            <a:r>
              <a:rPr lang="cs-CZ" sz="2900" dirty="0" err="1" smtClean="0"/>
              <a:t>Morgen</a:t>
            </a:r>
            <a:r>
              <a:rPr lang="cs-CZ" sz="2900" dirty="0" smtClean="0"/>
              <a:t> </a:t>
            </a:r>
            <a:r>
              <a:rPr lang="cs-CZ" sz="2900" dirty="0" err="1" smtClean="0"/>
              <a:t>zur</a:t>
            </a:r>
            <a:r>
              <a:rPr lang="cs-CZ" sz="2900" dirty="0" smtClean="0"/>
              <a:t> </a:t>
            </a:r>
            <a:r>
              <a:rPr lang="cs-CZ" sz="2900" dirty="0" err="1" smtClean="0"/>
              <a:t>Schule</a:t>
            </a:r>
            <a:r>
              <a:rPr lang="cs-CZ" sz="2900" dirty="0" smtClean="0"/>
              <a:t>, </a:t>
            </a:r>
            <a:r>
              <a:rPr lang="cs-CZ" sz="2900" dirty="0" err="1" smtClean="0"/>
              <a:t>weil</a:t>
            </a:r>
            <a:r>
              <a:rPr lang="cs-CZ" sz="2900" dirty="0" smtClean="0"/>
              <a:t> </a:t>
            </a:r>
            <a:r>
              <a:rPr lang="cs-CZ" sz="2900" dirty="0" err="1" smtClean="0"/>
              <a:t>ich</a:t>
            </a:r>
            <a:r>
              <a:rPr lang="cs-CZ" sz="2900" dirty="0" smtClean="0"/>
              <a:t> </a:t>
            </a:r>
            <a:r>
              <a:rPr lang="cs-CZ" sz="2900" dirty="0" err="1" smtClean="0"/>
              <a:t>immer</a:t>
            </a:r>
            <a:r>
              <a:rPr lang="cs-CZ" sz="2900" dirty="0" smtClean="0"/>
              <a:t> </a:t>
            </a:r>
            <a:r>
              <a:rPr lang="cs-CZ" sz="2900" dirty="0" err="1" smtClean="0"/>
              <a:t>zu</a:t>
            </a:r>
            <a:r>
              <a:rPr lang="cs-CZ" sz="2900" dirty="0" smtClean="0"/>
              <a:t> </a:t>
            </a:r>
            <a:r>
              <a:rPr lang="cs-CZ" sz="2900" dirty="0" err="1" smtClean="0"/>
              <a:t>spät</a:t>
            </a:r>
            <a:r>
              <a:rPr lang="cs-CZ" sz="2900" dirty="0" smtClean="0"/>
              <a:t> </a:t>
            </a:r>
            <a:r>
              <a:rPr lang="cs-CZ" sz="2900" dirty="0" err="1" smtClean="0"/>
              <a:t>aufstand</a:t>
            </a:r>
            <a:r>
              <a:rPr lang="cs-CZ" sz="2900" dirty="0" smtClean="0"/>
              <a:t>.</a:t>
            </a:r>
          </a:p>
          <a:p>
            <a:r>
              <a:rPr lang="cs-CZ" sz="2900" dirty="0" err="1" smtClean="0"/>
              <a:t>Alle</a:t>
            </a:r>
            <a:r>
              <a:rPr lang="cs-CZ" sz="2900" dirty="0" smtClean="0"/>
              <a:t> ……. </a:t>
            </a:r>
            <a:r>
              <a:rPr lang="cs-CZ" sz="2900" dirty="0" err="1"/>
              <a:t>i</a:t>
            </a:r>
            <a:r>
              <a:rPr lang="cs-CZ" sz="2900" dirty="0" err="1" smtClean="0"/>
              <a:t>hn</a:t>
            </a:r>
            <a:r>
              <a:rPr lang="cs-CZ" sz="2900" dirty="0" smtClean="0"/>
              <a:t>, </a:t>
            </a:r>
            <a:r>
              <a:rPr lang="cs-CZ" sz="2900" dirty="0" err="1" smtClean="0"/>
              <a:t>er</a:t>
            </a:r>
            <a:r>
              <a:rPr lang="cs-CZ" sz="2900" dirty="0" smtClean="0"/>
              <a:t> </a:t>
            </a:r>
            <a:r>
              <a:rPr lang="cs-CZ" sz="2900" dirty="0" err="1" smtClean="0"/>
              <a:t>war</a:t>
            </a:r>
            <a:r>
              <a:rPr lang="cs-CZ" sz="2900" dirty="0" smtClean="0"/>
              <a:t> </a:t>
            </a:r>
            <a:r>
              <a:rPr lang="cs-CZ" sz="2900" dirty="0" err="1" smtClean="0"/>
              <a:t>ein</a:t>
            </a:r>
            <a:r>
              <a:rPr lang="cs-CZ" sz="2900" dirty="0" smtClean="0"/>
              <a:t> </a:t>
            </a:r>
            <a:r>
              <a:rPr lang="cs-CZ" sz="2900" dirty="0" err="1" smtClean="0"/>
              <a:t>bekannter</a:t>
            </a:r>
            <a:r>
              <a:rPr lang="cs-CZ" sz="2900" dirty="0" smtClean="0"/>
              <a:t> </a:t>
            </a:r>
            <a:r>
              <a:rPr lang="cs-CZ" sz="2900" dirty="0" err="1" smtClean="0"/>
              <a:t>Sportler</a:t>
            </a:r>
            <a:r>
              <a:rPr lang="cs-CZ" sz="2900" dirty="0" smtClean="0"/>
              <a:t>.</a:t>
            </a:r>
          </a:p>
          <a:p>
            <a:r>
              <a:rPr lang="cs-CZ" sz="2900" dirty="0" err="1" smtClean="0"/>
              <a:t>Zum</a:t>
            </a:r>
            <a:r>
              <a:rPr lang="cs-CZ" sz="2900" dirty="0" smtClean="0"/>
              <a:t> </a:t>
            </a:r>
            <a:r>
              <a:rPr lang="cs-CZ" sz="2900" dirty="0" err="1" smtClean="0"/>
              <a:t>Picknick</a:t>
            </a:r>
            <a:r>
              <a:rPr lang="cs-CZ" sz="2900" dirty="0" smtClean="0"/>
              <a:t> ……. </a:t>
            </a:r>
            <a:r>
              <a:rPr lang="cs-CZ" sz="2900" dirty="0" err="1"/>
              <a:t>w</a:t>
            </a:r>
            <a:r>
              <a:rPr lang="cs-CZ" sz="2900" dirty="0" err="1" smtClean="0"/>
              <a:t>ir</a:t>
            </a:r>
            <a:r>
              <a:rPr lang="cs-CZ" sz="2900" dirty="0" smtClean="0"/>
              <a:t> Essen </a:t>
            </a:r>
            <a:r>
              <a:rPr lang="cs-CZ" sz="2900" dirty="0" err="1" smtClean="0"/>
              <a:t>und</a:t>
            </a:r>
            <a:r>
              <a:rPr lang="cs-CZ" sz="2900" dirty="0" smtClean="0"/>
              <a:t> </a:t>
            </a:r>
            <a:r>
              <a:rPr lang="cs-CZ" sz="2900" dirty="0" err="1" smtClean="0"/>
              <a:t>Trinken</a:t>
            </a:r>
            <a:r>
              <a:rPr lang="cs-CZ" sz="2900" dirty="0" smtClean="0"/>
              <a:t> </a:t>
            </a:r>
            <a:r>
              <a:rPr lang="cs-CZ" sz="2900" dirty="0" err="1" smtClean="0"/>
              <a:t>mit</a:t>
            </a:r>
            <a:r>
              <a:rPr lang="cs-CZ" sz="2900" dirty="0" smtClean="0"/>
              <a:t>.</a:t>
            </a:r>
          </a:p>
          <a:p>
            <a:r>
              <a:rPr lang="cs-CZ" sz="2900" dirty="0" err="1" smtClean="0"/>
              <a:t>Seine</a:t>
            </a:r>
            <a:r>
              <a:rPr lang="cs-CZ" sz="2900" dirty="0" smtClean="0"/>
              <a:t> </a:t>
            </a:r>
            <a:r>
              <a:rPr lang="cs-CZ" sz="2900" dirty="0" err="1" smtClean="0"/>
              <a:t>Haut</a:t>
            </a:r>
            <a:r>
              <a:rPr lang="cs-CZ" sz="2900" dirty="0" smtClean="0"/>
              <a:t> ……. </a:t>
            </a:r>
            <a:r>
              <a:rPr lang="cs-CZ" sz="2900" dirty="0" err="1"/>
              <a:t>s</a:t>
            </a:r>
            <a:r>
              <a:rPr lang="cs-CZ" sz="2900" dirty="0" err="1" smtClean="0"/>
              <a:t>tark</a:t>
            </a:r>
            <a:r>
              <a:rPr lang="cs-CZ" sz="2900" dirty="0" smtClean="0"/>
              <a:t> </a:t>
            </a:r>
            <a:r>
              <a:rPr lang="cs-CZ" sz="2900" dirty="0" err="1" smtClean="0"/>
              <a:t>von</a:t>
            </a:r>
            <a:r>
              <a:rPr lang="cs-CZ" sz="2900" dirty="0" smtClean="0"/>
              <a:t> der </a:t>
            </a:r>
            <a:r>
              <a:rPr lang="cs-CZ" sz="2900" dirty="0" err="1" smtClean="0"/>
              <a:t>Sonne</a:t>
            </a:r>
            <a:r>
              <a:rPr lang="cs-CZ" sz="2900" dirty="0" smtClean="0"/>
              <a:t>. </a:t>
            </a:r>
          </a:p>
          <a:p>
            <a:r>
              <a:rPr lang="cs-CZ" sz="2900" dirty="0" err="1" smtClean="0"/>
              <a:t>Ich</a:t>
            </a:r>
            <a:r>
              <a:rPr lang="cs-CZ" sz="2900" dirty="0" smtClean="0"/>
              <a:t> ……. </a:t>
            </a:r>
            <a:r>
              <a:rPr lang="cs-CZ" sz="2900" dirty="0" err="1"/>
              <a:t>n</a:t>
            </a:r>
            <a:r>
              <a:rPr lang="cs-CZ" sz="2900" dirty="0" err="1" smtClean="0"/>
              <a:t>icht</a:t>
            </a:r>
            <a:r>
              <a:rPr lang="cs-CZ" sz="2900" dirty="0" smtClean="0"/>
              <a:t>, </a:t>
            </a:r>
            <a:r>
              <a:rPr lang="cs-CZ" sz="2900" dirty="0" err="1" smtClean="0"/>
              <a:t>dass</a:t>
            </a:r>
            <a:r>
              <a:rPr lang="cs-CZ" sz="2900" dirty="0" smtClean="0"/>
              <a:t> </a:t>
            </a:r>
            <a:r>
              <a:rPr lang="cs-CZ" sz="2900" dirty="0" err="1" smtClean="0"/>
              <a:t>wir</a:t>
            </a:r>
            <a:r>
              <a:rPr lang="cs-CZ" sz="2900" dirty="0" smtClean="0"/>
              <a:t> </a:t>
            </a:r>
            <a:r>
              <a:rPr lang="cs-CZ" sz="2900" dirty="0" err="1" smtClean="0"/>
              <a:t>uns</a:t>
            </a:r>
            <a:r>
              <a:rPr lang="cs-CZ" sz="2900" dirty="0" smtClean="0"/>
              <a:t> </a:t>
            </a:r>
            <a:r>
              <a:rPr lang="cs-CZ" sz="2900" dirty="0" err="1" smtClean="0"/>
              <a:t>trennen</a:t>
            </a:r>
            <a:r>
              <a:rPr lang="cs-CZ" sz="2900" dirty="0" smtClean="0"/>
              <a:t>.</a:t>
            </a:r>
          </a:p>
          <a:p>
            <a:r>
              <a:rPr lang="cs-CZ" sz="2900" dirty="0" smtClean="0"/>
              <a:t>Die </a:t>
            </a:r>
            <a:r>
              <a:rPr lang="cs-CZ" sz="2900" dirty="0" err="1" smtClean="0"/>
              <a:t>Klasse</a:t>
            </a:r>
            <a:r>
              <a:rPr lang="cs-CZ" sz="2900" dirty="0" smtClean="0"/>
              <a:t> ……. </a:t>
            </a:r>
            <a:r>
              <a:rPr lang="cs-CZ" sz="2900" dirty="0" err="1" smtClean="0"/>
              <a:t>die</a:t>
            </a:r>
            <a:r>
              <a:rPr lang="cs-CZ" sz="2900" dirty="0" smtClean="0"/>
              <a:t> </a:t>
            </a:r>
            <a:r>
              <a:rPr lang="cs-CZ" sz="2900" dirty="0" err="1" smtClean="0"/>
              <a:t>Schülerin</a:t>
            </a:r>
            <a:r>
              <a:rPr lang="cs-CZ" sz="2900" dirty="0" smtClean="0"/>
              <a:t> „</a:t>
            </a:r>
            <a:r>
              <a:rPr lang="cs-CZ" sz="2900" dirty="0" err="1" smtClean="0"/>
              <a:t>Hermione</a:t>
            </a:r>
            <a:r>
              <a:rPr lang="cs-CZ" sz="2900" dirty="0" smtClean="0"/>
              <a:t>“.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cs-CZ" b="1" dirty="0" smtClean="0"/>
              <a:t>Préteritum nepravidelných sloves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/>
          </a:bodyPr>
          <a:lstStyle/>
          <a:p>
            <a:r>
              <a:rPr lang="cs-CZ" sz="2800" b="1" u="sng" dirty="0" smtClean="0">
                <a:solidFill>
                  <a:srgbClr val="00B050"/>
                </a:solidFill>
              </a:rPr>
              <a:t>Nepravidelná slovesa </a:t>
            </a:r>
            <a:r>
              <a:rPr lang="cs-CZ" sz="2800" dirty="0" smtClean="0"/>
              <a:t>tvoří préteritum </a:t>
            </a:r>
            <a:r>
              <a:rPr lang="cs-CZ" sz="2800" b="1" dirty="0" smtClean="0">
                <a:solidFill>
                  <a:srgbClr val="FF0000"/>
                </a:solidFill>
              </a:rPr>
              <a:t>změnou kmenové samohlásky</a:t>
            </a:r>
            <a:r>
              <a:rPr lang="cs-CZ" sz="2800" dirty="0" smtClean="0"/>
              <a:t>. 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1. a 3. osoba jednotného čísla</a:t>
            </a:r>
            <a:r>
              <a:rPr lang="cs-CZ" sz="2800" dirty="0" smtClean="0"/>
              <a:t> jsou </a:t>
            </a:r>
            <a:r>
              <a:rPr lang="cs-CZ" sz="2800" b="1" dirty="0" smtClean="0">
                <a:solidFill>
                  <a:srgbClr val="FF0000"/>
                </a:solidFill>
              </a:rPr>
              <a:t>bez koncovky</a:t>
            </a:r>
            <a:r>
              <a:rPr lang="cs-CZ" sz="2800" dirty="0" smtClean="0"/>
              <a:t>. V ostatních osobách se ke kmeni </a:t>
            </a:r>
            <a:r>
              <a:rPr lang="cs-CZ" sz="2800" dirty="0" err="1" smtClean="0"/>
              <a:t>slovesapřipojují</a:t>
            </a:r>
            <a:r>
              <a:rPr lang="cs-CZ" sz="2800" dirty="0" smtClean="0"/>
              <a:t> </a:t>
            </a:r>
            <a:r>
              <a:rPr lang="cs-CZ" sz="2800" b="1" dirty="0" smtClean="0"/>
              <a:t>koncovky přítomného času</a:t>
            </a:r>
            <a:r>
              <a:rPr lang="cs-CZ" sz="2800" dirty="0" smtClean="0"/>
              <a:t>.</a:t>
            </a:r>
          </a:p>
          <a:p>
            <a:pPr>
              <a:buNone/>
            </a:pPr>
            <a:r>
              <a:rPr lang="cs-CZ" sz="2800" dirty="0" smtClean="0"/>
              <a:t>	</a:t>
            </a:r>
            <a:r>
              <a:rPr lang="cs-CZ" sz="2800" dirty="0" err="1" smtClean="0"/>
              <a:t>sprechen</a:t>
            </a:r>
            <a:r>
              <a:rPr lang="cs-CZ" sz="2800" dirty="0" smtClean="0"/>
              <a:t>: </a:t>
            </a:r>
          </a:p>
          <a:p>
            <a:pPr>
              <a:buNone/>
            </a:pPr>
            <a:r>
              <a:rPr lang="cs-CZ" sz="2800" dirty="0"/>
              <a:t>	</a:t>
            </a:r>
            <a:r>
              <a:rPr lang="cs-CZ" sz="2800" dirty="0" smtClean="0"/>
              <a:t>	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b="1" dirty="0" err="1" smtClean="0">
                <a:solidFill>
                  <a:srgbClr val="0070C0"/>
                </a:solidFill>
              </a:rPr>
              <a:t>spr</a:t>
            </a:r>
            <a:r>
              <a:rPr lang="cs-CZ" sz="2800" b="1" dirty="0" err="1" smtClean="0">
                <a:solidFill>
                  <a:srgbClr val="FF0000"/>
                </a:solidFill>
              </a:rPr>
              <a:t>a</a:t>
            </a:r>
            <a:r>
              <a:rPr lang="cs-CZ" sz="2800" b="1" dirty="0" err="1" smtClean="0">
                <a:solidFill>
                  <a:srgbClr val="0070C0"/>
                </a:solidFill>
              </a:rPr>
              <a:t>ch</a:t>
            </a:r>
            <a:r>
              <a:rPr lang="cs-CZ" sz="2800" u="sng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(mluvil jsem)	</a:t>
            </a:r>
            <a:r>
              <a:rPr lang="cs-CZ" sz="2800" dirty="0" err="1" smtClean="0"/>
              <a:t>wir</a:t>
            </a:r>
            <a:r>
              <a:rPr lang="cs-CZ" sz="2800" dirty="0" smtClean="0"/>
              <a:t> </a:t>
            </a:r>
            <a:r>
              <a:rPr lang="cs-CZ" sz="2800" dirty="0" err="1" smtClean="0"/>
              <a:t>spr</a:t>
            </a:r>
            <a:r>
              <a:rPr lang="cs-CZ" sz="2800" b="1" dirty="0" err="1" smtClean="0">
                <a:solidFill>
                  <a:srgbClr val="FF0000"/>
                </a:solidFill>
              </a:rPr>
              <a:t>a</a:t>
            </a:r>
            <a:r>
              <a:rPr lang="cs-CZ" sz="2800" dirty="0" err="1" smtClean="0"/>
              <a:t>ch</a:t>
            </a:r>
            <a:r>
              <a:rPr lang="cs-CZ" sz="2800" b="1" dirty="0" err="1" smtClean="0"/>
              <a:t>en</a:t>
            </a:r>
            <a:r>
              <a:rPr lang="cs-CZ" sz="2800" dirty="0" smtClean="0"/>
              <a:t> (mluvili jsme)</a:t>
            </a:r>
          </a:p>
          <a:p>
            <a:pPr>
              <a:buNone/>
            </a:pPr>
            <a:r>
              <a:rPr lang="cs-CZ" sz="2800" dirty="0"/>
              <a:t>	</a:t>
            </a:r>
            <a:r>
              <a:rPr lang="cs-CZ" sz="2800" dirty="0" smtClean="0"/>
              <a:t>	</a:t>
            </a:r>
            <a:r>
              <a:rPr lang="cs-CZ" sz="2800" dirty="0" err="1" smtClean="0"/>
              <a:t>du</a:t>
            </a:r>
            <a:r>
              <a:rPr lang="cs-CZ" sz="2800" dirty="0" smtClean="0"/>
              <a:t> </a:t>
            </a:r>
            <a:r>
              <a:rPr lang="cs-CZ" sz="2800" dirty="0" err="1" smtClean="0"/>
              <a:t>spr</a:t>
            </a:r>
            <a:r>
              <a:rPr lang="cs-CZ" sz="2800" b="1" dirty="0" err="1" smtClean="0">
                <a:solidFill>
                  <a:srgbClr val="FF0000"/>
                </a:solidFill>
              </a:rPr>
              <a:t>a</a:t>
            </a:r>
            <a:r>
              <a:rPr lang="cs-CZ" sz="2800" dirty="0" err="1" smtClean="0"/>
              <a:t>ch</a:t>
            </a:r>
            <a:r>
              <a:rPr lang="cs-CZ" sz="2800" b="1" dirty="0" err="1" smtClean="0"/>
              <a:t>st</a:t>
            </a:r>
            <a:r>
              <a:rPr lang="cs-CZ" sz="2800" dirty="0" smtClean="0"/>
              <a:t> (mluvil jsi)	</a:t>
            </a:r>
            <a:r>
              <a:rPr lang="cs-CZ" sz="2800" dirty="0" err="1" smtClean="0"/>
              <a:t>ihr</a:t>
            </a:r>
            <a:r>
              <a:rPr lang="cs-CZ" sz="2800" dirty="0" smtClean="0"/>
              <a:t> </a:t>
            </a:r>
            <a:r>
              <a:rPr lang="cs-CZ" sz="2800" dirty="0" err="1" smtClean="0"/>
              <a:t>spr</a:t>
            </a:r>
            <a:r>
              <a:rPr lang="cs-CZ" sz="2800" b="1" dirty="0" err="1" smtClean="0">
                <a:solidFill>
                  <a:srgbClr val="FF0000"/>
                </a:solidFill>
              </a:rPr>
              <a:t>a</a:t>
            </a:r>
            <a:r>
              <a:rPr lang="cs-CZ" sz="2800" dirty="0" err="1" smtClean="0"/>
              <a:t>ch</a:t>
            </a:r>
            <a:r>
              <a:rPr lang="cs-CZ" sz="2800" b="1" dirty="0" err="1" smtClean="0"/>
              <a:t>t</a:t>
            </a:r>
            <a:r>
              <a:rPr lang="cs-CZ" sz="2800" b="1" dirty="0" smtClean="0"/>
              <a:t> </a:t>
            </a:r>
            <a:r>
              <a:rPr lang="cs-CZ" sz="2800" dirty="0" smtClean="0"/>
              <a:t>(mluvili jste)</a:t>
            </a:r>
          </a:p>
          <a:p>
            <a:pPr>
              <a:buNone/>
            </a:pPr>
            <a:r>
              <a:rPr lang="cs-CZ" sz="2800" dirty="0" err="1" smtClean="0"/>
              <a:t>er</a:t>
            </a:r>
            <a:r>
              <a:rPr lang="cs-CZ" sz="2800" dirty="0" smtClean="0"/>
              <a:t>, </a:t>
            </a:r>
            <a:r>
              <a:rPr lang="cs-CZ" sz="2800" dirty="0" err="1" smtClean="0"/>
              <a:t>sie</a:t>
            </a:r>
            <a:r>
              <a:rPr lang="cs-CZ" sz="2800" dirty="0" smtClean="0"/>
              <a:t>, es</a:t>
            </a:r>
            <a:r>
              <a:rPr lang="cs-CZ" sz="2800" b="1" dirty="0" smtClean="0">
                <a:solidFill>
                  <a:srgbClr val="0070C0"/>
                </a:solidFill>
              </a:rPr>
              <a:t> </a:t>
            </a:r>
            <a:r>
              <a:rPr lang="cs-CZ" sz="2800" b="1" dirty="0" err="1" smtClean="0">
                <a:solidFill>
                  <a:srgbClr val="0070C0"/>
                </a:solidFill>
              </a:rPr>
              <a:t>spr</a:t>
            </a:r>
            <a:r>
              <a:rPr lang="cs-CZ" sz="2800" b="1" dirty="0" err="1" smtClean="0">
                <a:solidFill>
                  <a:srgbClr val="FF0000"/>
                </a:solidFill>
              </a:rPr>
              <a:t>a</a:t>
            </a:r>
            <a:r>
              <a:rPr lang="cs-CZ" sz="2800" b="1" dirty="0" err="1" smtClean="0">
                <a:solidFill>
                  <a:srgbClr val="0070C0"/>
                </a:solidFill>
              </a:rPr>
              <a:t>ch</a:t>
            </a:r>
            <a:r>
              <a:rPr lang="cs-CZ" sz="2800" u="sng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(mluvil, -a, -o)	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spr</a:t>
            </a:r>
            <a:r>
              <a:rPr lang="cs-CZ" sz="2800" b="1" dirty="0" err="1" smtClean="0">
                <a:solidFill>
                  <a:srgbClr val="FF0000"/>
                </a:solidFill>
              </a:rPr>
              <a:t>a</a:t>
            </a:r>
            <a:r>
              <a:rPr lang="cs-CZ" sz="2800" dirty="0" err="1" smtClean="0"/>
              <a:t>ch</a:t>
            </a:r>
            <a:r>
              <a:rPr lang="cs-CZ" sz="2800" b="1" dirty="0" err="1" smtClean="0"/>
              <a:t>en</a:t>
            </a:r>
            <a:r>
              <a:rPr lang="cs-CZ" sz="2800" dirty="0" smtClean="0"/>
              <a:t> (mluvili)</a:t>
            </a:r>
          </a:p>
          <a:p>
            <a:pPr>
              <a:buNone/>
            </a:pPr>
            <a:endParaRPr lang="cs-CZ" sz="2800" dirty="0"/>
          </a:p>
          <a:p>
            <a:r>
              <a:rPr lang="cs-CZ" sz="2800" b="1" dirty="0" smtClean="0"/>
              <a:t>Tvary préterita nepravidelných sloves je třeba se naučit!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III. Cvičení – doplň tvary se správnými koncovkami do vět: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54461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cs-CZ" sz="2800" b="1" dirty="0" err="1"/>
              <a:t>t</a:t>
            </a:r>
            <a:r>
              <a:rPr lang="cs-CZ" sz="2800" b="1" dirty="0" err="1" smtClean="0"/>
              <a:t>rank</a:t>
            </a:r>
            <a:r>
              <a:rPr lang="cs-CZ" sz="2800" dirty="0" smtClean="0"/>
              <a:t>; </a:t>
            </a:r>
            <a:r>
              <a:rPr lang="cs-CZ" sz="2800" b="1" dirty="0" err="1" smtClean="0"/>
              <a:t>aß</a:t>
            </a:r>
            <a:r>
              <a:rPr lang="cs-CZ" sz="2800" dirty="0" smtClean="0"/>
              <a:t>; </a:t>
            </a:r>
            <a:r>
              <a:rPr lang="cs-CZ" sz="2800" b="1" dirty="0" smtClean="0"/>
              <a:t>las</a:t>
            </a:r>
            <a:r>
              <a:rPr lang="cs-CZ" sz="2800" dirty="0" smtClean="0"/>
              <a:t>; </a:t>
            </a:r>
            <a:r>
              <a:rPr lang="cs-CZ" sz="2800" b="1" dirty="0" err="1" smtClean="0"/>
              <a:t>sah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fern</a:t>
            </a:r>
            <a:r>
              <a:rPr lang="cs-CZ" sz="2800" dirty="0" smtClean="0"/>
              <a:t>; </a:t>
            </a:r>
            <a:r>
              <a:rPr lang="cs-CZ" sz="2800" b="1" dirty="0" err="1" smtClean="0"/>
              <a:t>empfahl</a:t>
            </a:r>
            <a:r>
              <a:rPr lang="cs-CZ" sz="2800" dirty="0" smtClean="0"/>
              <a:t>; </a:t>
            </a:r>
            <a:r>
              <a:rPr lang="cs-CZ" sz="2800" b="1" dirty="0" err="1" smtClean="0"/>
              <a:t>zerbrach</a:t>
            </a:r>
            <a:r>
              <a:rPr lang="cs-CZ" sz="2800" dirty="0" smtClean="0"/>
              <a:t>; </a:t>
            </a:r>
            <a:r>
              <a:rPr lang="cs-CZ" sz="2800" b="1" dirty="0" err="1" smtClean="0"/>
              <a:t>wusch</a:t>
            </a:r>
            <a:r>
              <a:rPr lang="cs-CZ" sz="2800" dirty="0" smtClean="0"/>
              <a:t>; </a:t>
            </a:r>
            <a:r>
              <a:rPr lang="cs-CZ" sz="2800" b="1" dirty="0" err="1" smtClean="0"/>
              <a:t>saß</a:t>
            </a:r>
            <a:r>
              <a:rPr lang="cs-CZ" sz="2800" b="1" dirty="0" smtClean="0"/>
              <a:t>; </a:t>
            </a:r>
            <a:r>
              <a:rPr lang="cs-CZ" sz="2800" b="1" dirty="0" err="1" smtClean="0"/>
              <a:t>lief</a:t>
            </a:r>
            <a:r>
              <a:rPr lang="cs-CZ" sz="2800" dirty="0" smtClean="0"/>
              <a:t>; </a:t>
            </a:r>
            <a:r>
              <a:rPr lang="cs-CZ" sz="2800" b="1" dirty="0" err="1" smtClean="0"/>
              <a:t>bekam</a:t>
            </a:r>
            <a:r>
              <a:rPr lang="cs-CZ" sz="2800" dirty="0" smtClean="0"/>
              <a:t>; </a:t>
            </a:r>
            <a:r>
              <a:rPr lang="cs-CZ" sz="2800" b="1" dirty="0" err="1" smtClean="0"/>
              <a:t>blieb</a:t>
            </a:r>
            <a:r>
              <a:rPr lang="cs-CZ" sz="2800" b="1" dirty="0" smtClean="0"/>
              <a:t>; </a:t>
            </a:r>
            <a:r>
              <a:rPr lang="cs-CZ" sz="2800" b="1" dirty="0" err="1" smtClean="0"/>
              <a:t>ging</a:t>
            </a:r>
            <a:r>
              <a:rPr lang="cs-CZ" sz="2800" dirty="0" smtClean="0"/>
              <a:t>:</a:t>
            </a:r>
          </a:p>
          <a:p>
            <a:pPr>
              <a:buFontTx/>
              <a:buChar char="-"/>
            </a:pPr>
            <a:r>
              <a:rPr lang="cs-CZ" sz="2700" dirty="0" err="1" smtClean="0"/>
              <a:t>Wegen</a:t>
            </a:r>
            <a:r>
              <a:rPr lang="cs-CZ" sz="2700" dirty="0" smtClean="0"/>
              <a:t> </a:t>
            </a:r>
            <a:r>
              <a:rPr lang="cs-CZ" sz="2700" dirty="0" err="1" smtClean="0"/>
              <a:t>dem</a:t>
            </a:r>
            <a:r>
              <a:rPr lang="cs-CZ" sz="2700" dirty="0" smtClean="0"/>
              <a:t> </a:t>
            </a:r>
            <a:r>
              <a:rPr lang="cs-CZ" sz="2700" dirty="0" err="1" smtClean="0"/>
              <a:t>Regen</a:t>
            </a:r>
            <a:r>
              <a:rPr lang="cs-CZ" sz="2700" dirty="0" smtClean="0"/>
              <a:t> ……. </a:t>
            </a:r>
            <a:r>
              <a:rPr lang="cs-CZ" sz="2700" dirty="0" err="1" smtClean="0"/>
              <a:t>die</a:t>
            </a:r>
            <a:r>
              <a:rPr lang="cs-CZ" sz="2700" dirty="0" smtClean="0"/>
              <a:t> </a:t>
            </a:r>
            <a:r>
              <a:rPr lang="cs-CZ" sz="2700" dirty="0" err="1" smtClean="0"/>
              <a:t>Familie</a:t>
            </a:r>
            <a:r>
              <a:rPr lang="cs-CZ" sz="2700" dirty="0" smtClean="0"/>
              <a:t> </a:t>
            </a:r>
            <a:r>
              <a:rPr lang="cs-CZ" sz="2700" dirty="0" err="1" smtClean="0"/>
              <a:t>zu</a:t>
            </a:r>
            <a:r>
              <a:rPr lang="cs-CZ" sz="2700" dirty="0" smtClean="0"/>
              <a:t> </a:t>
            </a:r>
            <a:r>
              <a:rPr lang="cs-CZ" sz="2700" dirty="0" err="1" smtClean="0"/>
              <a:t>Hause</a:t>
            </a:r>
            <a:r>
              <a:rPr lang="cs-CZ" sz="2700" dirty="0" smtClean="0"/>
              <a:t>.</a:t>
            </a:r>
          </a:p>
          <a:p>
            <a:pPr>
              <a:buFontTx/>
              <a:buChar char="-"/>
            </a:pPr>
            <a:r>
              <a:rPr lang="cs-CZ" sz="2700" dirty="0" smtClean="0"/>
              <a:t>Jeden </a:t>
            </a:r>
            <a:r>
              <a:rPr lang="cs-CZ" sz="2700" dirty="0" err="1" smtClean="0"/>
              <a:t>Morgen</a:t>
            </a:r>
            <a:r>
              <a:rPr lang="cs-CZ" sz="2700" dirty="0" smtClean="0"/>
              <a:t> ……. </a:t>
            </a:r>
            <a:r>
              <a:rPr lang="cs-CZ" sz="2700" dirty="0" err="1" smtClean="0"/>
              <a:t>die</a:t>
            </a:r>
            <a:r>
              <a:rPr lang="cs-CZ" sz="2700" dirty="0" smtClean="0"/>
              <a:t> </a:t>
            </a:r>
            <a:r>
              <a:rPr lang="cs-CZ" sz="2700" dirty="0" err="1" smtClean="0"/>
              <a:t>Schüler</a:t>
            </a:r>
            <a:r>
              <a:rPr lang="cs-CZ" sz="2700" dirty="0" smtClean="0"/>
              <a:t> </a:t>
            </a:r>
            <a:r>
              <a:rPr lang="cs-CZ" sz="2700" dirty="0" err="1" smtClean="0"/>
              <a:t>zur</a:t>
            </a:r>
            <a:r>
              <a:rPr lang="cs-CZ" sz="2700" dirty="0" smtClean="0"/>
              <a:t> </a:t>
            </a:r>
            <a:r>
              <a:rPr lang="cs-CZ" sz="2700" dirty="0" err="1" smtClean="0"/>
              <a:t>Haltestelle</a:t>
            </a:r>
            <a:r>
              <a:rPr lang="cs-CZ" sz="2700" dirty="0" smtClean="0"/>
              <a:t>.</a:t>
            </a:r>
          </a:p>
          <a:p>
            <a:pPr>
              <a:buFontTx/>
              <a:buChar char="-"/>
            </a:pPr>
            <a:r>
              <a:rPr lang="cs-CZ" sz="2700" dirty="0" err="1" smtClean="0"/>
              <a:t>Am</a:t>
            </a:r>
            <a:r>
              <a:rPr lang="cs-CZ" sz="2700" dirty="0" smtClean="0"/>
              <a:t> </a:t>
            </a:r>
            <a:r>
              <a:rPr lang="cs-CZ" sz="2700" dirty="0" err="1" smtClean="0"/>
              <a:t>Abend</a:t>
            </a:r>
            <a:r>
              <a:rPr lang="cs-CZ" sz="2700" dirty="0" smtClean="0"/>
              <a:t> ……. </a:t>
            </a:r>
            <a:r>
              <a:rPr lang="cs-CZ" sz="2700" dirty="0" err="1"/>
              <a:t>w</a:t>
            </a:r>
            <a:r>
              <a:rPr lang="cs-CZ" sz="2700" dirty="0" err="1" smtClean="0"/>
              <a:t>ir</a:t>
            </a:r>
            <a:r>
              <a:rPr lang="cs-CZ" sz="2700" dirty="0" smtClean="0"/>
              <a:t> </a:t>
            </a:r>
            <a:r>
              <a:rPr lang="cs-CZ" sz="2700" dirty="0" err="1" smtClean="0"/>
              <a:t>im</a:t>
            </a:r>
            <a:r>
              <a:rPr lang="cs-CZ" sz="2700" dirty="0" smtClean="0"/>
              <a:t> </a:t>
            </a:r>
            <a:r>
              <a:rPr lang="cs-CZ" sz="2700" dirty="0" err="1" smtClean="0"/>
              <a:t>Wohnzimmer</a:t>
            </a:r>
            <a:r>
              <a:rPr lang="cs-CZ" sz="2700" dirty="0" smtClean="0"/>
              <a:t>  </a:t>
            </a:r>
            <a:r>
              <a:rPr lang="cs-CZ" sz="2700" dirty="0" err="1" smtClean="0"/>
              <a:t>zu</a:t>
            </a:r>
            <a:r>
              <a:rPr lang="cs-CZ" sz="2700" smtClean="0"/>
              <a:t> Abend</a:t>
            </a:r>
            <a:r>
              <a:rPr lang="cs-CZ" sz="2700" dirty="0" smtClean="0"/>
              <a:t>, </a:t>
            </a:r>
            <a:r>
              <a:rPr lang="cs-CZ" sz="2700" dirty="0" err="1" smtClean="0"/>
              <a:t>und</a:t>
            </a:r>
            <a:r>
              <a:rPr lang="cs-CZ" sz="2700" dirty="0" smtClean="0"/>
              <a:t> </a:t>
            </a:r>
            <a:r>
              <a:rPr lang="cs-CZ" sz="2700" dirty="0" err="1" smtClean="0"/>
              <a:t>dann</a:t>
            </a:r>
            <a:r>
              <a:rPr lang="cs-CZ" sz="2700" dirty="0" smtClean="0"/>
              <a:t> ……. </a:t>
            </a:r>
            <a:r>
              <a:rPr lang="cs-CZ" sz="2700" dirty="0" err="1"/>
              <a:t>w</a:t>
            </a:r>
            <a:r>
              <a:rPr lang="cs-CZ" sz="2700" dirty="0" err="1" smtClean="0"/>
              <a:t>ir</a:t>
            </a:r>
            <a:r>
              <a:rPr lang="cs-CZ" sz="2700" dirty="0" smtClean="0"/>
              <a:t> …. . </a:t>
            </a:r>
          </a:p>
          <a:p>
            <a:pPr>
              <a:buFontTx/>
              <a:buChar char="-"/>
            </a:pPr>
            <a:r>
              <a:rPr lang="cs-CZ" sz="2700" dirty="0" err="1" smtClean="0"/>
              <a:t>Sie</a:t>
            </a:r>
            <a:r>
              <a:rPr lang="cs-CZ" sz="2700" dirty="0" smtClean="0"/>
              <a:t> ……. </a:t>
            </a:r>
            <a:r>
              <a:rPr lang="cs-CZ" sz="2700" dirty="0" err="1" smtClean="0"/>
              <a:t>ihm</a:t>
            </a:r>
            <a:r>
              <a:rPr lang="cs-CZ" sz="2700" dirty="0" smtClean="0"/>
              <a:t> </a:t>
            </a:r>
            <a:r>
              <a:rPr lang="cs-CZ" sz="2700" dirty="0" err="1" smtClean="0"/>
              <a:t>eine</a:t>
            </a:r>
            <a:r>
              <a:rPr lang="cs-CZ" sz="2700" dirty="0" smtClean="0"/>
              <a:t> </a:t>
            </a:r>
            <a:r>
              <a:rPr lang="cs-CZ" sz="2700" dirty="0" err="1" smtClean="0"/>
              <a:t>gute</a:t>
            </a:r>
            <a:r>
              <a:rPr lang="cs-CZ" sz="2700" dirty="0" smtClean="0"/>
              <a:t> </a:t>
            </a:r>
            <a:r>
              <a:rPr lang="cs-CZ" sz="2700" dirty="0" err="1" smtClean="0"/>
              <a:t>Arbeitsstelle</a:t>
            </a:r>
            <a:r>
              <a:rPr lang="cs-CZ" sz="2700" dirty="0" smtClean="0"/>
              <a:t>.</a:t>
            </a:r>
          </a:p>
          <a:p>
            <a:pPr>
              <a:buFontTx/>
              <a:buChar char="-"/>
            </a:pPr>
            <a:r>
              <a:rPr lang="cs-CZ" sz="2700" dirty="0" smtClean="0"/>
              <a:t>Die </a:t>
            </a:r>
            <a:r>
              <a:rPr lang="cs-CZ" sz="2700" dirty="0" err="1" smtClean="0"/>
              <a:t>Kinder</a:t>
            </a:r>
            <a:r>
              <a:rPr lang="cs-CZ" sz="2700" dirty="0" smtClean="0"/>
              <a:t> ……. </a:t>
            </a:r>
            <a:r>
              <a:rPr lang="cs-CZ" sz="2700" dirty="0" err="1"/>
              <a:t>b</a:t>
            </a:r>
            <a:r>
              <a:rPr lang="cs-CZ" sz="2700" dirty="0" err="1" smtClean="0"/>
              <a:t>eim</a:t>
            </a:r>
            <a:r>
              <a:rPr lang="cs-CZ" sz="2700" dirty="0" smtClean="0"/>
              <a:t> </a:t>
            </a:r>
            <a:r>
              <a:rPr lang="cs-CZ" sz="2700" dirty="0" err="1" smtClean="0"/>
              <a:t>Spielen</a:t>
            </a:r>
            <a:r>
              <a:rPr lang="cs-CZ" sz="2700" dirty="0" smtClean="0"/>
              <a:t> </a:t>
            </a:r>
            <a:r>
              <a:rPr lang="cs-CZ" sz="2700" dirty="0" err="1" smtClean="0"/>
              <a:t>eine</a:t>
            </a:r>
            <a:r>
              <a:rPr lang="cs-CZ" sz="2700" dirty="0" smtClean="0"/>
              <a:t> </a:t>
            </a:r>
            <a:r>
              <a:rPr lang="cs-CZ" sz="2700" dirty="0" err="1" smtClean="0"/>
              <a:t>wertvolle</a:t>
            </a:r>
            <a:r>
              <a:rPr lang="cs-CZ" sz="2700" dirty="0" smtClean="0"/>
              <a:t> </a:t>
            </a:r>
            <a:r>
              <a:rPr lang="cs-CZ" sz="2700" dirty="0" err="1" smtClean="0"/>
              <a:t>Vase</a:t>
            </a:r>
            <a:r>
              <a:rPr lang="cs-CZ" sz="2700" dirty="0" smtClean="0"/>
              <a:t>.</a:t>
            </a:r>
          </a:p>
          <a:p>
            <a:pPr>
              <a:buFontTx/>
              <a:buChar char="-"/>
            </a:pPr>
            <a:r>
              <a:rPr lang="cs-CZ" sz="2700" dirty="0" err="1" smtClean="0"/>
              <a:t>Sie</a:t>
            </a:r>
            <a:r>
              <a:rPr lang="cs-CZ" sz="2700" dirty="0" smtClean="0"/>
              <a:t> ……. </a:t>
            </a:r>
            <a:r>
              <a:rPr lang="cs-CZ" sz="2700" dirty="0" err="1" smtClean="0"/>
              <a:t>ihre</a:t>
            </a:r>
            <a:r>
              <a:rPr lang="cs-CZ" sz="2700" dirty="0" smtClean="0"/>
              <a:t> </a:t>
            </a:r>
            <a:r>
              <a:rPr lang="cs-CZ" sz="2700" dirty="0" err="1" smtClean="0"/>
              <a:t>Haare</a:t>
            </a:r>
            <a:r>
              <a:rPr lang="cs-CZ" sz="2700" dirty="0" smtClean="0"/>
              <a:t> </a:t>
            </a:r>
            <a:r>
              <a:rPr lang="cs-CZ" sz="2700" dirty="0" err="1" smtClean="0"/>
              <a:t>und</a:t>
            </a:r>
            <a:r>
              <a:rPr lang="cs-CZ" sz="2700" dirty="0" smtClean="0"/>
              <a:t> ……. </a:t>
            </a:r>
            <a:r>
              <a:rPr lang="cs-CZ" sz="2700" dirty="0" err="1"/>
              <a:t>z</a:t>
            </a:r>
            <a:r>
              <a:rPr lang="cs-CZ" sz="2700" dirty="0" err="1" smtClean="0"/>
              <a:t>ur</a:t>
            </a:r>
            <a:r>
              <a:rPr lang="cs-CZ" sz="2700" dirty="0" smtClean="0"/>
              <a:t> </a:t>
            </a:r>
            <a:r>
              <a:rPr lang="cs-CZ" sz="2700" dirty="0" err="1" smtClean="0"/>
              <a:t>Diskothek</a:t>
            </a:r>
            <a:r>
              <a:rPr lang="cs-CZ" sz="2700" dirty="0" smtClean="0"/>
              <a:t>.</a:t>
            </a:r>
          </a:p>
          <a:p>
            <a:pPr>
              <a:buFontTx/>
              <a:buChar char="-"/>
            </a:pPr>
            <a:r>
              <a:rPr lang="cs-CZ" sz="2700" dirty="0" err="1" smtClean="0"/>
              <a:t>Am</a:t>
            </a:r>
            <a:r>
              <a:rPr lang="cs-CZ" sz="2700" dirty="0" smtClean="0"/>
              <a:t> </a:t>
            </a:r>
            <a:r>
              <a:rPr lang="cs-CZ" sz="2700" dirty="0" err="1" smtClean="0"/>
              <a:t>Nachmittag</a:t>
            </a:r>
            <a:r>
              <a:rPr lang="cs-CZ" sz="2700" dirty="0" smtClean="0"/>
              <a:t> ……. </a:t>
            </a:r>
            <a:r>
              <a:rPr lang="cs-CZ" sz="2700" dirty="0" err="1"/>
              <a:t>e</a:t>
            </a:r>
            <a:r>
              <a:rPr lang="cs-CZ" sz="2700" dirty="0" err="1" smtClean="0"/>
              <a:t>r</a:t>
            </a:r>
            <a:r>
              <a:rPr lang="cs-CZ" sz="2700" dirty="0" smtClean="0"/>
              <a:t> </a:t>
            </a:r>
            <a:r>
              <a:rPr lang="cs-CZ" sz="2700" dirty="0" err="1" smtClean="0"/>
              <a:t>immer</a:t>
            </a:r>
            <a:r>
              <a:rPr lang="cs-CZ" sz="2700" dirty="0" smtClean="0"/>
              <a:t> </a:t>
            </a:r>
            <a:r>
              <a:rPr lang="cs-CZ" sz="2700" dirty="0" err="1" smtClean="0"/>
              <a:t>auf</a:t>
            </a:r>
            <a:r>
              <a:rPr lang="cs-CZ" sz="2700" dirty="0" smtClean="0"/>
              <a:t> der </a:t>
            </a:r>
            <a:r>
              <a:rPr lang="cs-CZ" sz="2700" dirty="0" err="1" smtClean="0"/>
              <a:t>Terasse</a:t>
            </a:r>
            <a:r>
              <a:rPr lang="cs-CZ" sz="2700" dirty="0" smtClean="0"/>
              <a:t>, ……. </a:t>
            </a:r>
            <a:r>
              <a:rPr lang="cs-CZ" sz="2700" dirty="0" err="1" smtClean="0"/>
              <a:t>Zeitungen</a:t>
            </a:r>
            <a:r>
              <a:rPr lang="cs-CZ" sz="2700" dirty="0" smtClean="0"/>
              <a:t> </a:t>
            </a:r>
            <a:r>
              <a:rPr lang="cs-CZ" sz="2700" dirty="0" err="1" smtClean="0"/>
              <a:t>und</a:t>
            </a:r>
            <a:r>
              <a:rPr lang="cs-CZ" sz="2700" dirty="0" smtClean="0"/>
              <a:t> ……. </a:t>
            </a:r>
            <a:r>
              <a:rPr lang="cs-CZ" sz="2700" dirty="0" err="1"/>
              <a:t>d</a:t>
            </a:r>
            <a:r>
              <a:rPr lang="cs-CZ" sz="2700" dirty="0" err="1" smtClean="0"/>
              <a:t>abei</a:t>
            </a:r>
            <a:r>
              <a:rPr lang="cs-CZ" sz="2700" dirty="0" smtClean="0"/>
              <a:t> </a:t>
            </a:r>
            <a:r>
              <a:rPr lang="cs-CZ" sz="2700" dirty="0" err="1" smtClean="0"/>
              <a:t>einen</a:t>
            </a:r>
            <a:r>
              <a:rPr lang="cs-CZ" sz="2700" dirty="0" smtClean="0"/>
              <a:t> </a:t>
            </a:r>
            <a:r>
              <a:rPr lang="cs-CZ" sz="2700" dirty="0" err="1" smtClean="0"/>
              <a:t>Kaffee</a:t>
            </a:r>
            <a:r>
              <a:rPr lang="cs-CZ" sz="2700" dirty="0" smtClean="0"/>
              <a:t>.</a:t>
            </a:r>
          </a:p>
          <a:p>
            <a:pPr>
              <a:buFontTx/>
              <a:buChar char="-"/>
            </a:pPr>
            <a:r>
              <a:rPr lang="cs-CZ" sz="2700" dirty="0" smtClean="0"/>
              <a:t>Nach </a:t>
            </a:r>
            <a:r>
              <a:rPr lang="cs-CZ" sz="2700" dirty="0" err="1" smtClean="0"/>
              <a:t>neun</a:t>
            </a:r>
            <a:r>
              <a:rPr lang="cs-CZ" sz="2700" dirty="0" smtClean="0"/>
              <a:t> </a:t>
            </a:r>
            <a:r>
              <a:rPr lang="cs-CZ" sz="2700" dirty="0" err="1" smtClean="0"/>
              <a:t>Monaten</a:t>
            </a:r>
            <a:r>
              <a:rPr lang="cs-CZ" sz="2700" dirty="0" smtClean="0"/>
              <a:t> ……. </a:t>
            </a:r>
            <a:r>
              <a:rPr lang="cs-CZ" sz="2700" dirty="0" err="1"/>
              <a:t>s</a:t>
            </a:r>
            <a:r>
              <a:rPr lang="cs-CZ" sz="2700" dirty="0" err="1" smtClean="0"/>
              <a:t>ie</a:t>
            </a:r>
            <a:r>
              <a:rPr lang="cs-CZ" sz="2700" dirty="0" smtClean="0"/>
              <a:t> </a:t>
            </a:r>
            <a:r>
              <a:rPr lang="cs-CZ" sz="2700" dirty="0" err="1" smtClean="0"/>
              <a:t>ein</a:t>
            </a:r>
            <a:r>
              <a:rPr lang="cs-CZ" sz="2700" dirty="0" smtClean="0"/>
              <a:t> </a:t>
            </a:r>
            <a:r>
              <a:rPr lang="cs-CZ" sz="2700" dirty="0" err="1" smtClean="0"/>
              <a:t>Mädchen</a:t>
            </a:r>
            <a:r>
              <a:rPr lang="cs-CZ" sz="2700" dirty="0" smtClean="0"/>
              <a:t>.</a:t>
            </a:r>
          </a:p>
          <a:p>
            <a:pPr>
              <a:buFontTx/>
              <a:buChar char="-"/>
            </a:pPr>
            <a:endParaRPr lang="cs-CZ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– I. </a:t>
            </a:r>
            <a:r>
              <a:rPr lang="cs-CZ" sz="3200" b="1" dirty="0"/>
              <a:t>c</a:t>
            </a:r>
            <a:r>
              <a:rPr lang="cs-CZ" sz="3200" b="1" dirty="0" smtClean="0"/>
              <a:t>vičení: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/>
              <a:t>-  In den </a:t>
            </a:r>
            <a:r>
              <a:rPr lang="cs-CZ" dirty="0" err="1"/>
              <a:t>Ferien</a:t>
            </a: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arbeitete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Betreuer</a:t>
            </a:r>
            <a:r>
              <a:rPr lang="cs-CZ" dirty="0"/>
              <a:t> in </a:t>
            </a:r>
            <a:r>
              <a:rPr lang="cs-CZ" dirty="0" err="1"/>
              <a:t>einem</a:t>
            </a:r>
            <a:r>
              <a:rPr lang="cs-CZ" dirty="0"/>
              <a:t> </a:t>
            </a:r>
            <a:r>
              <a:rPr lang="cs-CZ" dirty="0" err="1"/>
              <a:t>Ferienlager</a:t>
            </a:r>
            <a:r>
              <a:rPr lang="cs-CZ" dirty="0"/>
              <a:t> </a:t>
            </a:r>
            <a:r>
              <a:rPr lang="cs-CZ" dirty="0" smtClean="0"/>
              <a:t>.</a:t>
            </a:r>
            <a:endParaRPr lang="cs-CZ" dirty="0"/>
          </a:p>
          <a:p>
            <a:pPr>
              <a:buNone/>
            </a:pPr>
            <a:r>
              <a:rPr lang="cs-CZ" dirty="0"/>
              <a:t>-  Die </a:t>
            </a:r>
            <a:r>
              <a:rPr lang="cs-CZ" dirty="0" err="1"/>
              <a:t>Kinder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badeten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/>
              <a:t>Teich</a:t>
            </a:r>
            <a:r>
              <a:rPr lang="cs-CZ" dirty="0"/>
              <a:t> </a:t>
            </a:r>
            <a:r>
              <a:rPr lang="cs-CZ" dirty="0" smtClean="0"/>
              <a:t>,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sonnten</a:t>
            </a:r>
            <a:r>
              <a:rPr lang="cs-CZ" dirty="0" smtClean="0"/>
              <a:t> </a:t>
            </a:r>
            <a:r>
              <a:rPr lang="cs-CZ" dirty="0" err="1" smtClean="0"/>
              <a:t>sich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machten</a:t>
            </a:r>
            <a:r>
              <a:rPr lang="cs-CZ" dirty="0" smtClean="0"/>
              <a:t> </a:t>
            </a:r>
            <a:r>
              <a:rPr lang="cs-CZ" dirty="0" err="1"/>
              <a:t>Ausflüge</a:t>
            </a:r>
            <a:r>
              <a:rPr lang="cs-CZ" dirty="0"/>
              <a:t> </a:t>
            </a:r>
            <a:r>
              <a:rPr lang="cs-CZ" dirty="0" err="1"/>
              <a:t>zum</a:t>
            </a:r>
            <a:r>
              <a:rPr lang="cs-CZ" dirty="0"/>
              <a:t> </a:t>
            </a:r>
            <a:r>
              <a:rPr lang="cs-CZ" dirty="0" err="1"/>
              <a:t>Stausee</a:t>
            </a:r>
            <a:r>
              <a:rPr lang="cs-CZ" dirty="0"/>
              <a:t> </a:t>
            </a:r>
            <a:r>
              <a:rPr lang="cs-CZ" dirty="0" smtClean="0"/>
              <a:t>.</a:t>
            </a:r>
            <a:endParaRPr lang="cs-CZ" dirty="0"/>
          </a:p>
          <a:p>
            <a:pPr>
              <a:buNone/>
            </a:pPr>
            <a:r>
              <a:rPr lang="cs-CZ" dirty="0"/>
              <a:t>-  Die </a:t>
            </a:r>
            <a:r>
              <a:rPr lang="cs-CZ" dirty="0" err="1"/>
              <a:t>Kinder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besichtigten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/>
              <a:t>auch</a:t>
            </a:r>
            <a:r>
              <a:rPr lang="cs-CZ" dirty="0"/>
              <a:t>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Burg</a:t>
            </a:r>
            <a:r>
              <a:rPr lang="cs-CZ" dirty="0"/>
              <a:t> </a:t>
            </a:r>
            <a:r>
              <a:rPr lang="cs-CZ" dirty="0" smtClean="0"/>
              <a:t>, </a:t>
            </a:r>
            <a:r>
              <a:rPr lang="cs-CZ" dirty="0" err="1"/>
              <a:t>später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kauften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Restaurant  Essen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ruhten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sich</a:t>
            </a:r>
            <a:r>
              <a:rPr lang="cs-CZ" dirty="0" smtClean="0"/>
              <a:t> </a:t>
            </a:r>
            <a:r>
              <a:rPr lang="cs-CZ" dirty="0"/>
              <a:t>dort </a:t>
            </a:r>
            <a:r>
              <a:rPr lang="cs-CZ" dirty="0" err="1" smtClean="0">
                <a:solidFill>
                  <a:srgbClr val="FF0000"/>
                </a:solidFill>
              </a:rPr>
              <a:t>aus</a:t>
            </a:r>
            <a:r>
              <a:rPr lang="cs-CZ" dirty="0" smtClean="0"/>
              <a:t>.</a:t>
            </a:r>
            <a:endParaRPr lang="cs-CZ" dirty="0"/>
          </a:p>
          <a:p>
            <a:pPr>
              <a:buNone/>
            </a:pPr>
            <a:r>
              <a:rPr lang="cs-CZ" dirty="0"/>
              <a:t>- 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spielten</a:t>
            </a:r>
            <a:r>
              <a:rPr lang="cs-CZ" dirty="0" smtClean="0"/>
              <a:t> </a:t>
            </a:r>
            <a:r>
              <a:rPr lang="cs-CZ" dirty="0" err="1"/>
              <a:t>oft</a:t>
            </a:r>
            <a:r>
              <a:rPr lang="cs-CZ" dirty="0"/>
              <a:t> </a:t>
            </a:r>
            <a:r>
              <a:rPr lang="cs-CZ" dirty="0" err="1"/>
              <a:t>Tennis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dem </a:t>
            </a:r>
            <a:r>
              <a:rPr lang="cs-CZ" dirty="0" err="1"/>
              <a:t>Sportplatz</a:t>
            </a:r>
            <a:r>
              <a:rPr lang="cs-CZ" dirty="0"/>
              <a:t> </a:t>
            </a:r>
            <a:r>
              <a:rPr lang="cs-CZ" dirty="0" smtClean="0"/>
              <a:t>.</a:t>
            </a:r>
            <a:endParaRPr lang="cs-CZ" dirty="0"/>
          </a:p>
          <a:p>
            <a:pPr>
              <a:buNone/>
            </a:pPr>
            <a:r>
              <a:rPr lang="cs-CZ" dirty="0"/>
              <a:t>-  </a:t>
            </a:r>
            <a:r>
              <a:rPr lang="cs-CZ" dirty="0" err="1"/>
              <a:t>Meine</a:t>
            </a:r>
            <a:r>
              <a:rPr lang="cs-CZ" dirty="0"/>
              <a:t> </a:t>
            </a:r>
            <a:r>
              <a:rPr lang="cs-CZ" dirty="0" err="1"/>
              <a:t>Freundin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besuchte</a:t>
            </a:r>
            <a:r>
              <a:rPr lang="cs-CZ" dirty="0" smtClean="0"/>
              <a:t> </a:t>
            </a:r>
            <a:r>
              <a:rPr lang="cs-CZ" dirty="0" err="1" smtClean="0"/>
              <a:t>mich</a:t>
            </a:r>
            <a:r>
              <a:rPr lang="cs-CZ" dirty="0" smtClean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einem</a:t>
            </a:r>
            <a:r>
              <a:rPr lang="cs-CZ" dirty="0"/>
              <a:t> </a:t>
            </a:r>
            <a:r>
              <a:rPr lang="cs-CZ" dirty="0" err="1"/>
              <a:t>Sonntag</a:t>
            </a:r>
            <a:r>
              <a:rPr lang="cs-CZ" dirty="0"/>
              <a:t> </a:t>
            </a:r>
            <a:r>
              <a:rPr lang="cs-CZ" dirty="0" smtClean="0"/>
              <a:t>, </a:t>
            </a:r>
            <a:r>
              <a:rPr lang="cs-CZ" dirty="0" err="1"/>
              <a:t>und</a:t>
            </a:r>
            <a:r>
              <a:rPr lang="cs-CZ" dirty="0"/>
              <a:t> 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zeigte</a:t>
            </a:r>
            <a:r>
              <a:rPr lang="cs-CZ" dirty="0" smtClean="0"/>
              <a:t> </a:t>
            </a:r>
            <a:r>
              <a:rPr lang="cs-CZ" dirty="0" err="1"/>
              <a:t>ihr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ganze</a:t>
            </a:r>
            <a:r>
              <a:rPr lang="cs-CZ" dirty="0"/>
              <a:t> </a:t>
            </a:r>
            <a:r>
              <a:rPr lang="cs-CZ" dirty="0" err="1"/>
              <a:t>Ferienlager</a:t>
            </a:r>
            <a:r>
              <a:rPr lang="cs-CZ" dirty="0"/>
              <a:t> </a:t>
            </a:r>
            <a:r>
              <a:rPr lang="cs-CZ" dirty="0" smtClean="0"/>
              <a:t>.</a:t>
            </a:r>
            <a:endParaRPr lang="cs-CZ" dirty="0"/>
          </a:p>
          <a:p>
            <a:pPr>
              <a:buNone/>
            </a:pPr>
            <a:r>
              <a:rPr lang="cs-CZ" dirty="0"/>
              <a:t>-  </a:t>
            </a:r>
            <a:r>
              <a:rPr lang="cs-CZ" dirty="0" err="1"/>
              <a:t>Leider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reiste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/>
              <a:t>nächsten</a:t>
            </a:r>
            <a:r>
              <a:rPr lang="cs-CZ" dirty="0"/>
              <a:t> </a:t>
            </a:r>
            <a:r>
              <a:rPr lang="cs-CZ" dirty="0" err="1"/>
              <a:t>Tag</a:t>
            </a:r>
            <a:r>
              <a:rPr lang="cs-CZ" dirty="0"/>
              <a:t> </a:t>
            </a:r>
            <a:r>
              <a:rPr lang="cs-CZ" dirty="0" err="1"/>
              <a:t>wieder</a:t>
            </a:r>
            <a:r>
              <a:rPr lang="cs-CZ" dirty="0"/>
              <a:t> </a:t>
            </a:r>
            <a:r>
              <a:rPr lang="cs-CZ" dirty="0" smtClean="0">
                <a:solidFill>
                  <a:srgbClr val="FF0000"/>
                </a:solidFill>
              </a:rPr>
              <a:t>ab</a:t>
            </a:r>
            <a:r>
              <a:rPr lang="cs-CZ" dirty="0" smtClean="0"/>
              <a:t>, </a:t>
            </a:r>
            <a:r>
              <a:rPr lang="cs-CZ" dirty="0" err="1" smtClean="0"/>
              <a:t>denn</a:t>
            </a:r>
            <a:r>
              <a:rPr lang="cs-CZ" dirty="0" smtClean="0"/>
              <a:t>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wartete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Hause</a:t>
            </a:r>
            <a:r>
              <a:rPr lang="cs-CZ" dirty="0"/>
              <a:t> </a:t>
            </a:r>
            <a:r>
              <a:rPr lang="cs-CZ" dirty="0" err="1"/>
              <a:t>viel</a:t>
            </a:r>
            <a:r>
              <a:rPr lang="cs-CZ" dirty="0"/>
              <a:t> </a:t>
            </a:r>
            <a:r>
              <a:rPr lang="cs-CZ" dirty="0" err="1"/>
              <a:t>Arbeit</a:t>
            </a:r>
            <a:r>
              <a:rPr lang="cs-CZ" dirty="0"/>
              <a:t> </a:t>
            </a:r>
            <a:r>
              <a:rPr lang="cs-CZ" dirty="0" smtClean="0"/>
              <a:t>.</a:t>
            </a:r>
            <a:endParaRPr lang="cs-CZ" dirty="0"/>
          </a:p>
          <a:p>
            <a:pPr>
              <a:buNone/>
            </a:pPr>
            <a:r>
              <a:rPr lang="cs-CZ" dirty="0"/>
              <a:t>-  </a:t>
            </a:r>
            <a:r>
              <a:rPr lang="cs-CZ" dirty="0" err="1"/>
              <a:t>Wir</a:t>
            </a:r>
            <a:r>
              <a:rPr lang="cs-CZ" dirty="0"/>
              <a:t> </a:t>
            </a:r>
            <a:r>
              <a:rPr lang="cs-CZ" dirty="0" err="1"/>
              <a:t>alle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lernten</a:t>
            </a:r>
            <a:r>
              <a:rPr lang="cs-CZ" dirty="0" smtClean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Ferienlager</a:t>
            </a:r>
            <a:r>
              <a:rPr lang="cs-CZ" dirty="0"/>
              <a:t> </a:t>
            </a:r>
            <a:r>
              <a:rPr lang="cs-CZ" dirty="0" err="1"/>
              <a:t>viele</a:t>
            </a:r>
            <a:r>
              <a:rPr lang="cs-CZ" dirty="0"/>
              <a:t> </a:t>
            </a:r>
            <a:r>
              <a:rPr lang="cs-CZ" dirty="0" err="1"/>
              <a:t>neue</a:t>
            </a:r>
            <a:r>
              <a:rPr lang="cs-CZ" dirty="0"/>
              <a:t> </a:t>
            </a:r>
            <a:r>
              <a:rPr lang="cs-CZ" dirty="0" err="1"/>
              <a:t>Freunde</a:t>
            </a:r>
            <a:r>
              <a:rPr lang="cs-CZ" dirty="0"/>
              <a:t>  </a:t>
            </a:r>
            <a:r>
              <a:rPr lang="cs-CZ" dirty="0" err="1" smtClean="0">
                <a:solidFill>
                  <a:srgbClr val="FF0000"/>
                </a:solidFill>
              </a:rPr>
              <a:t>kennen</a:t>
            </a:r>
            <a:r>
              <a:rPr lang="cs-CZ" dirty="0" smtClean="0"/>
              <a:t>.</a:t>
            </a:r>
            <a:endParaRPr lang="cs-CZ" dirty="0"/>
          </a:p>
          <a:p>
            <a:pPr>
              <a:buNone/>
            </a:pPr>
            <a:r>
              <a:rPr lang="cs-CZ" dirty="0"/>
              <a:t>- 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erinnerte</a:t>
            </a:r>
            <a:r>
              <a:rPr lang="cs-CZ" dirty="0" smtClean="0"/>
              <a:t> </a:t>
            </a:r>
            <a:r>
              <a:rPr lang="cs-CZ" dirty="0" err="1"/>
              <a:t>mich</a:t>
            </a:r>
            <a:r>
              <a:rPr lang="cs-CZ" dirty="0"/>
              <a:t> </a:t>
            </a:r>
            <a:r>
              <a:rPr lang="cs-CZ" dirty="0" err="1"/>
              <a:t>später</a:t>
            </a:r>
            <a:r>
              <a:rPr lang="cs-CZ" dirty="0"/>
              <a:t> </a:t>
            </a:r>
            <a:r>
              <a:rPr lang="cs-CZ" dirty="0" err="1"/>
              <a:t>oft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smtClean="0"/>
              <a:t>.</a:t>
            </a:r>
            <a:endParaRPr lang="cs-CZ" dirty="0"/>
          </a:p>
          <a:p>
            <a:pPr>
              <a:buNone/>
            </a:pP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200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b="1" dirty="0"/>
              <a:t>Řešení – </a:t>
            </a:r>
            <a:r>
              <a:rPr lang="cs-CZ" sz="3200" b="1" dirty="0" smtClean="0"/>
              <a:t>II. </a:t>
            </a:r>
            <a:r>
              <a:rPr lang="cs-CZ" sz="3200" b="1" dirty="0"/>
              <a:t>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kannte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Tobias</a:t>
            </a:r>
            <a:r>
              <a:rPr lang="cs-CZ" dirty="0" smtClean="0"/>
              <a:t> </a:t>
            </a:r>
            <a:r>
              <a:rPr lang="cs-CZ" dirty="0"/>
              <a:t>von </a:t>
            </a:r>
            <a:r>
              <a:rPr lang="cs-CZ" dirty="0" err="1"/>
              <a:t>klein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.</a:t>
            </a:r>
          </a:p>
          <a:p>
            <a:r>
              <a:rPr lang="cs-CZ" dirty="0"/>
              <a:t>Er </a:t>
            </a:r>
            <a:r>
              <a:rPr lang="cs-CZ" dirty="0" err="1" smtClean="0">
                <a:solidFill>
                  <a:srgbClr val="FF0000"/>
                </a:solidFill>
              </a:rPr>
              <a:t>nannte</a:t>
            </a:r>
            <a:r>
              <a:rPr lang="cs-CZ" dirty="0" smtClean="0"/>
              <a:t> </a:t>
            </a:r>
            <a:r>
              <a:rPr lang="cs-CZ" dirty="0" err="1"/>
              <a:t>mich</a:t>
            </a:r>
            <a:r>
              <a:rPr lang="cs-CZ" dirty="0"/>
              <a:t> </a:t>
            </a:r>
            <a:r>
              <a:rPr lang="cs-CZ" dirty="0" err="1"/>
              <a:t>Röschen</a:t>
            </a:r>
            <a:r>
              <a:rPr lang="cs-CZ" dirty="0"/>
              <a:t>.</a:t>
            </a:r>
          </a:p>
          <a:p>
            <a:r>
              <a:rPr lang="cs-CZ" dirty="0" err="1"/>
              <a:t>Wenn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Geburtstag</a:t>
            </a:r>
            <a:r>
              <a:rPr lang="cs-CZ" dirty="0"/>
              <a:t> </a:t>
            </a:r>
            <a:r>
              <a:rPr lang="cs-CZ" dirty="0" err="1"/>
              <a:t>hatte</a:t>
            </a:r>
            <a:r>
              <a:rPr lang="cs-CZ" dirty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brachte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/>
              <a:t>mir</a:t>
            </a:r>
            <a:r>
              <a:rPr lang="cs-CZ" dirty="0"/>
              <a:t> </a:t>
            </a:r>
            <a:r>
              <a:rPr lang="cs-CZ" dirty="0" err="1"/>
              <a:t>immer</a:t>
            </a:r>
            <a:r>
              <a:rPr lang="cs-CZ" dirty="0"/>
              <a:t> </a:t>
            </a:r>
            <a:r>
              <a:rPr lang="cs-CZ" dirty="0" err="1"/>
              <a:t>Blumen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kleine</a:t>
            </a:r>
            <a:r>
              <a:rPr lang="cs-CZ" dirty="0"/>
              <a:t> </a:t>
            </a:r>
            <a:r>
              <a:rPr lang="cs-CZ" dirty="0" err="1"/>
              <a:t>Geschenke</a:t>
            </a:r>
            <a:r>
              <a:rPr lang="cs-CZ" dirty="0"/>
              <a:t>.</a:t>
            </a:r>
          </a:p>
          <a:p>
            <a:r>
              <a:rPr lang="cs-CZ" dirty="0" err="1"/>
              <a:t>Später</a:t>
            </a: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verbrachten</a:t>
            </a:r>
            <a:r>
              <a:rPr lang="cs-CZ" dirty="0" smtClean="0"/>
              <a:t> </a:t>
            </a:r>
            <a:r>
              <a:rPr lang="cs-CZ" dirty="0" err="1"/>
              <a:t>wir</a:t>
            </a:r>
            <a:r>
              <a:rPr lang="cs-CZ" dirty="0"/>
              <a:t> </a:t>
            </a:r>
            <a:r>
              <a:rPr lang="cs-CZ" dirty="0" err="1"/>
              <a:t>oft</a:t>
            </a:r>
            <a:r>
              <a:rPr lang="cs-CZ" dirty="0"/>
              <a:t> </a:t>
            </a:r>
            <a:r>
              <a:rPr lang="cs-CZ" dirty="0" err="1"/>
              <a:t>Ferien</a:t>
            </a:r>
            <a:r>
              <a:rPr lang="cs-CZ" dirty="0"/>
              <a:t> </a:t>
            </a:r>
            <a:r>
              <a:rPr lang="cs-CZ" dirty="0" err="1"/>
              <a:t>zusammen</a:t>
            </a:r>
            <a:r>
              <a:rPr lang="cs-CZ" dirty="0"/>
              <a:t>. </a:t>
            </a:r>
          </a:p>
          <a:p>
            <a:r>
              <a:rPr lang="cs-CZ" dirty="0" err="1"/>
              <a:t>Wir</a:t>
            </a:r>
            <a:r>
              <a:rPr lang="cs-CZ" dirty="0"/>
              <a:t> </a:t>
            </a:r>
            <a:r>
              <a:rPr lang="cs-CZ" dirty="0" err="1"/>
              <a:t>alle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kannten</a:t>
            </a:r>
            <a:r>
              <a:rPr lang="cs-CZ" dirty="0" smtClean="0"/>
              <a:t> </a:t>
            </a:r>
            <a:r>
              <a:rPr lang="cs-CZ" dirty="0" err="1"/>
              <a:t>unseren</a:t>
            </a:r>
            <a:r>
              <a:rPr lang="cs-CZ" dirty="0"/>
              <a:t> Direktor.</a:t>
            </a:r>
          </a:p>
          <a:p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rannte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jeden </a:t>
            </a:r>
            <a:r>
              <a:rPr lang="cs-CZ" dirty="0" err="1"/>
              <a:t>Morgen</a:t>
            </a:r>
            <a:r>
              <a:rPr lang="cs-CZ" dirty="0"/>
              <a:t> </a:t>
            </a:r>
            <a:r>
              <a:rPr lang="cs-CZ" dirty="0" err="1"/>
              <a:t>zur</a:t>
            </a:r>
            <a:r>
              <a:rPr lang="cs-CZ" dirty="0"/>
              <a:t> </a:t>
            </a:r>
            <a:r>
              <a:rPr lang="cs-CZ" dirty="0" err="1"/>
              <a:t>Schule</a:t>
            </a:r>
            <a:r>
              <a:rPr lang="cs-CZ" dirty="0"/>
              <a:t>, </a:t>
            </a:r>
            <a:r>
              <a:rPr lang="cs-CZ" dirty="0" err="1"/>
              <a:t>weil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immer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spät</a:t>
            </a:r>
            <a:r>
              <a:rPr lang="cs-CZ" dirty="0"/>
              <a:t> </a:t>
            </a:r>
            <a:r>
              <a:rPr lang="cs-CZ" dirty="0" err="1"/>
              <a:t>aufstand</a:t>
            </a:r>
            <a:r>
              <a:rPr lang="cs-CZ" dirty="0"/>
              <a:t>.</a:t>
            </a:r>
          </a:p>
          <a:p>
            <a:r>
              <a:rPr lang="cs-CZ" dirty="0" err="1"/>
              <a:t>Alle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kannten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ihn</a:t>
            </a:r>
            <a:r>
              <a:rPr lang="cs-CZ" dirty="0"/>
              <a:t>, 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war</a:t>
            </a:r>
            <a:r>
              <a:rPr lang="cs-CZ" dirty="0"/>
              <a:t>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bekannter</a:t>
            </a:r>
            <a:r>
              <a:rPr lang="cs-CZ" dirty="0"/>
              <a:t> </a:t>
            </a:r>
            <a:r>
              <a:rPr lang="cs-CZ" dirty="0" err="1"/>
              <a:t>Sportler</a:t>
            </a:r>
            <a:r>
              <a:rPr lang="cs-CZ" dirty="0"/>
              <a:t>.</a:t>
            </a:r>
          </a:p>
          <a:p>
            <a:r>
              <a:rPr lang="cs-CZ" dirty="0" err="1"/>
              <a:t>Zum</a:t>
            </a:r>
            <a:r>
              <a:rPr lang="cs-CZ" dirty="0"/>
              <a:t> </a:t>
            </a:r>
            <a:r>
              <a:rPr lang="cs-CZ" dirty="0" err="1"/>
              <a:t>Picknick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brachten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/>
              <a:t>Essen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Trinken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 smtClean="0"/>
              <a:t>.</a:t>
            </a:r>
          </a:p>
          <a:p>
            <a:r>
              <a:rPr lang="cs-CZ" dirty="0"/>
              <a:t>Er </a:t>
            </a:r>
            <a:r>
              <a:rPr lang="cs-CZ" dirty="0" err="1">
                <a:solidFill>
                  <a:srgbClr val="FF0000"/>
                </a:solidFill>
              </a:rPr>
              <a:t>rannte</a:t>
            </a:r>
            <a:r>
              <a:rPr lang="cs-CZ" dirty="0"/>
              <a:t> </a:t>
            </a:r>
            <a:r>
              <a:rPr lang="cs-CZ" dirty="0" err="1"/>
              <a:t>jedes</a:t>
            </a:r>
            <a:r>
              <a:rPr lang="cs-CZ" dirty="0"/>
              <a:t> </a:t>
            </a:r>
            <a:r>
              <a:rPr lang="cs-CZ" dirty="0" err="1"/>
              <a:t>Jahr</a:t>
            </a:r>
            <a:r>
              <a:rPr lang="cs-CZ" dirty="0"/>
              <a:t> den </a:t>
            </a:r>
            <a:r>
              <a:rPr lang="cs-CZ" dirty="0" err="1"/>
              <a:t>Maratonlauf</a:t>
            </a:r>
            <a:r>
              <a:rPr lang="cs-CZ" dirty="0"/>
              <a:t>.</a:t>
            </a:r>
          </a:p>
          <a:p>
            <a:r>
              <a:rPr lang="cs-CZ" dirty="0" err="1" smtClean="0"/>
              <a:t>Seine</a:t>
            </a:r>
            <a:r>
              <a:rPr lang="cs-CZ" dirty="0" smtClean="0"/>
              <a:t> </a:t>
            </a:r>
            <a:r>
              <a:rPr lang="cs-CZ" dirty="0" err="1"/>
              <a:t>Haut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brannte</a:t>
            </a:r>
            <a:r>
              <a:rPr lang="cs-CZ" dirty="0" smtClean="0"/>
              <a:t> </a:t>
            </a:r>
            <a:r>
              <a:rPr lang="cs-CZ" dirty="0" err="1" smtClean="0"/>
              <a:t>stark</a:t>
            </a:r>
            <a:r>
              <a:rPr lang="cs-CZ" dirty="0" smtClean="0"/>
              <a:t> </a:t>
            </a:r>
            <a:r>
              <a:rPr lang="cs-CZ" dirty="0"/>
              <a:t>von der </a:t>
            </a:r>
            <a:r>
              <a:rPr lang="cs-CZ" dirty="0" err="1"/>
              <a:t>Sonne</a:t>
            </a:r>
            <a:r>
              <a:rPr lang="cs-CZ" dirty="0"/>
              <a:t>. </a:t>
            </a:r>
          </a:p>
          <a:p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dachte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nicht</a:t>
            </a:r>
            <a:r>
              <a:rPr lang="cs-CZ" dirty="0"/>
              <a:t>, </a:t>
            </a:r>
            <a:r>
              <a:rPr lang="cs-CZ" dirty="0" err="1"/>
              <a:t>dass</a:t>
            </a:r>
            <a:r>
              <a:rPr lang="cs-CZ" dirty="0"/>
              <a:t> </a:t>
            </a:r>
            <a:r>
              <a:rPr lang="cs-CZ" dirty="0" err="1"/>
              <a:t>wir</a:t>
            </a:r>
            <a:r>
              <a:rPr lang="cs-CZ" dirty="0"/>
              <a:t> </a:t>
            </a:r>
            <a:r>
              <a:rPr lang="cs-CZ" dirty="0" err="1"/>
              <a:t>uns</a:t>
            </a:r>
            <a:r>
              <a:rPr lang="cs-CZ" dirty="0"/>
              <a:t> </a:t>
            </a:r>
            <a:r>
              <a:rPr lang="cs-CZ" dirty="0" err="1"/>
              <a:t>trennen</a:t>
            </a:r>
            <a:r>
              <a:rPr lang="cs-CZ" dirty="0"/>
              <a:t>.</a:t>
            </a:r>
          </a:p>
          <a:p>
            <a:r>
              <a:rPr lang="cs-CZ" dirty="0"/>
              <a:t>Die </a:t>
            </a:r>
            <a:r>
              <a:rPr lang="cs-CZ" dirty="0" err="1"/>
              <a:t>Klasse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nannte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/>
              <a:t>Schülerin</a:t>
            </a:r>
            <a:r>
              <a:rPr lang="cs-CZ" dirty="0"/>
              <a:t> „</a:t>
            </a:r>
            <a:r>
              <a:rPr lang="cs-CZ" dirty="0" err="1"/>
              <a:t>Hermione</a:t>
            </a:r>
            <a:r>
              <a:rPr lang="cs-CZ" dirty="0"/>
              <a:t>“.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6158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975</Words>
  <Application>Microsoft Office PowerPoint</Application>
  <PresentationFormat>Předvádění na obrazovce (4:3)</PresentationFormat>
  <Paragraphs>123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Motiv sady Office</vt:lpstr>
      <vt:lpstr>Prezentace aplikace PowerPoint</vt:lpstr>
      <vt:lpstr>Préteritum pravidelných a smíšených sloves</vt:lpstr>
      <vt:lpstr>Prezentace aplikace PowerPoint</vt:lpstr>
      <vt:lpstr>I. Cvičení – tvoř věty v préteritu:</vt:lpstr>
      <vt:lpstr>II. Cvičení – doplň smíšená slovesa v préteritu:</vt:lpstr>
      <vt:lpstr>Préteritum nepravidelných sloves</vt:lpstr>
      <vt:lpstr>III. Cvičení – doplň tvary se správnými koncovkami do vět:</vt:lpstr>
      <vt:lpstr>Řešení – I. cvičení:</vt:lpstr>
      <vt:lpstr>Řešení – II. cvičení:</vt:lpstr>
      <vt:lpstr>Řešení – III. cvičení: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Préteritum pravidelných a nepravidelných sloves</dc:title>
  <dc:creator>Mňuí</dc:creator>
  <cp:lastModifiedBy>Pavel Roubínek</cp:lastModifiedBy>
  <cp:revision>43</cp:revision>
  <dcterms:created xsi:type="dcterms:W3CDTF">2014-05-17T16:46:39Z</dcterms:created>
  <dcterms:modified xsi:type="dcterms:W3CDTF">2014-06-10T09:33:10Z</dcterms:modified>
</cp:coreProperties>
</file>