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1" r:id="rId5"/>
    <p:sldId id="260" r:id="rId6"/>
    <p:sldId id="259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85CE-A2B2-4BDB-9CAA-AE548DFCBF6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C855-3DED-4C05-8612-F97107FFB3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85CE-A2B2-4BDB-9CAA-AE548DFCBF6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C855-3DED-4C05-8612-F97107FFB3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85CE-A2B2-4BDB-9CAA-AE548DFCBF6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C855-3DED-4C05-8612-F97107FFB3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85CE-A2B2-4BDB-9CAA-AE548DFCBF6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C855-3DED-4C05-8612-F97107FFB3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85CE-A2B2-4BDB-9CAA-AE548DFCBF6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C855-3DED-4C05-8612-F97107FFB3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85CE-A2B2-4BDB-9CAA-AE548DFCBF6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C855-3DED-4C05-8612-F97107FFB3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85CE-A2B2-4BDB-9CAA-AE548DFCBF6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C855-3DED-4C05-8612-F97107FFB3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85CE-A2B2-4BDB-9CAA-AE548DFCBF6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C855-3DED-4C05-8612-F97107FFB3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85CE-A2B2-4BDB-9CAA-AE548DFCBF6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C855-3DED-4C05-8612-F97107FFB3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85CE-A2B2-4BDB-9CAA-AE548DFCBF6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C855-3DED-4C05-8612-F97107FFB3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85CE-A2B2-4BDB-9CAA-AE548DFCBF6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C855-3DED-4C05-8612-F97107FFB3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185CE-A2B2-4BDB-9CAA-AE548DFCBF6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1C855-3DED-4C05-8612-F97107FFB3B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689410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Předložky se 3. pádem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jazyk, kvarta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 – gramatické jevy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Materiál slouží k prezentaci a procvičení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dané gramatické oblasti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předložka, 3. pád, člen určitý rodu mužského, středního a ženského, stažený tvar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PhDr.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Eva Sklenářová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3. 4. 2014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54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6264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/>
              <a:t> </a:t>
            </a:r>
            <a:r>
              <a:rPr lang="cs-CZ" sz="2800" b="1" dirty="0" smtClean="0"/>
              <a:t>    Zdroje</a:t>
            </a:r>
          </a:p>
          <a:p>
            <a:endParaRPr lang="cs-CZ" sz="2400" dirty="0"/>
          </a:p>
          <a:p>
            <a:pPr lvl="0"/>
            <a:r>
              <a:rPr lang="cs-CZ" sz="2400" dirty="0"/>
              <a:t>BAUMBACH, R., VÁCLAVKOVÁ, G. Mluvnice němčiny. 1. vydání. FIN PUBLISHING Olomouc, 1997. ISBN 80-86002-13-6.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DUSILOVÁ, D., EBEL, M., GOEDERT, R., KOLOCOVÁ, V., VACHALOVSKÁ, L. Nová cvičebnice německé gramatiky. Nakladatelství POLYGLOT, Praha. Třetí vydání, dotisk 2002. ISBN 80-86-195-10-4.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HELBIG, G., BUSCHA, J. </a:t>
            </a:r>
            <a:r>
              <a:rPr lang="cs-CZ" sz="2400" dirty="0" err="1"/>
              <a:t>Deutsche</a:t>
            </a:r>
            <a:r>
              <a:rPr lang="cs-CZ" sz="2400" dirty="0"/>
              <a:t> </a:t>
            </a:r>
            <a:r>
              <a:rPr lang="cs-CZ" sz="2400" dirty="0" err="1"/>
              <a:t>Grammatik</a:t>
            </a:r>
            <a:r>
              <a:rPr lang="cs-CZ" sz="2400" dirty="0"/>
              <a:t>. </a:t>
            </a:r>
            <a:r>
              <a:rPr lang="cs-CZ" sz="2400" dirty="0" err="1"/>
              <a:t>Ein</a:t>
            </a:r>
            <a:r>
              <a:rPr lang="cs-CZ" sz="2400" dirty="0"/>
              <a:t> </a:t>
            </a:r>
            <a:r>
              <a:rPr lang="cs-CZ" sz="2400" dirty="0" err="1"/>
              <a:t>Handbuchbuch</a:t>
            </a:r>
            <a:r>
              <a:rPr lang="cs-CZ" sz="2400" dirty="0"/>
              <a:t> </a:t>
            </a:r>
            <a:r>
              <a:rPr lang="cs-CZ" sz="2400" dirty="0" err="1"/>
              <a:t>für</a:t>
            </a:r>
            <a:r>
              <a:rPr lang="cs-CZ" sz="2400" dirty="0"/>
              <a:t> den </a:t>
            </a:r>
            <a:r>
              <a:rPr lang="cs-CZ" sz="2400" dirty="0" err="1"/>
              <a:t>Ausländerunterricht</a:t>
            </a:r>
            <a:r>
              <a:rPr lang="cs-CZ" sz="2400" dirty="0"/>
              <a:t>. 15., </a:t>
            </a:r>
            <a:r>
              <a:rPr lang="cs-CZ" sz="2400" dirty="0" err="1"/>
              <a:t>durchgesehene</a:t>
            </a:r>
            <a:r>
              <a:rPr lang="cs-CZ" sz="2400" dirty="0"/>
              <a:t> </a:t>
            </a:r>
            <a:r>
              <a:rPr lang="cs-CZ" sz="2400" dirty="0" err="1"/>
              <a:t>Auflage</a:t>
            </a:r>
            <a:r>
              <a:rPr lang="cs-CZ" sz="2400" dirty="0"/>
              <a:t> 1993. </a:t>
            </a:r>
            <a:r>
              <a:rPr lang="cs-CZ" sz="2400" dirty="0" err="1"/>
              <a:t>Langenscheidt</a:t>
            </a:r>
            <a:r>
              <a:rPr lang="cs-CZ" sz="2400" dirty="0"/>
              <a:t> </a:t>
            </a:r>
            <a:r>
              <a:rPr lang="cs-CZ" sz="2400" dirty="0" err="1"/>
              <a:t>Verlag</a:t>
            </a:r>
            <a:r>
              <a:rPr lang="cs-CZ" sz="2400" dirty="0"/>
              <a:t>. </a:t>
            </a:r>
            <a:r>
              <a:rPr lang="cs-CZ" sz="2400" dirty="0" err="1"/>
              <a:t>Germany</a:t>
            </a:r>
            <a:r>
              <a:rPr lang="cs-CZ" sz="2400" dirty="0"/>
              <a:t>. ISBN 3-324-00118-8.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MOTTA, G., CVIKOWSKA, B., VOMÁČKOVÁ, O., ČERNÝ, T. Direkt 2 </a:t>
            </a:r>
            <a:r>
              <a:rPr lang="cs-CZ" sz="2400" dirty="0" err="1"/>
              <a:t>neu</a:t>
            </a:r>
            <a:r>
              <a:rPr lang="cs-CZ" sz="2400" dirty="0"/>
              <a:t>. Němčina pro střední školy. Učebnice a pracovní sešit. Nové přepracované vydání: Tomáš Černý,  </a:t>
            </a:r>
            <a:r>
              <a:rPr lang="cs-CZ" sz="2400" dirty="0" err="1"/>
              <a:t>Klett</a:t>
            </a:r>
            <a:r>
              <a:rPr lang="cs-CZ" sz="2400" dirty="0"/>
              <a:t> nakladatelství s. r. o., Praha 2012. ISBN 978-80-7397-101-4.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8751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Předložky se 3. pádem</a:t>
            </a:r>
            <a:endParaRPr lang="cs-CZ" sz="4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76064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4000" b="1" dirty="0" err="1">
                <a:solidFill>
                  <a:srgbClr val="FF0000"/>
                </a:solidFill>
              </a:rPr>
              <a:t>a</a:t>
            </a:r>
            <a:r>
              <a:rPr lang="cs-CZ" sz="4000" b="1" dirty="0" err="1" smtClean="0">
                <a:solidFill>
                  <a:srgbClr val="FF0000"/>
                </a:solidFill>
              </a:rPr>
              <a:t>us</a:t>
            </a:r>
            <a:r>
              <a:rPr lang="cs-CZ" sz="4000" b="1" dirty="0" smtClean="0">
                <a:solidFill>
                  <a:srgbClr val="FF0000"/>
                </a:solidFill>
              </a:rPr>
              <a:t> </a:t>
            </a:r>
            <a:r>
              <a:rPr lang="cs-CZ" sz="4000" dirty="0" smtClean="0"/>
              <a:t>= z</a:t>
            </a:r>
            <a:r>
              <a:rPr lang="cs-CZ" sz="3700" dirty="0" smtClean="0"/>
              <a:t>	</a:t>
            </a:r>
            <a:endParaRPr lang="cs-CZ" sz="3700" dirty="0"/>
          </a:p>
          <a:p>
            <a:pPr>
              <a:buNone/>
            </a:pPr>
            <a:r>
              <a:rPr lang="cs-CZ" sz="3400" dirty="0" err="1" smtClean="0"/>
              <a:t>Er</a:t>
            </a:r>
            <a:r>
              <a:rPr lang="cs-CZ" sz="3400" dirty="0" smtClean="0"/>
              <a:t> </a:t>
            </a:r>
            <a:r>
              <a:rPr lang="cs-CZ" sz="3400" dirty="0" err="1" smtClean="0"/>
              <a:t>kommt</a:t>
            </a:r>
            <a:r>
              <a:rPr lang="cs-CZ" sz="3400" dirty="0" smtClean="0"/>
              <a:t> </a:t>
            </a:r>
            <a:r>
              <a:rPr lang="cs-CZ" sz="3400" b="1" i="1" dirty="0" err="1" smtClean="0"/>
              <a:t>aus</a:t>
            </a:r>
            <a:r>
              <a:rPr lang="cs-CZ" sz="3400" b="1" i="1" dirty="0" smtClean="0"/>
              <a:t> </a:t>
            </a:r>
            <a:r>
              <a:rPr lang="cs-CZ" sz="3400" dirty="0" smtClean="0"/>
              <a:t>Berlin.</a:t>
            </a:r>
          </a:p>
          <a:p>
            <a:pPr>
              <a:buNone/>
            </a:pPr>
            <a:r>
              <a:rPr lang="cs-CZ" sz="4000" b="1" dirty="0" err="1">
                <a:solidFill>
                  <a:srgbClr val="FF0000"/>
                </a:solidFill>
              </a:rPr>
              <a:t>b</a:t>
            </a:r>
            <a:r>
              <a:rPr lang="cs-CZ" sz="4000" b="1" dirty="0" err="1" smtClean="0">
                <a:solidFill>
                  <a:srgbClr val="FF0000"/>
                </a:solidFill>
              </a:rPr>
              <a:t>ei</a:t>
            </a:r>
            <a:r>
              <a:rPr lang="cs-CZ" sz="4000" b="1" dirty="0" smtClean="0">
                <a:solidFill>
                  <a:srgbClr val="FF0000"/>
                </a:solidFill>
              </a:rPr>
              <a:t> </a:t>
            </a:r>
            <a:r>
              <a:rPr lang="cs-CZ" sz="4000" dirty="0" smtClean="0"/>
              <a:t>= u, při</a:t>
            </a:r>
            <a:r>
              <a:rPr lang="cs-CZ" sz="3700" dirty="0" smtClean="0"/>
              <a:t>	</a:t>
            </a:r>
          </a:p>
          <a:p>
            <a:pPr>
              <a:buNone/>
            </a:pPr>
            <a:r>
              <a:rPr lang="cs-CZ" sz="3400" dirty="0" err="1"/>
              <a:t>Er</a:t>
            </a:r>
            <a:r>
              <a:rPr lang="cs-CZ" sz="3400" dirty="0"/>
              <a:t> </a:t>
            </a:r>
            <a:r>
              <a:rPr lang="cs-CZ" sz="3400" dirty="0" err="1"/>
              <a:t>wohnt</a:t>
            </a:r>
            <a:r>
              <a:rPr lang="cs-CZ" sz="3400" dirty="0"/>
              <a:t> </a:t>
            </a:r>
            <a:r>
              <a:rPr lang="cs-CZ" sz="3400" b="1" i="1" dirty="0" err="1"/>
              <a:t>bei</a:t>
            </a:r>
            <a:r>
              <a:rPr lang="cs-CZ" sz="3400" dirty="0"/>
              <a:t> </a:t>
            </a:r>
            <a:r>
              <a:rPr lang="cs-CZ" sz="3400" dirty="0" err="1"/>
              <a:t>seinem</a:t>
            </a:r>
            <a:r>
              <a:rPr lang="cs-CZ" sz="3400" dirty="0"/>
              <a:t> Vater. </a:t>
            </a:r>
            <a:r>
              <a:rPr lang="cs-CZ" sz="3400" b="1" i="1" dirty="0" err="1"/>
              <a:t>Bei</a:t>
            </a:r>
            <a:r>
              <a:rPr lang="cs-CZ" sz="3400" dirty="0"/>
              <a:t> </a:t>
            </a:r>
            <a:r>
              <a:rPr lang="cs-CZ" sz="3400" dirty="0" err="1" smtClean="0"/>
              <a:t>dem</a:t>
            </a:r>
            <a:r>
              <a:rPr lang="cs-CZ" sz="3400" dirty="0" smtClean="0"/>
              <a:t> </a:t>
            </a:r>
            <a:r>
              <a:rPr lang="cs-CZ" sz="3400" dirty="0" err="1" smtClean="0"/>
              <a:t>Lesen</a:t>
            </a:r>
            <a:r>
              <a:rPr lang="cs-CZ" sz="3400" dirty="0" smtClean="0"/>
              <a:t> </a:t>
            </a:r>
            <a:r>
              <a:rPr lang="cs-CZ" sz="3400" dirty="0" err="1"/>
              <a:t>brauche</a:t>
            </a:r>
            <a:r>
              <a:rPr lang="cs-CZ" sz="3400" dirty="0"/>
              <a:t> </a:t>
            </a:r>
            <a:r>
              <a:rPr lang="cs-CZ" sz="3400" dirty="0" err="1"/>
              <a:t>ich</a:t>
            </a:r>
            <a:r>
              <a:rPr lang="cs-CZ" sz="3400" dirty="0"/>
              <a:t> </a:t>
            </a:r>
            <a:r>
              <a:rPr lang="cs-CZ" sz="3400" dirty="0" err="1"/>
              <a:t>eine</a:t>
            </a:r>
            <a:r>
              <a:rPr lang="cs-CZ" sz="3400" dirty="0"/>
              <a:t> </a:t>
            </a:r>
            <a:r>
              <a:rPr lang="cs-CZ" sz="3400" dirty="0" err="1"/>
              <a:t>Brille</a:t>
            </a:r>
            <a:r>
              <a:rPr lang="cs-CZ" sz="3400" dirty="0"/>
              <a:t>.</a:t>
            </a:r>
          </a:p>
          <a:p>
            <a:pPr>
              <a:buNone/>
            </a:pPr>
            <a:r>
              <a:rPr lang="cs-CZ" sz="4000" b="1" dirty="0" err="1">
                <a:solidFill>
                  <a:srgbClr val="FF0000"/>
                </a:solidFill>
              </a:rPr>
              <a:t>m</a:t>
            </a:r>
            <a:r>
              <a:rPr lang="cs-CZ" sz="4000" b="1" dirty="0" err="1" smtClean="0">
                <a:solidFill>
                  <a:srgbClr val="FF0000"/>
                </a:solidFill>
              </a:rPr>
              <a:t>it</a:t>
            </a:r>
            <a:r>
              <a:rPr lang="cs-CZ" sz="4000" dirty="0" smtClean="0"/>
              <a:t> = s	 </a:t>
            </a:r>
          </a:p>
          <a:p>
            <a:pPr>
              <a:buNone/>
            </a:pPr>
            <a:r>
              <a:rPr lang="cs-CZ" sz="3400" dirty="0" err="1" smtClean="0"/>
              <a:t>Wir</a:t>
            </a:r>
            <a:r>
              <a:rPr lang="cs-CZ" sz="3400" dirty="0" smtClean="0"/>
              <a:t> </a:t>
            </a:r>
            <a:r>
              <a:rPr lang="cs-CZ" sz="3400" dirty="0" err="1" smtClean="0"/>
              <a:t>fahren</a:t>
            </a:r>
            <a:r>
              <a:rPr lang="cs-CZ" sz="3400" dirty="0" smtClean="0"/>
              <a:t> </a:t>
            </a:r>
            <a:r>
              <a:rPr lang="cs-CZ" sz="3400" b="1" i="1" dirty="0" err="1" smtClean="0"/>
              <a:t>mit</a:t>
            </a:r>
            <a:r>
              <a:rPr lang="cs-CZ" sz="3400" dirty="0" smtClean="0"/>
              <a:t> </a:t>
            </a:r>
            <a:r>
              <a:rPr lang="cs-CZ" sz="3400" dirty="0" err="1" smtClean="0"/>
              <a:t>dem</a:t>
            </a:r>
            <a:r>
              <a:rPr lang="cs-CZ" sz="3400" dirty="0" smtClean="0"/>
              <a:t> Bus. </a:t>
            </a:r>
            <a:r>
              <a:rPr lang="cs-CZ" sz="3400" dirty="0" err="1" smtClean="0"/>
              <a:t>Sie</a:t>
            </a:r>
            <a:r>
              <a:rPr lang="cs-CZ" sz="3400" dirty="0" smtClean="0"/>
              <a:t> </a:t>
            </a:r>
            <a:r>
              <a:rPr lang="cs-CZ" sz="3400" dirty="0" err="1" smtClean="0"/>
              <a:t>kommt</a:t>
            </a:r>
            <a:r>
              <a:rPr lang="cs-CZ" sz="3400" dirty="0" smtClean="0"/>
              <a:t> </a:t>
            </a:r>
            <a:r>
              <a:rPr lang="cs-CZ" sz="3400" b="1" i="1" dirty="0" err="1" smtClean="0"/>
              <a:t>mit</a:t>
            </a:r>
            <a:r>
              <a:rPr lang="cs-CZ" sz="3400" dirty="0" smtClean="0"/>
              <a:t> </a:t>
            </a:r>
            <a:r>
              <a:rPr lang="cs-CZ" sz="3400" dirty="0" err="1" smtClean="0"/>
              <a:t>ihrem</a:t>
            </a:r>
            <a:r>
              <a:rPr lang="cs-CZ" sz="3400" dirty="0" smtClean="0"/>
              <a:t> </a:t>
            </a:r>
            <a:r>
              <a:rPr lang="cs-CZ" sz="3400" dirty="0" err="1" smtClean="0"/>
              <a:t>Freund</a:t>
            </a:r>
            <a:r>
              <a:rPr lang="cs-CZ" sz="3400" dirty="0" smtClean="0"/>
              <a:t>.</a:t>
            </a:r>
          </a:p>
          <a:p>
            <a:pPr>
              <a:buNone/>
            </a:pPr>
            <a:r>
              <a:rPr lang="cs-CZ" sz="4000" b="1" dirty="0">
                <a:solidFill>
                  <a:srgbClr val="FF0000"/>
                </a:solidFill>
              </a:rPr>
              <a:t>n</a:t>
            </a:r>
            <a:r>
              <a:rPr lang="cs-CZ" sz="4000" b="1" dirty="0" smtClean="0">
                <a:solidFill>
                  <a:srgbClr val="FF0000"/>
                </a:solidFill>
              </a:rPr>
              <a:t>ach</a:t>
            </a:r>
            <a:r>
              <a:rPr lang="cs-CZ" sz="4000" dirty="0" smtClean="0"/>
              <a:t> = po, do</a:t>
            </a:r>
          </a:p>
          <a:p>
            <a:pPr>
              <a:buNone/>
            </a:pPr>
            <a:r>
              <a:rPr lang="cs-CZ" sz="3400" b="1" i="1" dirty="0" smtClean="0"/>
              <a:t>Nach</a:t>
            </a:r>
            <a:r>
              <a:rPr lang="cs-CZ" sz="3400" dirty="0" smtClean="0"/>
              <a:t> </a:t>
            </a:r>
            <a:r>
              <a:rPr lang="cs-CZ" sz="3400" dirty="0" err="1" smtClean="0"/>
              <a:t>dem</a:t>
            </a:r>
            <a:r>
              <a:rPr lang="cs-CZ" sz="3400" dirty="0" smtClean="0"/>
              <a:t> </a:t>
            </a:r>
            <a:r>
              <a:rPr lang="cs-CZ" sz="3400" dirty="0" err="1" smtClean="0"/>
              <a:t>Unterricht</a:t>
            </a:r>
            <a:r>
              <a:rPr lang="cs-CZ" sz="3400" dirty="0" smtClean="0"/>
              <a:t> </a:t>
            </a:r>
            <a:r>
              <a:rPr lang="cs-CZ" sz="3400" dirty="0" err="1" smtClean="0"/>
              <a:t>geht</a:t>
            </a:r>
            <a:r>
              <a:rPr lang="cs-CZ" sz="3400" dirty="0" smtClean="0"/>
              <a:t> </a:t>
            </a:r>
            <a:r>
              <a:rPr lang="cs-CZ" sz="3400" dirty="0" err="1" smtClean="0"/>
              <a:t>sie</a:t>
            </a:r>
            <a:r>
              <a:rPr lang="cs-CZ" sz="3400" dirty="0" smtClean="0"/>
              <a:t> </a:t>
            </a:r>
            <a:r>
              <a:rPr lang="cs-CZ" sz="3400" b="1" i="1" dirty="0" smtClean="0"/>
              <a:t>nach</a:t>
            </a:r>
            <a:r>
              <a:rPr lang="cs-CZ" sz="3400" dirty="0" smtClean="0"/>
              <a:t> </a:t>
            </a:r>
            <a:r>
              <a:rPr lang="cs-CZ" sz="3400" dirty="0" err="1" smtClean="0"/>
              <a:t>Hause</a:t>
            </a:r>
            <a:r>
              <a:rPr lang="cs-CZ" sz="3400" dirty="0" smtClean="0"/>
              <a:t>. </a:t>
            </a:r>
            <a:r>
              <a:rPr lang="cs-CZ" sz="3400" dirty="0" err="1" smtClean="0"/>
              <a:t>Er</a:t>
            </a:r>
            <a:r>
              <a:rPr lang="cs-CZ" sz="3400" dirty="0" smtClean="0"/>
              <a:t> </a:t>
            </a:r>
            <a:r>
              <a:rPr lang="cs-CZ" sz="3400" dirty="0" err="1" smtClean="0"/>
              <a:t>fliegt</a:t>
            </a:r>
            <a:r>
              <a:rPr lang="cs-CZ" sz="3400" dirty="0" smtClean="0"/>
              <a:t> </a:t>
            </a:r>
            <a:r>
              <a:rPr lang="cs-CZ" sz="3400" b="1" i="1" dirty="0" err="1" smtClean="0"/>
              <a:t>nach</a:t>
            </a:r>
            <a:r>
              <a:rPr lang="cs-CZ" sz="3400" dirty="0" err="1" smtClean="0"/>
              <a:t>Wien</a:t>
            </a:r>
            <a:r>
              <a:rPr lang="cs-CZ" sz="3400" dirty="0" smtClean="0"/>
              <a:t>.</a:t>
            </a:r>
          </a:p>
          <a:p>
            <a:pPr>
              <a:buNone/>
            </a:pPr>
            <a:r>
              <a:rPr lang="cs-CZ" sz="4000" b="1" dirty="0" err="1">
                <a:solidFill>
                  <a:srgbClr val="FF0000"/>
                </a:solidFill>
              </a:rPr>
              <a:t>v</a:t>
            </a:r>
            <a:r>
              <a:rPr lang="cs-CZ" sz="4000" b="1" dirty="0" err="1" smtClean="0">
                <a:solidFill>
                  <a:srgbClr val="FF0000"/>
                </a:solidFill>
              </a:rPr>
              <a:t>on</a:t>
            </a:r>
            <a:r>
              <a:rPr lang="cs-CZ" sz="4000" dirty="0" smtClean="0"/>
              <a:t> = od, z</a:t>
            </a:r>
          </a:p>
          <a:p>
            <a:pPr>
              <a:buNone/>
            </a:pPr>
            <a:r>
              <a:rPr lang="cs-CZ" sz="3400" dirty="0" err="1" smtClean="0"/>
              <a:t>Das</a:t>
            </a:r>
            <a:r>
              <a:rPr lang="cs-CZ" sz="3400" dirty="0" smtClean="0"/>
              <a:t> </a:t>
            </a:r>
            <a:r>
              <a:rPr lang="cs-CZ" sz="3400" dirty="0" err="1" smtClean="0"/>
              <a:t>ist</a:t>
            </a:r>
            <a:r>
              <a:rPr lang="cs-CZ" sz="3400" dirty="0" smtClean="0"/>
              <a:t> der </a:t>
            </a:r>
            <a:r>
              <a:rPr lang="cs-CZ" sz="3400" dirty="0" err="1" smtClean="0"/>
              <a:t>Bruder</a:t>
            </a:r>
            <a:r>
              <a:rPr lang="cs-CZ" sz="3400" dirty="0" smtClean="0"/>
              <a:t> </a:t>
            </a:r>
            <a:r>
              <a:rPr lang="cs-CZ" sz="3400" b="1" i="1" dirty="0" err="1" smtClean="0"/>
              <a:t>von</a:t>
            </a:r>
            <a:r>
              <a:rPr lang="cs-CZ" sz="3400" dirty="0" smtClean="0"/>
              <a:t> Lea. </a:t>
            </a:r>
            <a:r>
              <a:rPr lang="cs-CZ" sz="3400" dirty="0" err="1" smtClean="0"/>
              <a:t>Ich</a:t>
            </a:r>
            <a:r>
              <a:rPr lang="cs-CZ" sz="3400" dirty="0" smtClean="0"/>
              <a:t> </a:t>
            </a:r>
            <a:r>
              <a:rPr lang="cs-CZ" sz="3400" dirty="0" err="1" smtClean="0"/>
              <a:t>komme</a:t>
            </a:r>
            <a:r>
              <a:rPr lang="cs-CZ" sz="3400" b="1" i="1" dirty="0" smtClean="0"/>
              <a:t> </a:t>
            </a:r>
            <a:r>
              <a:rPr lang="cs-CZ" sz="3400" b="1" i="1" dirty="0" err="1" smtClean="0"/>
              <a:t>von</a:t>
            </a:r>
            <a:r>
              <a:rPr lang="cs-CZ" sz="3400" b="1" i="1" dirty="0" smtClean="0"/>
              <a:t> </a:t>
            </a:r>
            <a:r>
              <a:rPr lang="cs-CZ" sz="3400" dirty="0" smtClean="0"/>
              <a:t>der </a:t>
            </a:r>
            <a:r>
              <a:rPr lang="cs-CZ" sz="3400" dirty="0" err="1" smtClean="0"/>
              <a:t>Bibliothek</a:t>
            </a:r>
            <a:r>
              <a:rPr lang="cs-CZ" sz="3400" dirty="0" smtClean="0"/>
              <a:t>.</a:t>
            </a:r>
          </a:p>
          <a:p>
            <a:pPr>
              <a:buNone/>
            </a:pPr>
            <a:r>
              <a:rPr lang="cs-CZ" sz="4000" b="1" dirty="0" err="1" smtClean="0">
                <a:solidFill>
                  <a:srgbClr val="FF0000"/>
                </a:solidFill>
              </a:rPr>
              <a:t>zu</a:t>
            </a:r>
            <a:r>
              <a:rPr lang="cs-CZ" sz="4000" dirty="0" smtClean="0"/>
              <a:t> = k</a:t>
            </a:r>
          </a:p>
          <a:p>
            <a:pPr>
              <a:buNone/>
            </a:pPr>
            <a:r>
              <a:rPr lang="cs-CZ" sz="3400" dirty="0" smtClean="0"/>
              <a:t>Die </a:t>
            </a:r>
            <a:r>
              <a:rPr lang="cs-CZ" sz="3400" dirty="0" err="1" smtClean="0"/>
              <a:t>ganze</a:t>
            </a:r>
            <a:r>
              <a:rPr lang="cs-CZ" sz="3400" dirty="0" smtClean="0"/>
              <a:t> </a:t>
            </a:r>
            <a:r>
              <a:rPr lang="cs-CZ" sz="3400" dirty="0" err="1" smtClean="0"/>
              <a:t>Familie</a:t>
            </a:r>
            <a:r>
              <a:rPr lang="cs-CZ" sz="3400" dirty="0" smtClean="0"/>
              <a:t> </a:t>
            </a:r>
            <a:r>
              <a:rPr lang="cs-CZ" sz="3400" dirty="0" err="1" smtClean="0"/>
              <a:t>fährt</a:t>
            </a:r>
            <a:r>
              <a:rPr lang="cs-CZ" sz="3400" dirty="0" smtClean="0"/>
              <a:t> </a:t>
            </a:r>
            <a:r>
              <a:rPr lang="cs-CZ" sz="3400" b="1" i="1" dirty="0" err="1" smtClean="0"/>
              <a:t>zu</a:t>
            </a:r>
            <a:r>
              <a:rPr lang="cs-CZ" sz="3400" dirty="0" smtClean="0"/>
              <a:t> der </a:t>
            </a:r>
            <a:r>
              <a:rPr lang="cs-CZ" sz="3400" dirty="0" err="1" smtClean="0"/>
              <a:t>Oma</a:t>
            </a:r>
            <a:r>
              <a:rPr lang="cs-CZ" sz="3400" dirty="0" smtClean="0"/>
              <a:t>.</a:t>
            </a:r>
          </a:p>
          <a:p>
            <a:pPr>
              <a:buNone/>
            </a:pPr>
            <a:r>
              <a:rPr lang="cs-CZ" sz="4000" b="1" dirty="0" err="1">
                <a:solidFill>
                  <a:srgbClr val="FF0000"/>
                </a:solidFill>
              </a:rPr>
              <a:t>g</a:t>
            </a:r>
            <a:r>
              <a:rPr lang="cs-CZ" sz="4000" b="1" dirty="0" err="1" smtClean="0">
                <a:solidFill>
                  <a:srgbClr val="FF0000"/>
                </a:solidFill>
              </a:rPr>
              <a:t>egenüber</a:t>
            </a:r>
            <a:r>
              <a:rPr lang="cs-CZ" sz="4000" dirty="0" smtClean="0"/>
              <a:t> = naproti</a:t>
            </a:r>
          </a:p>
          <a:p>
            <a:pPr>
              <a:buNone/>
            </a:pPr>
            <a:r>
              <a:rPr lang="cs-CZ" sz="3400" dirty="0" err="1" smtClean="0"/>
              <a:t>Sie</a:t>
            </a:r>
            <a:r>
              <a:rPr lang="cs-CZ" sz="3400" dirty="0" smtClean="0"/>
              <a:t> </a:t>
            </a:r>
            <a:r>
              <a:rPr lang="cs-CZ" sz="3400" dirty="0" err="1" smtClean="0"/>
              <a:t>warten</a:t>
            </a:r>
            <a:r>
              <a:rPr lang="cs-CZ" sz="3400" b="1" i="1" dirty="0" smtClean="0"/>
              <a:t> </a:t>
            </a:r>
            <a:r>
              <a:rPr lang="cs-CZ" sz="3400" b="1" i="1" dirty="0" err="1" smtClean="0"/>
              <a:t>gegenüber</a:t>
            </a:r>
            <a:r>
              <a:rPr lang="cs-CZ" sz="3400" b="1" i="1" dirty="0" smtClean="0"/>
              <a:t> </a:t>
            </a:r>
            <a:r>
              <a:rPr lang="cs-CZ" sz="3400" dirty="0" err="1" smtClean="0"/>
              <a:t>dem</a:t>
            </a:r>
            <a:r>
              <a:rPr lang="cs-CZ" sz="3400" dirty="0" smtClean="0"/>
              <a:t> Kino.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408712"/>
          </a:xfrm>
        </p:spPr>
        <p:txBody>
          <a:bodyPr>
            <a:normAutofit fontScale="92500"/>
          </a:bodyPr>
          <a:lstStyle/>
          <a:p>
            <a:r>
              <a:rPr lang="cs-CZ" sz="3000" dirty="0" smtClean="0"/>
              <a:t>U některých předložek můžeme </a:t>
            </a:r>
            <a:r>
              <a:rPr lang="cs-CZ" sz="3000" b="1" dirty="0" smtClean="0"/>
              <a:t>stáhnout</a:t>
            </a:r>
            <a:r>
              <a:rPr lang="cs-CZ" sz="3000" dirty="0" smtClean="0"/>
              <a:t> </a:t>
            </a:r>
            <a:r>
              <a:rPr lang="cs-CZ" sz="3000" b="1" dirty="0" smtClean="0"/>
              <a:t>předložku a člen určitý ve 3. pádě mužského, středního nebo ženského rodu </a:t>
            </a:r>
            <a:r>
              <a:rPr lang="cs-CZ" sz="3000" dirty="0" smtClean="0"/>
              <a:t>(předložka „</a:t>
            </a:r>
            <a:r>
              <a:rPr lang="cs-CZ" sz="3000" b="1" dirty="0" err="1" smtClean="0"/>
              <a:t>zu</a:t>
            </a:r>
            <a:r>
              <a:rPr lang="cs-CZ" sz="3000" b="1" dirty="0" smtClean="0"/>
              <a:t>“</a:t>
            </a:r>
            <a:r>
              <a:rPr lang="cs-CZ" sz="3000" dirty="0" smtClean="0"/>
              <a:t>):</a:t>
            </a:r>
          </a:p>
          <a:p>
            <a:pPr>
              <a:buNone/>
            </a:pPr>
            <a:r>
              <a:rPr lang="cs-CZ" sz="3000" b="1" dirty="0"/>
              <a:t>	</a:t>
            </a:r>
            <a:r>
              <a:rPr lang="cs-CZ" sz="3000" b="1" dirty="0" smtClean="0"/>
              <a:t>	</a:t>
            </a:r>
            <a:r>
              <a:rPr lang="cs-CZ" sz="2800" b="1" dirty="0" err="1" smtClean="0"/>
              <a:t>bei</a:t>
            </a:r>
            <a:r>
              <a:rPr lang="cs-CZ" sz="2800" dirty="0" smtClean="0"/>
              <a:t> </a:t>
            </a:r>
            <a:r>
              <a:rPr lang="cs-CZ" sz="2800" dirty="0" err="1" smtClean="0"/>
              <a:t>de</a:t>
            </a:r>
            <a:r>
              <a:rPr lang="cs-CZ" sz="2800" b="1" dirty="0" err="1" smtClean="0"/>
              <a:t>m</a:t>
            </a:r>
            <a:r>
              <a:rPr lang="cs-CZ" sz="2800" dirty="0" smtClean="0"/>
              <a:t> </a:t>
            </a:r>
            <a:r>
              <a:rPr lang="cs-CZ" sz="2800" dirty="0" err="1" smtClean="0"/>
              <a:t>Unterricht</a:t>
            </a:r>
            <a:r>
              <a:rPr lang="cs-CZ" sz="2800" dirty="0" smtClean="0"/>
              <a:t> = </a:t>
            </a:r>
            <a:r>
              <a:rPr lang="cs-CZ" sz="2800" b="1" dirty="0" err="1" smtClean="0">
                <a:solidFill>
                  <a:srgbClr val="0070C0"/>
                </a:solidFill>
              </a:rPr>
              <a:t>beim</a:t>
            </a:r>
            <a:r>
              <a:rPr lang="cs-CZ" sz="2800" dirty="0" smtClean="0"/>
              <a:t> </a:t>
            </a:r>
            <a:r>
              <a:rPr lang="cs-CZ" sz="2800" dirty="0" err="1" smtClean="0"/>
              <a:t>Unterricht</a:t>
            </a:r>
            <a:endParaRPr lang="cs-CZ" sz="2800" dirty="0" smtClean="0"/>
          </a:p>
          <a:p>
            <a:pPr>
              <a:buNone/>
            </a:pPr>
            <a:r>
              <a:rPr lang="cs-CZ" sz="2800" b="1" dirty="0"/>
              <a:t>	</a:t>
            </a:r>
            <a:r>
              <a:rPr lang="cs-CZ" sz="2800" b="1" dirty="0" smtClean="0"/>
              <a:t>	</a:t>
            </a:r>
            <a:r>
              <a:rPr lang="cs-CZ" sz="2800" b="1" dirty="0" err="1" smtClean="0"/>
              <a:t>von</a:t>
            </a:r>
            <a:r>
              <a:rPr lang="cs-CZ" sz="2800" dirty="0" smtClean="0"/>
              <a:t> </a:t>
            </a:r>
            <a:r>
              <a:rPr lang="cs-CZ" sz="2800" dirty="0" err="1" smtClean="0"/>
              <a:t>de</a:t>
            </a:r>
            <a:r>
              <a:rPr lang="cs-CZ" sz="2800" b="1" dirty="0" err="1" smtClean="0"/>
              <a:t>m</a:t>
            </a:r>
            <a:r>
              <a:rPr lang="cs-CZ" sz="2800" dirty="0" smtClean="0"/>
              <a:t> Vater = </a:t>
            </a:r>
            <a:r>
              <a:rPr lang="cs-CZ" sz="2800" b="1" dirty="0" err="1" smtClean="0">
                <a:solidFill>
                  <a:srgbClr val="0070C0"/>
                </a:solidFill>
              </a:rPr>
              <a:t>vom</a:t>
            </a:r>
            <a:r>
              <a:rPr lang="cs-CZ" sz="2800" dirty="0" smtClean="0"/>
              <a:t> Vater</a:t>
            </a:r>
          </a:p>
          <a:p>
            <a:pPr>
              <a:buNone/>
            </a:pPr>
            <a:r>
              <a:rPr lang="cs-CZ" sz="2800" b="1" dirty="0"/>
              <a:t>	</a:t>
            </a:r>
            <a:r>
              <a:rPr lang="cs-CZ" sz="2800" b="1" dirty="0" smtClean="0"/>
              <a:t>	</a:t>
            </a:r>
            <a:r>
              <a:rPr lang="cs-CZ" sz="2800" b="1" dirty="0" err="1" smtClean="0"/>
              <a:t>zu</a:t>
            </a:r>
            <a:r>
              <a:rPr lang="cs-CZ" sz="2800" dirty="0" smtClean="0"/>
              <a:t> </a:t>
            </a:r>
            <a:r>
              <a:rPr lang="cs-CZ" sz="2800" dirty="0" err="1" smtClean="0"/>
              <a:t>de</a:t>
            </a:r>
            <a:r>
              <a:rPr lang="cs-CZ" sz="2800" b="1" dirty="0" err="1" smtClean="0"/>
              <a:t>m</a:t>
            </a:r>
            <a:r>
              <a:rPr lang="cs-CZ" sz="2800" dirty="0" smtClean="0"/>
              <a:t> </a:t>
            </a:r>
            <a:r>
              <a:rPr lang="cs-CZ" sz="2800" dirty="0" err="1" smtClean="0"/>
              <a:t>Haus</a:t>
            </a:r>
            <a:r>
              <a:rPr lang="cs-CZ" sz="2800" dirty="0" smtClean="0"/>
              <a:t> = </a:t>
            </a:r>
            <a:r>
              <a:rPr lang="cs-CZ" sz="2800" b="1" dirty="0" err="1" smtClean="0">
                <a:solidFill>
                  <a:srgbClr val="0070C0"/>
                </a:solidFill>
              </a:rPr>
              <a:t>zum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/>
              <a:t>Haus</a:t>
            </a:r>
            <a:endParaRPr lang="cs-CZ" sz="2800" dirty="0" smtClean="0"/>
          </a:p>
          <a:p>
            <a:pPr>
              <a:buNone/>
            </a:pPr>
            <a:r>
              <a:rPr lang="cs-CZ" sz="2800" b="1" dirty="0"/>
              <a:t>	</a:t>
            </a:r>
            <a:r>
              <a:rPr lang="cs-CZ" sz="2800" b="1" dirty="0" smtClean="0"/>
              <a:t>	</a:t>
            </a:r>
            <a:r>
              <a:rPr lang="cs-CZ" sz="2800" b="1" dirty="0" err="1" smtClean="0"/>
              <a:t>zu</a:t>
            </a:r>
            <a:r>
              <a:rPr lang="cs-CZ" sz="2800" dirty="0" smtClean="0"/>
              <a:t> de</a:t>
            </a:r>
            <a:r>
              <a:rPr lang="cs-CZ" sz="2800" b="1" dirty="0" smtClean="0"/>
              <a:t>r</a:t>
            </a:r>
            <a:r>
              <a:rPr lang="cs-CZ" sz="2800" dirty="0" smtClean="0"/>
              <a:t> </a:t>
            </a:r>
            <a:r>
              <a:rPr lang="cs-CZ" sz="2800" dirty="0" err="1" smtClean="0"/>
              <a:t>Stadt</a:t>
            </a:r>
            <a:r>
              <a:rPr lang="cs-CZ" sz="2800" dirty="0" smtClean="0"/>
              <a:t> = </a:t>
            </a:r>
            <a:r>
              <a:rPr lang="cs-CZ" sz="2800" b="1" dirty="0" err="1" smtClean="0">
                <a:solidFill>
                  <a:srgbClr val="0070C0"/>
                </a:solidFill>
              </a:rPr>
              <a:t>zur</a:t>
            </a:r>
            <a:r>
              <a:rPr lang="cs-CZ" sz="2800" dirty="0" smtClean="0"/>
              <a:t> </a:t>
            </a:r>
            <a:r>
              <a:rPr lang="cs-CZ" sz="2800" dirty="0" err="1" smtClean="0"/>
              <a:t>Stadt</a:t>
            </a:r>
            <a:endParaRPr lang="cs-CZ" sz="2800" dirty="0" smtClean="0"/>
          </a:p>
          <a:p>
            <a:r>
              <a:rPr lang="cs-CZ" sz="3000" dirty="0"/>
              <a:t>Č</a:t>
            </a:r>
            <a:r>
              <a:rPr lang="cs-CZ" sz="3000" dirty="0" smtClean="0"/>
              <a:t>eská předložka „</a:t>
            </a:r>
            <a:r>
              <a:rPr lang="cs-CZ" sz="3000" b="1" dirty="0" smtClean="0"/>
              <a:t>z</a:t>
            </a:r>
            <a:r>
              <a:rPr lang="cs-CZ" sz="3000" dirty="0" smtClean="0"/>
              <a:t>“ se překládá buď pomocí německého</a:t>
            </a:r>
          </a:p>
          <a:p>
            <a:pPr>
              <a:buNone/>
            </a:pPr>
            <a:r>
              <a:rPr lang="cs-CZ" sz="3000" dirty="0" smtClean="0"/>
              <a:t>	„</a:t>
            </a:r>
            <a:r>
              <a:rPr lang="cs-CZ" sz="3000" b="1" dirty="0" err="1" smtClean="0">
                <a:solidFill>
                  <a:srgbClr val="0070C0"/>
                </a:solidFill>
              </a:rPr>
              <a:t>aus</a:t>
            </a:r>
            <a:r>
              <a:rPr lang="cs-CZ" sz="3000" dirty="0" smtClean="0"/>
              <a:t>“ nebo „</a:t>
            </a:r>
            <a:r>
              <a:rPr lang="cs-CZ" sz="3000" b="1" dirty="0" err="1" smtClean="0">
                <a:solidFill>
                  <a:srgbClr val="0070C0"/>
                </a:solidFill>
              </a:rPr>
              <a:t>von</a:t>
            </a:r>
            <a:r>
              <a:rPr lang="cs-CZ" sz="3000" dirty="0" smtClean="0"/>
              <a:t>“:</a:t>
            </a:r>
          </a:p>
          <a:p>
            <a:pPr>
              <a:buNone/>
            </a:pPr>
            <a:r>
              <a:rPr lang="cs-CZ" sz="3000" dirty="0"/>
              <a:t>	</a:t>
            </a:r>
            <a:r>
              <a:rPr lang="cs-CZ" sz="3000" dirty="0" smtClean="0"/>
              <a:t>	</a:t>
            </a:r>
            <a:r>
              <a:rPr lang="cs-CZ" sz="2800" dirty="0" err="1" smtClean="0"/>
              <a:t>Er</a:t>
            </a:r>
            <a:r>
              <a:rPr lang="cs-CZ" sz="2800" dirty="0" smtClean="0"/>
              <a:t> </a:t>
            </a:r>
            <a:r>
              <a:rPr lang="cs-CZ" sz="2800" dirty="0" err="1" smtClean="0"/>
              <a:t>ist</a:t>
            </a:r>
            <a:r>
              <a:rPr lang="cs-CZ" sz="2800" b="1" dirty="0" smtClean="0"/>
              <a:t> in </a:t>
            </a:r>
            <a:r>
              <a:rPr lang="cs-CZ" sz="2800" dirty="0" smtClean="0"/>
              <a:t>der </a:t>
            </a:r>
            <a:r>
              <a:rPr lang="cs-CZ" sz="2800" dirty="0" err="1" smtClean="0"/>
              <a:t>Stadt</a:t>
            </a:r>
            <a:r>
              <a:rPr lang="cs-CZ" sz="2800" dirty="0" smtClean="0"/>
              <a:t>.     </a:t>
            </a:r>
            <a:r>
              <a:rPr lang="cs-CZ" sz="2800" dirty="0" err="1" smtClean="0"/>
              <a:t>Er</a:t>
            </a:r>
            <a:r>
              <a:rPr lang="cs-CZ" sz="2800" dirty="0" smtClean="0"/>
              <a:t> </a:t>
            </a:r>
            <a:r>
              <a:rPr lang="cs-CZ" sz="2800" dirty="0" err="1" smtClean="0"/>
              <a:t>kommt</a:t>
            </a:r>
            <a:r>
              <a:rPr lang="cs-CZ" sz="2800" dirty="0" smtClean="0"/>
              <a:t> </a:t>
            </a:r>
            <a:r>
              <a:rPr lang="cs-CZ" sz="2800" b="1" dirty="0" err="1" smtClean="0"/>
              <a:t>aus</a:t>
            </a:r>
            <a:r>
              <a:rPr lang="cs-CZ" sz="2800" dirty="0" smtClean="0"/>
              <a:t> der </a:t>
            </a:r>
            <a:r>
              <a:rPr lang="cs-CZ" sz="2800" dirty="0" err="1" smtClean="0"/>
              <a:t>Stadt</a:t>
            </a:r>
            <a:r>
              <a:rPr lang="cs-CZ" sz="2800" dirty="0" smtClean="0"/>
              <a:t>.</a:t>
            </a:r>
          </a:p>
          <a:p>
            <a:pPr>
              <a:buNone/>
            </a:pPr>
            <a:r>
              <a:rPr lang="cs-CZ" sz="2800" dirty="0" smtClean="0"/>
              <a:t>		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ist</a:t>
            </a:r>
            <a:r>
              <a:rPr lang="cs-CZ" sz="2800" dirty="0" smtClean="0"/>
              <a:t> </a:t>
            </a:r>
            <a:r>
              <a:rPr lang="cs-CZ" sz="2800" b="1" dirty="0" err="1" smtClean="0"/>
              <a:t>au</a:t>
            </a:r>
            <a:r>
              <a:rPr lang="cs-CZ" sz="2800" dirty="0" err="1" smtClean="0"/>
              <a:t>f</a:t>
            </a:r>
            <a:r>
              <a:rPr lang="cs-CZ" sz="2800" dirty="0" smtClean="0"/>
              <a:t> </a:t>
            </a:r>
            <a:r>
              <a:rPr lang="cs-CZ" sz="2800" dirty="0" err="1" smtClean="0"/>
              <a:t>dem</a:t>
            </a:r>
            <a:r>
              <a:rPr lang="cs-CZ" sz="2800" dirty="0" smtClean="0"/>
              <a:t> </a:t>
            </a:r>
            <a:r>
              <a:rPr lang="cs-CZ" sz="2800" dirty="0" err="1" smtClean="0"/>
              <a:t>Markt</a:t>
            </a:r>
            <a:r>
              <a:rPr lang="cs-CZ" sz="2800" dirty="0" smtClean="0"/>
              <a:t>.     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kommt</a:t>
            </a:r>
            <a:r>
              <a:rPr lang="cs-CZ" sz="2800" dirty="0" smtClean="0"/>
              <a:t> </a:t>
            </a:r>
            <a:r>
              <a:rPr lang="cs-CZ" sz="2800" b="1" dirty="0" err="1" smtClean="0"/>
              <a:t>vom</a:t>
            </a:r>
            <a:r>
              <a:rPr lang="cs-CZ" sz="2800" dirty="0" smtClean="0"/>
              <a:t> </a:t>
            </a:r>
            <a:r>
              <a:rPr lang="cs-CZ" sz="2800" dirty="0" err="1" smtClean="0"/>
              <a:t>Markt</a:t>
            </a:r>
            <a:r>
              <a:rPr lang="cs-CZ" sz="2800" dirty="0" smtClean="0"/>
              <a:t>.</a:t>
            </a:r>
          </a:p>
          <a:p>
            <a:pPr>
              <a:buNone/>
            </a:pPr>
            <a:r>
              <a:rPr lang="cs-CZ" sz="2800" dirty="0"/>
              <a:t>	</a:t>
            </a:r>
            <a:r>
              <a:rPr lang="cs-CZ" sz="2800" dirty="0" smtClean="0"/>
              <a:t>	Der Kuli </a:t>
            </a:r>
            <a:r>
              <a:rPr lang="cs-CZ" sz="2800" dirty="0" err="1" smtClean="0"/>
              <a:t>liegt</a:t>
            </a:r>
            <a:r>
              <a:rPr lang="cs-CZ" sz="2800" dirty="0" smtClean="0"/>
              <a:t> </a:t>
            </a:r>
            <a:r>
              <a:rPr lang="cs-CZ" sz="2800" b="1" dirty="0" err="1" smtClean="0"/>
              <a:t>auf</a:t>
            </a:r>
            <a:r>
              <a:rPr lang="cs-CZ" sz="2800" dirty="0" smtClean="0"/>
              <a:t> </a:t>
            </a:r>
            <a:r>
              <a:rPr lang="cs-CZ" sz="2800" dirty="0" err="1" smtClean="0"/>
              <a:t>dem</a:t>
            </a:r>
            <a:r>
              <a:rPr lang="cs-CZ" sz="2800" dirty="0" smtClean="0"/>
              <a:t> </a:t>
            </a:r>
            <a:r>
              <a:rPr lang="cs-CZ" sz="2800" dirty="0" err="1" smtClean="0"/>
              <a:t>Tisch</a:t>
            </a:r>
            <a:r>
              <a:rPr lang="cs-CZ" sz="2800" dirty="0" smtClean="0"/>
              <a:t>.      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nehme</a:t>
            </a:r>
            <a:r>
              <a:rPr lang="cs-CZ" sz="2800" dirty="0" smtClean="0"/>
              <a:t> </a:t>
            </a:r>
            <a:r>
              <a:rPr lang="cs-CZ" sz="2800" dirty="0" err="1" smtClean="0"/>
              <a:t>ihn</a:t>
            </a:r>
            <a:r>
              <a:rPr lang="cs-CZ" sz="2800" dirty="0" smtClean="0"/>
              <a:t> </a:t>
            </a:r>
            <a:r>
              <a:rPr lang="cs-CZ" sz="2800" b="1" dirty="0" err="1" smtClean="0"/>
              <a:t>vom</a:t>
            </a:r>
            <a:r>
              <a:rPr lang="cs-CZ" sz="2800" dirty="0" smtClean="0"/>
              <a:t> </a:t>
            </a:r>
            <a:r>
              <a:rPr lang="cs-CZ" sz="2800" dirty="0" err="1" smtClean="0"/>
              <a:t>Tisch</a:t>
            </a:r>
            <a:r>
              <a:rPr lang="cs-CZ" sz="2800" dirty="0" smtClean="0"/>
              <a:t>.</a:t>
            </a:r>
          </a:p>
          <a:p>
            <a:pPr>
              <a:buNone/>
            </a:pPr>
            <a:r>
              <a:rPr lang="cs-CZ" sz="2800" dirty="0"/>
              <a:t>	</a:t>
            </a:r>
            <a:r>
              <a:rPr lang="cs-CZ" sz="2800" dirty="0" smtClean="0"/>
              <a:t>	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cxnSp>
        <p:nvCxnSpPr>
          <p:cNvPr id="23" name="Přímá spojovací šipka 22"/>
          <p:cNvCxnSpPr/>
          <p:nvPr/>
        </p:nvCxnSpPr>
        <p:spPr>
          <a:xfrm>
            <a:off x="3563888" y="486916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/>
          <p:nvPr/>
        </p:nvCxnSpPr>
        <p:spPr>
          <a:xfrm>
            <a:off x="4139952" y="537321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šipka 27"/>
          <p:cNvCxnSpPr/>
          <p:nvPr/>
        </p:nvCxnSpPr>
        <p:spPr>
          <a:xfrm>
            <a:off x="4932040" y="580526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I. Cvičení – doplň správné tvary  určitého členu: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cs-CZ" sz="2800" dirty="0" smtClean="0"/>
              <a:t>1. </a:t>
            </a:r>
            <a:r>
              <a:rPr lang="cs-CZ" sz="2800" dirty="0" err="1" smtClean="0"/>
              <a:t>bei</a:t>
            </a:r>
            <a:r>
              <a:rPr lang="cs-CZ" sz="2800" dirty="0" smtClean="0"/>
              <a:t> /</a:t>
            </a:r>
            <a:r>
              <a:rPr lang="cs-CZ" sz="2800" dirty="0" err="1" smtClean="0"/>
              <a:t>die</a:t>
            </a:r>
            <a:r>
              <a:rPr lang="cs-CZ" sz="2800" dirty="0" smtClean="0"/>
              <a:t> </a:t>
            </a:r>
            <a:r>
              <a:rPr lang="cs-CZ" sz="2800" dirty="0" err="1" smtClean="0"/>
              <a:t>Frau</a:t>
            </a:r>
            <a:r>
              <a:rPr lang="cs-CZ" sz="2800" dirty="0" smtClean="0"/>
              <a:t>, </a:t>
            </a:r>
            <a:r>
              <a:rPr lang="cs-CZ" sz="2800" dirty="0" err="1" smtClean="0"/>
              <a:t>mein</a:t>
            </a:r>
            <a:r>
              <a:rPr lang="cs-CZ" sz="2800" dirty="0" smtClean="0"/>
              <a:t> </a:t>
            </a:r>
            <a:r>
              <a:rPr lang="cs-CZ" sz="2800" dirty="0" err="1" smtClean="0"/>
              <a:t>Onkel</a:t>
            </a:r>
            <a:r>
              <a:rPr lang="cs-CZ" sz="2800" dirty="0" smtClean="0"/>
              <a:t>, </a:t>
            </a:r>
            <a:r>
              <a:rPr lang="cs-CZ" sz="2800" dirty="0" err="1" smtClean="0"/>
              <a:t>du</a:t>
            </a:r>
            <a:r>
              <a:rPr lang="cs-CZ" sz="2800" dirty="0" smtClean="0"/>
              <a:t>/</a:t>
            </a:r>
          </a:p>
          <a:p>
            <a:pPr marL="514350" indent="-514350">
              <a:buNone/>
            </a:pPr>
            <a:r>
              <a:rPr lang="cs-CZ" sz="2800" dirty="0" smtClean="0"/>
              <a:t>2. </a:t>
            </a:r>
            <a:r>
              <a:rPr lang="cs-CZ" sz="2800" dirty="0" err="1"/>
              <a:t>a</a:t>
            </a:r>
            <a:r>
              <a:rPr lang="cs-CZ" sz="2800" dirty="0" err="1" smtClean="0"/>
              <a:t>us</a:t>
            </a:r>
            <a:r>
              <a:rPr lang="cs-CZ" sz="2800" dirty="0" smtClean="0"/>
              <a:t> /</a:t>
            </a:r>
            <a:r>
              <a:rPr lang="cs-CZ" sz="2800" dirty="0" err="1" smtClean="0"/>
              <a:t>das</a:t>
            </a:r>
            <a:r>
              <a:rPr lang="cs-CZ" sz="2800" dirty="0" smtClean="0"/>
              <a:t> </a:t>
            </a:r>
            <a:r>
              <a:rPr lang="cs-CZ" sz="2800" dirty="0" err="1" smtClean="0"/>
              <a:t>Fenster</a:t>
            </a:r>
            <a:r>
              <a:rPr lang="cs-CZ" sz="2800" dirty="0" smtClean="0"/>
              <a:t>, </a:t>
            </a:r>
            <a:r>
              <a:rPr lang="cs-CZ" sz="2800" dirty="0" err="1" smtClean="0"/>
              <a:t>ein</a:t>
            </a:r>
            <a:r>
              <a:rPr lang="cs-CZ" sz="2800" dirty="0" smtClean="0"/>
              <a:t> </a:t>
            </a:r>
            <a:r>
              <a:rPr lang="cs-CZ" sz="2800" dirty="0" err="1" smtClean="0"/>
              <a:t>Haus</a:t>
            </a:r>
            <a:r>
              <a:rPr lang="cs-CZ" sz="2800" dirty="0" smtClean="0"/>
              <a:t>, der Bus/</a:t>
            </a:r>
          </a:p>
          <a:p>
            <a:pPr marL="514350" indent="-514350">
              <a:buNone/>
            </a:pPr>
            <a:r>
              <a:rPr lang="cs-CZ" sz="2800" dirty="0" smtClean="0"/>
              <a:t>3. </a:t>
            </a:r>
            <a:r>
              <a:rPr lang="cs-CZ" sz="2800" dirty="0" err="1"/>
              <a:t>m</a:t>
            </a:r>
            <a:r>
              <a:rPr lang="cs-CZ" sz="2800" dirty="0" err="1" smtClean="0"/>
              <a:t>it</a:t>
            </a:r>
            <a:r>
              <a:rPr lang="cs-CZ" sz="2800" dirty="0" smtClean="0"/>
              <a:t> /</a:t>
            </a:r>
            <a:r>
              <a:rPr lang="cs-CZ" sz="2800" dirty="0" err="1" smtClean="0"/>
              <a:t>ich</a:t>
            </a:r>
            <a:r>
              <a:rPr lang="cs-CZ" sz="2800" dirty="0" smtClean="0"/>
              <a:t>, </a:t>
            </a:r>
            <a:r>
              <a:rPr lang="cs-CZ" sz="2800" dirty="0" err="1" smtClean="0"/>
              <a:t>ein</a:t>
            </a:r>
            <a:r>
              <a:rPr lang="cs-CZ" sz="2800" dirty="0" smtClean="0"/>
              <a:t> </a:t>
            </a:r>
            <a:r>
              <a:rPr lang="cs-CZ" sz="2800" dirty="0" err="1" smtClean="0"/>
              <a:t>Kind</a:t>
            </a:r>
            <a:r>
              <a:rPr lang="cs-CZ" sz="2800" dirty="0" smtClean="0"/>
              <a:t>, der </a:t>
            </a:r>
            <a:r>
              <a:rPr lang="cs-CZ" sz="2800" dirty="0" err="1" smtClean="0"/>
              <a:t>Hund</a:t>
            </a:r>
            <a:r>
              <a:rPr lang="cs-CZ" sz="2800" dirty="0" smtClean="0"/>
              <a:t>/</a:t>
            </a:r>
          </a:p>
          <a:p>
            <a:pPr marL="514350" indent="-514350">
              <a:buNone/>
            </a:pPr>
            <a:r>
              <a:rPr lang="cs-CZ" sz="2800" dirty="0" smtClean="0"/>
              <a:t>4. nach / </a:t>
            </a:r>
            <a:r>
              <a:rPr lang="cs-CZ" sz="2800" dirty="0" err="1" smtClean="0"/>
              <a:t>eine</a:t>
            </a:r>
            <a:r>
              <a:rPr lang="cs-CZ" sz="2800" dirty="0" smtClean="0"/>
              <a:t> </a:t>
            </a:r>
            <a:r>
              <a:rPr lang="cs-CZ" sz="2800" dirty="0" err="1" smtClean="0"/>
              <a:t>Stunde</a:t>
            </a:r>
            <a:r>
              <a:rPr lang="cs-CZ" sz="2800" dirty="0" smtClean="0"/>
              <a:t>, </a:t>
            </a:r>
            <a:r>
              <a:rPr lang="cs-CZ" sz="2800" dirty="0" err="1" smtClean="0"/>
              <a:t>er</a:t>
            </a:r>
            <a:r>
              <a:rPr lang="cs-CZ" sz="2800" dirty="0" smtClean="0"/>
              <a:t>, </a:t>
            </a:r>
            <a:r>
              <a:rPr lang="cs-CZ" sz="2800" dirty="0" err="1" smtClean="0"/>
              <a:t>das</a:t>
            </a:r>
            <a:r>
              <a:rPr lang="cs-CZ" sz="2800" dirty="0"/>
              <a:t> </a:t>
            </a:r>
            <a:r>
              <a:rPr lang="cs-CZ" sz="2800" dirty="0" err="1" smtClean="0"/>
              <a:t>Mittagessen</a:t>
            </a:r>
            <a:r>
              <a:rPr lang="cs-CZ" sz="2800" dirty="0" smtClean="0"/>
              <a:t>/</a:t>
            </a:r>
          </a:p>
          <a:p>
            <a:pPr marL="514350" indent="-514350">
              <a:buNone/>
            </a:pPr>
            <a:r>
              <a:rPr lang="cs-CZ" sz="2800" dirty="0" smtClean="0"/>
              <a:t>5. </a:t>
            </a:r>
            <a:r>
              <a:rPr lang="cs-CZ" sz="2800" dirty="0" err="1"/>
              <a:t>v</a:t>
            </a:r>
            <a:r>
              <a:rPr lang="cs-CZ" sz="2800" dirty="0" err="1" smtClean="0"/>
              <a:t>on</a:t>
            </a:r>
            <a:r>
              <a:rPr lang="cs-CZ" sz="2800" dirty="0" smtClean="0"/>
              <a:t> / </a:t>
            </a:r>
            <a:r>
              <a:rPr lang="cs-CZ" sz="2800" dirty="0" err="1" smtClean="0"/>
              <a:t>wir</a:t>
            </a:r>
            <a:r>
              <a:rPr lang="cs-CZ" sz="2800" dirty="0" smtClean="0"/>
              <a:t>, </a:t>
            </a:r>
            <a:r>
              <a:rPr lang="cs-CZ" sz="2800" dirty="0" err="1" smtClean="0"/>
              <a:t>Ihre</a:t>
            </a:r>
            <a:r>
              <a:rPr lang="cs-CZ" sz="2800" dirty="0" smtClean="0"/>
              <a:t> </a:t>
            </a:r>
            <a:r>
              <a:rPr lang="cs-CZ" sz="2800" dirty="0" err="1" smtClean="0"/>
              <a:t>Mutter</a:t>
            </a:r>
            <a:r>
              <a:rPr lang="cs-CZ" sz="2800" dirty="0" smtClean="0"/>
              <a:t>, </a:t>
            </a:r>
            <a:r>
              <a:rPr lang="cs-CZ" sz="2800" dirty="0" err="1" smtClean="0"/>
              <a:t>ein</a:t>
            </a:r>
            <a:r>
              <a:rPr lang="cs-CZ" sz="2800" dirty="0" smtClean="0"/>
              <a:t> Mann/</a:t>
            </a:r>
          </a:p>
          <a:p>
            <a:pPr marL="514350" indent="-514350">
              <a:buNone/>
            </a:pPr>
            <a:r>
              <a:rPr lang="cs-CZ" sz="2800" dirty="0" smtClean="0"/>
              <a:t>6. </a:t>
            </a:r>
            <a:r>
              <a:rPr lang="cs-CZ" sz="2800" dirty="0" err="1"/>
              <a:t>z</a:t>
            </a:r>
            <a:r>
              <a:rPr lang="cs-CZ" sz="2800" dirty="0" err="1" smtClean="0"/>
              <a:t>u</a:t>
            </a:r>
            <a:r>
              <a:rPr lang="cs-CZ" sz="2800" dirty="0" smtClean="0"/>
              <a:t> / </a:t>
            </a:r>
            <a:r>
              <a:rPr lang="cs-CZ" sz="2800" dirty="0" err="1" smtClean="0"/>
              <a:t>unser</a:t>
            </a:r>
            <a:r>
              <a:rPr lang="cs-CZ" sz="2800" dirty="0" smtClean="0"/>
              <a:t> </a:t>
            </a:r>
            <a:r>
              <a:rPr lang="cs-CZ" sz="2800" dirty="0" err="1" smtClean="0"/>
              <a:t>Nachbar</a:t>
            </a:r>
            <a:r>
              <a:rPr lang="cs-CZ" sz="2800" dirty="0" smtClean="0"/>
              <a:t>, </a:t>
            </a:r>
            <a:r>
              <a:rPr lang="cs-CZ" sz="2800" dirty="0" err="1" smtClean="0"/>
              <a:t>das</a:t>
            </a:r>
            <a:r>
              <a:rPr lang="cs-CZ" sz="2800" dirty="0" smtClean="0"/>
              <a:t> Kino, </a:t>
            </a:r>
            <a:r>
              <a:rPr lang="cs-CZ" sz="2800" dirty="0" err="1" smtClean="0"/>
              <a:t>die</a:t>
            </a:r>
            <a:r>
              <a:rPr lang="cs-CZ" sz="2800" dirty="0" smtClean="0"/>
              <a:t> Bank/</a:t>
            </a:r>
          </a:p>
          <a:p>
            <a:pPr marL="514350" indent="-514350">
              <a:buNone/>
            </a:pPr>
            <a:r>
              <a:rPr lang="cs-CZ" sz="2800" dirty="0" smtClean="0"/>
              <a:t>7. </a:t>
            </a:r>
            <a:r>
              <a:rPr lang="cs-CZ" sz="2800" dirty="0" err="1"/>
              <a:t>g</a:t>
            </a:r>
            <a:r>
              <a:rPr lang="cs-CZ" sz="2800" dirty="0" err="1" smtClean="0"/>
              <a:t>egenüber</a:t>
            </a:r>
            <a:r>
              <a:rPr lang="cs-CZ" sz="2800" dirty="0" smtClean="0"/>
              <a:t> / </a:t>
            </a:r>
            <a:r>
              <a:rPr lang="cs-CZ" sz="2800" dirty="0" err="1" smtClean="0"/>
              <a:t>ein</a:t>
            </a:r>
            <a:r>
              <a:rPr lang="cs-CZ" sz="2800" dirty="0" smtClean="0"/>
              <a:t> </a:t>
            </a:r>
            <a:r>
              <a:rPr lang="cs-CZ" sz="2800" dirty="0" err="1" smtClean="0"/>
              <a:t>Garten</a:t>
            </a:r>
            <a:r>
              <a:rPr lang="cs-CZ" sz="2800" dirty="0" smtClean="0"/>
              <a:t>, </a:t>
            </a:r>
            <a:r>
              <a:rPr lang="cs-CZ" sz="2800" dirty="0" err="1" smtClean="0"/>
              <a:t>ihre</a:t>
            </a:r>
            <a:r>
              <a:rPr lang="cs-CZ" sz="2800" dirty="0" smtClean="0"/>
              <a:t> </a:t>
            </a:r>
            <a:r>
              <a:rPr lang="cs-CZ" sz="2800" dirty="0" err="1" smtClean="0"/>
              <a:t>Wohnung</a:t>
            </a:r>
            <a:r>
              <a:rPr lang="cs-CZ" sz="2800" dirty="0" smtClean="0"/>
              <a:t>, </a:t>
            </a:r>
            <a:r>
              <a:rPr lang="cs-CZ" sz="2800" dirty="0" err="1" smtClean="0"/>
              <a:t>die</a:t>
            </a:r>
            <a:r>
              <a:rPr lang="cs-CZ" sz="2800" dirty="0" smtClean="0"/>
              <a:t> </a:t>
            </a:r>
            <a:r>
              <a:rPr lang="cs-CZ" sz="2800" dirty="0" err="1" smtClean="0"/>
              <a:t>Tür</a:t>
            </a:r>
            <a:r>
              <a:rPr lang="cs-CZ" sz="2800" dirty="0" smtClean="0"/>
              <a:t>/</a:t>
            </a:r>
          </a:p>
          <a:p>
            <a:pPr marL="514350" indent="-514350">
              <a:buNone/>
            </a:pPr>
            <a:r>
              <a:rPr lang="cs-CZ" sz="2800" dirty="0" smtClean="0"/>
              <a:t>8. </a:t>
            </a:r>
            <a:r>
              <a:rPr lang="cs-CZ" sz="2800" dirty="0" err="1"/>
              <a:t>m</a:t>
            </a:r>
            <a:r>
              <a:rPr lang="cs-CZ" sz="2800" dirty="0" err="1" smtClean="0"/>
              <a:t>it</a:t>
            </a:r>
            <a:r>
              <a:rPr lang="cs-CZ" sz="2800" dirty="0" smtClean="0"/>
              <a:t> / der </a:t>
            </a:r>
            <a:r>
              <a:rPr lang="cs-CZ" sz="2800" dirty="0" err="1" smtClean="0"/>
              <a:t>Zug</a:t>
            </a:r>
            <a:r>
              <a:rPr lang="cs-CZ" sz="2800" dirty="0" smtClean="0"/>
              <a:t>, </a:t>
            </a:r>
            <a:r>
              <a:rPr lang="cs-CZ" sz="2800" dirty="0" err="1" smtClean="0"/>
              <a:t>euer</a:t>
            </a:r>
            <a:r>
              <a:rPr lang="cs-CZ" sz="2800" dirty="0" smtClean="0"/>
              <a:t> </a:t>
            </a:r>
            <a:r>
              <a:rPr lang="cs-CZ" sz="2800" dirty="0" err="1" smtClean="0"/>
              <a:t>Opa</a:t>
            </a:r>
            <a:r>
              <a:rPr lang="cs-CZ" sz="2800" dirty="0" smtClean="0"/>
              <a:t>, </a:t>
            </a:r>
            <a:r>
              <a:rPr lang="cs-CZ" sz="2800" dirty="0" err="1" smtClean="0"/>
              <a:t>sie</a:t>
            </a:r>
            <a:r>
              <a:rPr lang="cs-CZ" sz="2800" dirty="0" smtClean="0"/>
              <a:t>, </a:t>
            </a:r>
            <a:r>
              <a:rPr lang="cs-CZ" sz="2800" dirty="0" err="1" smtClean="0"/>
              <a:t>ihr</a:t>
            </a:r>
            <a:r>
              <a:rPr lang="cs-CZ" sz="2800" dirty="0" smtClean="0"/>
              <a:t>/</a:t>
            </a:r>
          </a:p>
          <a:p>
            <a:pPr marL="514350" indent="-514350">
              <a:buNone/>
            </a:pPr>
            <a:r>
              <a:rPr lang="cs-CZ" sz="2800" dirty="0" smtClean="0"/>
              <a:t>9. </a:t>
            </a:r>
            <a:r>
              <a:rPr lang="cs-CZ" sz="2800" dirty="0" err="1"/>
              <a:t>v</a:t>
            </a:r>
            <a:r>
              <a:rPr lang="cs-CZ" sz="2800" dirty="0" err="1" smtClean="0"/>
              <a:t>on</a:t>
            </a:r>
            <a:r>
              <a:rPr lang="cs-CZ" sz="2800" dirty="0" smtClean="0"/>
              <a:t> /es, der </a:t>
            </a:r>
            <a:r>
              <a:rPr lang="cs-CZ" sz="2800" dirty="0" err="1" smtClean="0"/>
              <a:t>Zahnarzt</a:t>
            </a:r>
            <a:r>
              <a:rPr lang="cs-CZ" sz="2800" dirty="0" smtClean="0"/>
              <a:t>, </a:t>
            </a:r>
            <a:r>
              <a:rPr lang="cs-CZ" sz="2800" dirty="0" err="1" smtClean="0"/>
              <a:t>eine</a:t>
            </a:r>
            <a:r>
              <a:rPr lang="cs-CZ" sz="2800" dirty="0" smtClean="0"/>
              <a:t> </a:t>
            </a:r>
            <a:r>
              <a:rPr lang="cs-CZ" sz="2800" dirty="0" err="1" smtClean="0"/>
              <a:t>Studentin</a:t>
            </a:r>
            <a:r>
              <a:rPr lang="cs-CZ" sz="2800" dirty="0" smtClean="0"/>
              <a:t>, </a:t>
            </a:r>
            <a:r>
              <a:rPr lang="cs-CZ" sz="2800" dirty="0" err="1" smtClean="0"/>
              <a:t>das</a:t>
            </a:r>
            <a:r>
              <a:rPr lang="cs-CZ" sz="2800" dirty="0" smtClean="0"/>
              <a:t> Hotel/</a:t>
            </a:r>
          </a:p>
          <a:p>
            <a:pPr marL="514350" indent="-514350">
              <a:buNone/>
            </a:pPr>
            <a:r>
              <a:rPr lang="cs-CZ" sz="2800" dirty="0" smtClean="0"/>
              <a:t>10. nach /</a:t>
            </a:r>
            <a:r>
              <a:rPr lang="cs-CZ" sz="2800" dirty="0" err="1" smtClean="0"/>
              <a:t>ein</a:t>
            </a:r>
            <a:r>
              <a:rPr lang="cs-CZ" sz="2800" dirty="0" smtClean="0"/>
              <a:t> </a:t>
            </a:r>
            <a:r>
              <a:rPr lang="cs-CZ" sz="2800" dirty="0" err="1" smtClean="0"/>
              <a:t>Jahr</a:t>
            </a:r>
            <a:r>
              <a:rPr lang="cs-CZ" sz="2800" dirty="0" smtClean="0"/>
              <a:t>, </a:t>
            </a:r>
            <a:r>
              <a:rPr lang="cs-CZ" sz="2800" dirty="0" err="1" smtClean="0"/>
              <a:t>die</a:t>
            </a:r>
            <a:r>
              <a:rPr lang="cs-CZ" sz="2800" dirty="0" smtClean="0"/>
              <a:t> </a:t>
            </a:r>
            <a:r>
              <a:rPr lang="cs-CZ" sz="2800" dirty="0" err="1" smtClean="0"/>
              <a:t>Ferien</a:t>
            </a:r>
            <a:r>
              <a:rPr lang="cs-CZ" sz="2800" dirty="0" smtClean="0"/>
              <a:t>, </a:t>
            </a:r>
            <a:r>
              <a:rPr lang="cs-CZ" sz="2800" dirty="0" err="1" smtClean="0"/>
              <a:t>eine</a:t>
            </a:r>
            <a:r>
              <a:rPr lang="cs-CZ" sz="2800" dirty="0" smtClean="0"/>
              <a:t> </a:t>
            </a:r>
            <a:r>
              <a:rPr lang="cs-CZ" sz="2800" dirty="0" err="1" smtClean="0"/>
              <a:t>Woche</a:t>
            </a:r>
            <a:r>
              <a:rPr lang="cs-CZ" sz="2800" dirty="0" smtClean="0"/>
              <a:t>/ </a:t>
            </a: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II. Cvičení – přelož: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cs-CZ" sz="2700" dirty="0" smtClean="0"/>
              <a:t>1. ze školy			2. od lékaře</a:t>
            </a:r>
          </a:p>
          <a:p>
            <a:pPr marL="514350" indent="-514350">
              <a:buNone/>
            </a:pPr>
            <a:r>
              <a:rPr lang="cs-CZ" sz="2700" dirty="0" smtClean="0"/>
              <a:t>3. po obědě			4. ke kamarádovi</a:t>
            </a:r>
          </a:p>
          <a:p>
            <a:pPr marL="514350" indent="-514350">
              <a:buNone/>
            </a:pPr>
            <a:r>
              <a:rPr lang="cs-CZ" sz="2700" dirty="0" smtClean="0"/>
              <a:t>5. od tety			6. z města</a:t>
            </a:r>
          </a:p>
          <a:p>
            <a:pPr marL="514350" indent="-514350">
              <a:buNone/>
            </a:pPr>
            <a:r>
              <a:rPr lang="cs-CZ" sz="2700" dirty="0" smtClean="0"/>
              <a:t>7. naproti garáži		8. od dětí</a:t>
            </a:r>
          </a:p>
          <a:p>
            <a:pPr marL="514350" indent="-514350">
              <a:buNone/>
            </a:pPr>
            <a:r>
              <a:rPr lang="cs-CZ" sz="2700" dirty="0" smtClean="0"/>
              <a:t>9. po práci			10. u mého muže</a:t>
            </a:r>
          </a:p>
          <a:p>
            <a:pPr marL="514350" indent="-514350">
              <a:buNone/>
            </a:pPr>
            <a:r>
              <a:rPr lang="cs-CZ" sz="2700" dirty="0" smtClean="0"/>
              <a:t>11. se všemi studenty	12. od tebe</a:t>
            </a:r>
          </a:p>
          <a:p>
            <a:pPr marL="514350" indent="-514350">
              <a:buNone/>
            </a:pPr>
            <a:r>
              <a:rPr lang="cs-CZ" sz="2700" dirty="0" smtClean="0"/>
              <a:t>13. k centru města		14. naproti parkovišti</a:t>
            </a:r>
          </a:p>
          <a:p>
            <a:pPr marL="514350" indent="-514350">
              <a:buNone/>
            </a:pPr>
            <a:r>
              <a:rPr lang="cs-CZ" sz="2700" dirty="0" smtClean="0"/>
              <a:t>15. od rodičů			16. u kavárny</a:t>
            </a:r>
          </a:p>
          <a:p>
            <a:pPr marL="514350" indent="-514350">
              <a:buNone/>
            </a:pPr>
            <a:r>
              <a:rPr lang="cs-CZ" sz="2700" dirty="0" smtClean="0"/>
              <a:t>17. z restaurace		18. po 2. hodině</a:t>
            </a:r>
          </a:p>
          <a:p>
            <a:pPr marL="514350" indent="-514350">
              <a:buNone/>
            </a:pPr>
            <a:r>
              <a:rPr lang="cs-CZ" sz="2700" dirty="0" smtClean="0"/>
              <a:t>19. se všemi žáky		20. od našeho dědečka</a:t>
            </a:r>
          </a:p>
          <a:p>
            <a:pPr marL="514350" indent="-514350">
              <a:buNone/>
            </a:pPr>
            <a:r>
              <a:rPr lang="cs-CZ" sz="2700" dirty="0" smtClean="0"/>
              <a:t>21. z tašky			22. z trhu</a:t>
            </a:r>
            <a:endParaRPr lang="cs-CZ" sz="27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III. Cvičení – doplň správnou předložku: 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800" dirty="0" err="1" smtClean="0"/>
              <a:t>Herzliche</a:t>
            </a:r>
            <a:r>
              <a:rPr lang="cs-CZ" sz="2800" dirty="0" smtClean="0"/>
              <a:t> </a:t>
            </a:r>
            <a:r>
              <a:rPr lang="cs-CZ" sz="2800" dirty="0" err="1" smtClean="0"/>
              <a:t>Grüße</a:t>
            </a:r>
            <a:r>
              <a:rPr lang="cs-CZ" sz="2800" dirty="0" smtClean="0"/>
              <a:t> ……. der </a:t>
            </a:r>
            <a:r>
              <a:rPr lang="cs-CZ" sz="2800" dirty="0" err="1" smtClean="0"/>
              <a:t>Kulturstadt</a:t>
            </a:r>
            <a:r>
              <a:rPr lang="cs-CZ" sz="2800" dirty="0" smtClean="0"/>
              <a:t> Telč!</a:t>
            </a:r>
          </a:p>
          <a:p>
            <a:pPr>
              <a:buNone/>
            </a:pP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gehe</a:t>
            </a:r>
            <a:r>
              <a:rPr lang="cs-CZ" sz="2800" dirty="0" smtClean="0"/>
              <a:t> </a:t>
            </a:r>
            <a:r>
              <a:rPr lang="cs-CZ" sz="2800" dirty="0" err="1" smtClean="0"/>
              <a:t>oft</a:t>
            </a:r>
            <a:r>
              <a:rPr lang="cs-CZ" sz="2800" dirty="0" smtClean="0"/>
              <a:t> ……. Thomas in </a:t>
            </a:r>
            <a:r>
              <a:rPr lang="cs-CZ" sz="2800" dirty="0" err="1" smtClean="0"/>
              <a:t>die</a:t>
            </a:r>
            <a:r>
              <a:rPr lang="cs-CZ" sz="2800" dirty="0" smtClean="0"/>
              <a:t> </a:t>
            </a:r>
            <a:r>
              <a:rPr lang="cs-CZ" sz="2800" dirty="0" err="1" smtClean="0"/>
              <a:t>Schule</a:t>
            </a:r>
            <a:r>
              <a:rPr lang="cs-CZ" sz="2800" dirty="0" smtClean="0"/>
              <a:t>.</a:t>
            </a:r>
          </a:p>
          <a:p>
            <a:pPr>
              <a:buNone/>
            </a:pPr>
            <a:r>
              <a:rPr lang="cs-CZ" sz="2800" dirty="0" err="1" smtClean="0"/>
              <a:t>Das</a:t>
            </a:r>
            <a:r>
              <a:rPr lang="cs-CZ" sz="2800" dirty="0" smtClean="0"/>
              <a:t> </a:t>
            </a:r>
            <a:r>
              <a:rPr lang="cs-CZ" sz="2800" dirty="0" err="1" smtClean="0"/>
              <a:t>Geschäft</a:t>
            </a:r>
            <a:r>
              <a:rPr lang="cs-CZ" sz="2800" dirty="0" smtClean="0"/>
              <a:t> </a:t>
            </a:r>
            <a:r>
              <a:rPr lang="cs-CZ" sz="2800" dirty="0" err="1" smtClean="0"/>
              <a:t>liegt</a:t>
            </a:r>
            <a:r>
              <a:rPr lang="cs-CZ" sz="2800" dirty="0" smtClean="0"/>
              <a:t> </a:t>
            </a:r>
            <a:r>
              <a:rPr lang="cs-CZ" sz="2800" dirty="0" err="1" smtClean="0"/>
              <a:t>nicht</a:t>
            </a:r>
            <a:r>
              <a:rPr lang="cs-CZ" sz="2800" dirty="0" smtClean="0"/>
              <a:t> </a:t>
            </a:r>
            <a:r>
              <a:rPr lang="cs-CZ" sz="2800" dirty="0" err="1" smtClean="0"/>
              <a:t>weit</a:t>
            </a:r>
            <a:r>
              <a:rPr lang="cs-CZ" sz="2800" dirty="0" smtClean="0"/>
              <a:t> ……. </a:t>
            </a:r>
            <a:r>
              <a:rPr lang="cs-CZ" sz="2800" dirty="0" err="1" smtClean="0"/>
              <a:t>Zentrum</a:t>
            </a:r>
            <a:r>
              <a:rPr lang="cs-CZ" sz="2800" dirty="0" smtClean="0"/>
              <a:t>.</a:t>
            </a:r>
          </a:p>
          <a:p>
            <a:pPr>
              <a:buNone/>
            </a:pPr>
            <a:r>
              <a:rPr lang="cs-CZ" sz="2800" dirty="0" smtClean="0"/>
              <a:t>……. </a:t>
            </a:r>
            <a:r>
              <a:rPr lang="cs-CZ" sz="2800" dirty="0" err="1"/>
              <a:t>d</a:t>
            </a:r>
            <a:r>
              <a:rPr lang="cs-CZ" sz="2800" dirty="0" err="1" smtClean="0"/>
              <a:t>em</a:t>
            </a:r>
            <a:r>
              <a:rPr lang="cs-CZ" sz="2800" dirty="0" smtClean="0"/>
              <a:t> </a:t>
            </a:r>
            <a:r>
              <a:rPr lang="cs-CZ" sz="2800" dirty="0" err="1" smtClean="0"/>
              <a:t>Abendbrot</a:t>
            </a:r>
            <a:r>
              <a:rPr lang="cs-CZ" sz="2800" dirty="0" smtClean="0"/>
              <a:t> </a:t>
            </a:r>
            <a:r>
              <a:rPr lang="cs-CZ" sz="2800" dirty="0" err="1" smtClean="0"/>
              <a:t>gehe</a:t>
            </a:r>
            <a:r>
              <a:rPr lang="cs-CZ" sz="2800" dirty="0" smtClean="0"/>
              <a:t> 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meistens</a:t>
            </a:r>
            <a:r>
              <a:rPr lang="cs-CZ" sz="2800" dirty="0" smtClean="0"/>
              <a:t> </a:t>
            </a:r>
            <a:r>
              <a:rPr lang="cs-CZ" sz="2800" dirty="0" err="1" smtClean="0"/>
              <a:t>ins</a:t>
            </a:r>
            <a:r>
              <a:rPr lang="cs-CZ" sz="2800" dirty="0" smtClean="0"/>
              <a:t> </a:t>
            </a:r>
            <a:r>
              <a:rPr lang="cs-CZ" sz="2800" dirty="0" err="1" smtClean="0"/>
              <a:t>Bett</a:t>
            </a:r>
            <a:r>
              <a:rPr lang="cs-CZ" sz="2800" dirty="0" smtClean="0"/>
              <a:t>.</a:t>
            </a:r>
          </a:p>
          <a:p>
            <a:pPr>
              <a:buNone/>
            </a:pPr>
            <a:r>
              <a:rPr lang="cs-CZ" sz="2800" dirty="0" err="1" smtClean="0"/>
              <a:t>Das</a:t>
            </a:r>
            <a:r>
              <a:rPr lang="cs-CZ" sz="2800" dirty="0" smtClean="0"/>
              <a:t> </a:t>
            </a:r>
            <a:r>
              <a:rPr lang="cs-CZ" sz="2800" dirty="0" err="1" smtClean="0"/>
              <a:t>ist</a:t>
            </a:r>
            <a:r>
              <a:rPr lang="cs-CZ" sz="2800" dirty="0" smtClean="0"/>
              <a:t> </a:t>
            </a:r>
            <a:r>
              <a:rPr lang="cs-CZ" sz="2800" dirty="0" err="1" smtClean="0"/>
              <a:t>die</a:t>
            </a:r>
            <a:r>
              <a:rPr lang="cs-CZ" sz="2800" dirty="0" smtClean="0"/>
              <a:t> </a:t>
            </a:r>
            <a:r>
              <a:rPr lang="cs-CZ" sz="2800" dirty="0" err="1" smtClean="0"/>
              <a:t>Mutter</a:t>
            </a:r>
            <a:r>
              <a:rPr lang="cs-CZ" sz="2800" dirty="0" smtClean="0"/>
              <a:t> ……. Peter.</a:t>
            </a:r>
          </a:p>
          <a:p>
            <a:pPr>
              <a:buNone/>
            </a:pPr>
            <a:r>
              <a:rPr lang="cs-CZ" sz="2800" dirty="0" smtClean="0"/>
              <a:t>Die </a:t>
            </a:r>
            <a:r>
              <a:rPr lang="cs-CZ" sz="2800" dirty="0" err="1" smtClean="0"/>
              <a:t>junge</a:t>
            </a:r>
            <a:r>
              <a:rPr lang="cs-CZ" sz="2800" dirty="0" smtClean="0"/>
              <a:t> </a:t>
            </a:r>
            <a:r>
              <a:rPr lang="cs-CZ" sz="2800" dirty="0" err="1" smtClean="0"/>
              <a:t>Familie</a:t>
            </a:r>
            <a:r>
              <a:rPr lang="cs-CZ" sz="2800" dirty="0" smtClean="0"/>
              <a:t> </a:t>
            </a:r>
            <a:r>
              <a:rPr lang="cs-CZ" sz="2800" dirty="0" err="1" smtClean="0"/>
              <a:t>wohnt</a:t>
            </a:r>
            <a:r>
              <a:rPr lang="cs-CZ" sz="2800" dirty="0" smtClean="0"/>
              <a:t> </a:t>
            </a:r>
            <a:r>
              <a:rPr lang="cs-CZ" sz="2800" dirty="0" err="1" smtClean="0"/>
              <a:t>noch</a:t>
            </a:r>
            <a:r>
              <a:rPr lang="cs-CZ" sz="2800" dirty="0" smtClean="0"/>
              <a:t> ……. </a:t>
            </a:r>
            <a:r>
              <a:rPr lang="cs-CZ" sz="2800" dirty="0" err="1" smtClean="0"/>
              <a:t>Ihren</a:t>
            </a:r>
            <a:r>
              <a:rPr lang="cs-CZ" sz="2800" dirty="0" smtClean="0"/>
              <a:t> </a:t>
            </a:r>
            <a:r>
              <a:rPr lang="cs-CZ" sz="2800" dirty="0" err="1" smtClean="0"/>
              <a:t>Eltern</a:t>
            </a:r>
            <a:r>
              <a:rPr lang="cs-CZ" sz="2800" dirty="0" smtClean="0"/>
              <a:t>.</a:t>
            </a:r>
          </a:p>
          <a:p>
            <a:pPr>
              <a:buNone/>
            </a:pPr>
            <a:r>
              <a:rPr lang="cs-CZ" sz="2800" dirty="0" err="1" smtClean="0"/>
              <a:t>Morgen</a:t>
            </a:r>
            <a:r>
              <a:rPr lang="cs-CZ" sz="2800" dirty="0" smtClean="0"/>
              <a:t> </a:t>
            </a:r>
            <a:r>
              <a:rPr lang="cs-CZ" sz="2800" dirty="0" err="1" smtClean="0"/>
              <a:t>fahren</a:t>
            </a:r>
            <a:r>
              <a:rPr lang="cs-CZ" sz="2800" dirty="0" smtClean="0"/>
              <a:t> </a:t>
            </a:r>
            <a:r>
              <a:rPr lang="cs-CZ" sz="2800" dirty="0" err="1" smtClean="0"/>
              <a:t>wir</a:t>
            </a:r>
            <a:r>
              <a:rPr lang="cs-CZ" sz="2800" dirty="0" smtClean="0"/>
              <a:t> ……. </a:t>
            </a:r>
            <a:r>
              <a:rPr lang="cs-CZ" sz="2800" dirty="0" err="1"/>
              <a:t>u</a:t>
            </a:r>
            <a:r>
              <a:rPr lang="cs-CZ" sz="2800" dirty="0" err="1" smtClean="0"/>
              <a:t>nseren</a:t>
            </a:r>
            <a:r>
              <a:rPr lang="cs-CZ" sz="2800" dirty="0" smtClean="0"/>
              <a:t> </a:t>
            </a:r>
            <a:r>
              <a:rPr lang="cs-CZ" sz="2800" dirty="0" err="1" smtClean="0"/>
              <a:t>Großeltern</a:t>
            </a:r>
            <a:r>
              <a:rPr lang="cs-CZ" sz="2800" dirty="0" smtClean="0"/>
              <a:t>.</a:t>
            </a:r>
          </a:p>
          <a:p>
            <a:pPr>
              <a:buNone/>
            </a:pPr>
            <a:r>
              <a:rPr lang="cs-CZ" sz="2800" dirty="0" err="1" smtClean="0"/>
              <a:t>Er</a:t>
            </a:r>
            <a:r>
              <a:rPr lang="cs-CZ" sz="2800" dirty="0" smtClean="0"/>
              <a:t> </a:t>
            </a:r>
            <a:r>
              <a:rPr lang="cs-CZ" sz="2800" dirty="0" err="1" smtClean="0"/>
              <a:t>will</a:t>
            </a:r>
            <a:r>
              <a:rPr lang="cs-CZ" sz="2800" dirty="0" smtClean="0"/>
              <a:t> </a:t>
            </a:r>
            <a:r>
              <a:rPr lang="cs-CZ" sz="2800" dirty="0" err="1" smtClean="0"/>
              <a:t>am</a:t>
            </a:r>
            <a:r>
              <a:rPr lang="cs-CZ" sz="2800" dirty="0" smtClean="0"/>
              <a:t> </a:t>
            </a:r>
            <a:r>
              <a:rPr lang="cs-CZ" sz="2800" dirty="0" err="1" smtClean="0"/>
              <a:t>Morgen</a:t>
            </a:r>
            <a:r>
              <a:rPr lang="cs-CZ" sz="2800" dirty="0" smtClean="0"/>
              <a:t> </a:t>
            </a:r>
            <a:r>
              <a:rPr lang="cs-CZ" sz="2800" dirty="0" err="1" smtClean="0"/>
              <a:t>nie</a:t>
            </a:r>
            <a:r>
              <a:rPr lang="cs-CZ" sz="2800" dirty="0" smtClean="0"/>
              <a:t> ……. </a:t>
            </a:r>
            <a:r>
              <a:rPr lang="cs-CZ" sz="2800" dirty="0" err="1"/>
              <a:t>d</a:t>
            </a:r>
            <a:r>
              <a:rPr lang="cs-CZ" sz="2800" dirty="0" err="1" smtClean="0"/>
              <a:t>em</a:t>
            </a:r>
            <a:r>
              <a:rPr lang="cs-CZ" sz="2800" dirty="0" smtClean="0"/>
              <a:t> </a:t>
            </a:r>
            <a:r>
              <a:rPr lang="cs-CZ" sz="2800" dirty="0" err="1" smtClean="0"/>
              <a:t>Bett</a:t>
            </a:r>
            <a:r>
              <a:rPr lang="cs-CZ" sz="2800" dirty="0" smtClean="0"/>
              <a:t> </a:t>
            </a:r>
            <a:r>
              <a:rPr lang="cs-CZ" sz="2800" dirty="0" err="1" smtClean="0"/>
              <a:t>kommen</a:t>
            </a:r>
            <a:r>
              <a:rPr lang="cs-CZ" sz="2800" dirty="0" smtClean="0"/>
              <a:t>.</a:t>
            </a:r>
          </a:p>
          <a:p>
            <a:pPr>
              <a:buNone/>
            </a:pPr>
            <a:r>
              <a:rPr lang="cs-CZ" sz="2800" dirty="0" err="1" smtClean="0"/>
              <a:t>Wir</a:t>
            </a:r>
            <a:r>
              <a:rPr lang="cs-CZ" sz="2800" dirty="0" smtClean="0"/>
              <a:t> </a:t>
            </a:r>
            <a:r>
              <a:rPr lang="cs-CZ" sz="2800" dirty="0" err="1" smtClean="0"/>
              <a:t>haben</a:t>
            </a:r>
            <a:r>
              <a:rPr lang="cs-CZ" sz="2800" dirty="0" smtClean="0"/>
              <a:t> ……. der </a:t>
            </a:r>
            <a:r>
              <a:rPr lang="cs-CZ" sz="2800" dirty="0" err="1" smtClean="0"/>
              <a:t>Prüfung</a:t>
            </a:r>
            <a:r>
              <a:rPr lang="cs-CZ" sz="2800" dirty="0" smtClean="0"/>
              <a:t> </a:t>
            </a:r>
            <a:r>
              <a:rPr lang="cs-CZ" sz="2800" dirty="0" err="1" smtClean="0"/>
              <a:t>gefeiert</a:t>
            </a:r>
            <a:r>
              <a:rPr lang="cs-CZ" sz="2800" dirty="0" smtClean="0"/>
              <a:t>.</a:t>
            </a:r>
          </a:p>
          <a:p>
            <a:pPr>
              <a:buNone/>
            </a:pPr>
            <a:r>
              <a:rPr lang="cs-CZ" sz="2800" dirty="0" err="1" smtClean="0"/>
              <a:t>Das</a:t>
            </a:r>
            <a:r>
              <a:rPr lang="cs-CZ" sz="2800" dirty="0" smtClean="0"/>
              <a:t> </a:t>
            </a:r>
            <a:r>
              <a:rPr lang="cs-CZ" sz="2800" dirty="0" err="1" smtClean="0"/>
              <a:t>neue</a:t>
            </a:r>
            <a:r>
              <a:rPr lang="cs-CZ" sz="2800" dirty="0" smtClean="0"/>
              <a:t> Kino </a:t>
            </a:r>
            <a:r>
              <a:rPr lang="cs-CZ" sz="2800" dirty="0" err="1" smtClean="0"/>
              <a:t>liegt</a:t>
            </a:r>
            <a:r>
              <a:rPr lang="cs-CZ" sz="2800" dirty="0" smtClean="0"/>
              <a:t> ……. </a:t>
            </a:r>
            <a:r>
              <a:rPr lang="cs-CZ" sz="2800" dirty="0" err="1"/>
              <a:t>d</a:t>
            </a:r>
            <a:r>
              <a:rPr lang="cs-CZ" sz="2800" dirty="0" err="1" smtClean="0"/>
              <a:t>em</a:t>
            </a:r>
            <a:r>
              <a:rPr lang="cs-CZ" sz="2800" dirty="0" smtClean="0"/>
              <a:t> Rathaus.</a:t>
            </a:r>
          </a:p>
          <a:p>
            <a:pPr>
              <a:buNone/>
            </a:pPr>
            <a:r>
              <a:rPr lang="cs-CZ" sz="2800" dirty="0" smtClean="0"/>
              <a:t>……. </a:t>
            </a:r>
            <a:r>
              <a:rPr lang="cs-CZ" sz="2800" dirty="0" err="1"/>
              <a:t>d</a:t>
            </a:r>
            <a:r>
              <a:rPr lang="cs-CZ" sz="2800" dirty="0" err="1" smtClean="0"/>
              <a:t>em</a:t>
            </a:r>
            <a:r>
              <a:rPr lang="cs-CZ" sz="2800" dirty="0" smtClean="0"/>
              <a:t> </a:t>
            </a:r>
            <a:r>
              <a:rPr lang="cs-CZ" sz="2800" dirty="0" err="1" smtClean="0"/>
              <a:t>Frühstück</a:t>
            </a:r>
            <a:r>
              <a:rPr lang="cs-CZ" sz="2800" dirty="0" smtClean="0"/>
              <a:t> </a:t>
            </a:r>
            <a:r>
              <a:rPr lang="cs-CZ" sz="2800" dirty="0" err="1" smtClean="0"/>
              <a:t>sehe</a:t>
            </a:r>
            <a:r>
              <a:rPr lang="cs-CZ" sz="2800" dirty="0" smtClean="0"/>
              <a:t> 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oft</a:t>
            </a:r>
            <a:r>
              <a:rPr lang="cs-CZ" sz="2800" dirty="0" smtClean="0"/>
              <a:t> </a:t>
            </a:r>
            <a:r>
              <a:rPr lang="cs-CZ" sz="2800" dirty="0" err="1" smtClean="0"/>
              <a:t>fern</a:t>
            </a:r>
            <a:r>
              <a:rPr lang="cs-CZ" sz="2800" dirty="0" smtClean="0"/>
              <a:t> (u).</a:t>
            </a:r>
          </a:p>
          <a:p>
            <a:pPr>
              <a:buNone/>
            </a:pPr>
            <a:r>
              <a:rPr lang="cs-CZ" sz="2800" dirty="0" err="1" smtClean="0"/>
              <a:t>Er</a:t>
            </a:r>
            <a:r>
              <a:rPr lang="cs-CZ" sz="2800" dirty="0" smtClean="0"/>
              <a:t> </a:t>
            </a:r>
            <a:r>
              <a:rPr lang="cs-CZ" sz="2800" dirty="0" err="1" smtClean="0"/>
              <a:t>kommt</a:t>
            </a:r>
            <a:r>
              <a:rPr lang="cs-CZ" sz="2800" dirty="0" smtClean="0"/>
              <a:t> ……. </a:t>
            </a:r>
            <a:r>
              <a:rPr lang="cs-CZ" sz="2800" dirty="0" err="1" smtClean="0"/>
              <a:t>uns</a:t>
            </a:r>
            <a:r>
              <a:rPr lang="cs-CZ" sz="2800" dirty="0" smtClean="0"/>
              <a:t> </a:t>
            </a:r>
            <a:r>
              <a:rPr lang="cs-CZ" sz="2800" dirty="0" err="1" smtClean="0"/>
              <a:t>ins</a:t>
            </a:r>
            <a:r>
              <a:rPr lang="cs-CZ" sz="2800" dirty="0" smtClean="0"/>
              <a:t> Kino.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Řešení -  I. cvičení: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964488" cy="54006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cs-CZ" dirty="0" smtClean="0"/>
              <a:t>1. </a:t>
            </a:r>
            <a:r>
              <a:rPr lang="cs-CZ" dirty="0" err="1" smtClean="0"/>
              <a:t>bei</a:t>
            </a:r>
            <a:r>
              <a:rPr lang="cs-CZ" dirty="0" smtClean="0"/>
              <a:t> /</a:t>
            </a:r>
            <a:r>
              <a:rPr lang="cs-CZ" dirty="0" smtClean="0">
                <a:solidFill>
                  <a:srgbClr val="FF0000"/>
                </a:solidFill>
              </a:rPr>
              <a:t>der </a:t>
            </a:r>
            <a:r>
              <a:rPr lang="cs-CZ" dirty="0" err="1" smtClean="0"/>
              <a:t>Frau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meinem</a:t>
            </a:r>
            <a:r>
              <a:rPr lang="cs-CZ" dirty="0" smtClean="0"/>
              <a:t> </a:t>
            </a:r>
            <a:r>
              <a:rPr lang="cs-CZ" dirty="0" err="1" smtClean="0"/>
              <a:t>Onkel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dir</a:t>
            </a:r>
            <a:r>
              <a:rPr lang="cs-CZ" dirty="0" smtClean="0"/>
              <a:t>/</a:t>
            </a:r>
          </a:p>
          <a:p>
            <a:pPr marL="514350" indent="-514350">
              <a:buNone/>
            </a:pPr>
            <a:r>
              <a:rPr lang="cs-CZ" dirty="0" smtClean="0"/>
              <a:t>2. </a:t>
            </a:r>
            <a:r>
              <a:rPr lang="cs-CZ" dirty="0" err="1" smtClean="0"/>
              <a:t>aus</a:t>
            </a:r>
            <a:r>
              <a:rPr lang="cs-CZ" dirty="0" smtClean="0"/>
              <a:t> /</a:t>
            </a:r>
            <a:r>
              <a:rPr lang="cs-CZ" dirty="0" err="1" smtClean="0">
                <a:solidFill>
                  <a:srgbClr val="FF0000"/>
                </a:solidFill>
              </a:rPr>
              <a:t>dem</a:t>
            </a:r>
            <a:r>
              <a:rPr lang="cs-CZ" dirty="0" smtClean="0"/>
              <a:t> </a:t>
            </a:r>
            <a:r>
              <a:rPr lang="cs-CZ" dirty="0" err="1" smtClean="0"/>
              <a:t>Fenster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einem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Haus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dem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Bus/</a:t>
            </a:r>
          </a:p>
          <a:p>
            <a:pPr marL="514350" indent="-514350">
              <a:buNone/>
            </a:pPr>
            <a:r>
              <a:rPr lang="cs-CZ" dirty="0" smtClean="0"/>
              <a:t>3. </a:t>
            </a:r>
            <a:r>
              <a:rPr lang="cs-CZ" dirty="0" err="1" smtClean="0"/>
              <a:t>mit</a:t>
            </a:r>
            <a:r>
              <a:rPr lang="cs-CZ" dirty="0" smtClean="0"/>
              <a:t> /</a:t>
            </a:r>
            <a:r>
              <a:rPr lang="cs-CZ" dirty="0" err="1" smtClean="0">
                <a:solidFill>
                  <a:srgbClr val="FF0000"/>
                </a:solidFill>
              </a:rPr>
              <a:t>mir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einem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Kind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dem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Hund</a:t>
            </a:r>
            <a:r>
              <a:rPr lang="cs-CZ" dirty="0" smtClean="0"/>
              <a:t>/</a:t>
            </a:r>
          </a:p>
          <a:p>
            <a:pPr marL="514350" indent="-514350">
              <a:buNone/>
            </a:pPr>
            <a:r>
              <a:rPr lang="cs-CZ" dirty="0" smtClean="0"/>
              <a:t>4. nach / </a:t>
            </a:r>
            <a:r>
              <a:rPr lang="cs-CZ" dirty="0" err="1" smtClean="0">
                <a:solidFill>
                  <a:srgbClr val="FF0000"/>
                </a:solidFill>
              </a:rPr>
              <a:t>einer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Stunde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ihm</a:t>
            </a:r>
            <a:r>
              <a:rPr lang="cs-CZ" dirty="0" smtClean="0"/>
              <a:t>,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dem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Mittagessen</a:t>
            </a:r>
            <a:r>
              <a:rPr lang="cs-CZ" dirty="0" smtClean="0"/>
              <a:t>/</a:t>
            </a:r>
          </a:p>
          <a:p>
            <a:pPr marL="514350" indent="-514350">
              <a:buNone/>
            </a:pPr>
            <a:r>
              <a:rPr lang="cs-CZ" dirty="0" smtClean="0"/>
              <a:t>5. </a:t>
            </a:r>
            <a:r>
              <a:rPr lang="cs-CZ" dirty="0" err="1" smtClean="0"/>
              <a:t>von</a:t>
            </a:r>
            <a:r>
              <a:rPr lang="cs-CZ" dirty="0" smtClean="0"/>
              <a:t> /</a:t>
            </a:r>
            <a:r>
              <a:rPr lang="cs-CZ" dirty="0" err="1" smtClean="0">
                <a:solidFill>
                  <a:srgbClr val="FF0000"/>
                </a:solidFill>
              </a:rPr>
              <a:t>uns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Ihrer</a:t>
            </a:r>
            <a:r>
              <a:rPr lang="cs-CZ" dirty="0" smtClean="0"/>
              <a:t> </a:t>
            </a:r>
            <a:r>
              <a:rPr lang="cs-CZ" dirty="0" err="1" smtClean="0"/>
              <a:t>Mutter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einem</a:t>
            </a:r>
            <a:r>
              <a:rPr lang="cs-CZ" dirty="0" smtClean="0"/>
              <a:t> Mann/</a:t>
            </a:r>
          </a:p>
          <a:p>
            <a:pPr marL="514350" indent="-514350">
              <a:buNone/>
            </a:pPr>
            <a:r>
              <a:rPr lang="cs-CZ" dirty="0" smtClean="0"/>
              <a:t>6. </a:t>
            </a:r>
            <a:r>
              <a:rPr lang="cs-CZ" dirty="0" err="1" smtClean="0"/>
              <a:t>zu</a:t>
            </a:r>
            <a:r>
              <a:rPr lang="cs-CZ" dirty="0" smtClean="0"/>
              <a:t> / </a:t>
            </a:r>
            <a:r>
              <a:rPr lang="cs-CZ" dirty="0" err="1" smtClean="0">
                <a:solidFill>
                  <a:srgbClr val="FF0000"/>
                </a:solidFill>
              </a:rPr>
              <a:t>unserem</a:t>
            </a:r>
            <a:r>
              <a:rPr lang="cs-CZ" dirty="0" smtClean="0"/>
              <a:t> </a:t>
            </a:r>
            <a:r>
              <a:rPr lang="cs-CZ" dirty="0" err="1" smtClean="0"/>
              <a:t>Nachbar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dem</a:t>
            </a:r>
            <a:r>
              <a:rPr lang="cs-CZ" dirty="0" smtClean="0"/>
              <a:t> Kino, </a:t>
            </a:r>
            <a:r>
              <a:rPr lang="cs-CZ" dirty="0" smtClean="0">
                <a:solidFill>
                  <a:srgbClr val="FF0000"/>
                </a:solidFill>
              </a:rPr>
              <a:t>der </a:t>
            </a:r>
            <a:r>
              <a:rPr lang="cs-CZ" dirty="0" smtClean="0"/>
              <a:t>Bank/</a:t>
            </a:r>
          </a:p>
          <a:p>
            <a:pPr marL="514350" indent="-514350">
              <a:buNone/>
            </a:pPr>
            <a:r>
              <a:rPr lang="cs-CZ" dirty="0" smtClean="0"/>
              <a:t>7. </a:t>
            </a:r>
            <a:r>
              <a:rPr lang="cs-CZ" dirty="0" err="1" smtClean="0"/>
              <a:t>gegenüber</a:t>
            </a:r>
            <a:r>
              <a:rPr lang="cs-CZ" dirty="0" smtClean="0"/>
              <a:t> / </a:t>
            </a:r>
            <a:r>
              <a:rPr lang="cs-CZ" dirty="0" err="1" smtClean="0">
                <a:solidFill>
                  <a:srgbClr val="FF0000"/>
                </a:solidFill>
              </a:rPr>
              <a:t>einem</a:t>
            </a:r>
            <a:r>
              <a:rPr lang="cs-CZ" dirty="0" smtClean="0"/>
              <a:t> </a:t>
            </a:r>
            <a:r>
              <a:rPr lang="cs-CZ" dirty="0" err="1" smtClean="0"/>
              <a:t>Garten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ihrer</a:t>
            </a:r>
            <a:r>
              <a:rPr lang="cs-CZ" dirty="0" smtClean="0"/>
              <a:t> </a:t>
            </a:r>
            <a:r>
              <a:rPr lang="cs-CZ" dirty="0" err="1" smtClean="0"/>
              <a:t>Wohnung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FF0000"/>
                </a:solidFill>
              </a:rPr>
              <a:t>der</a:t>
            </a:r>
            <a:r>
              <a:rPr lang="cs-CZ" dirty="0" smtClean="0"/>
              <a:t> </a:t>
            </a:r>
            <a:r>
              <a:rPr lang="cs-CZ" dirty="0" err="1" smtClean="0"/>
              <a:t>Tür</a:t>
            </a:r>
            <a:r>
              <a:rPr lang="cs-CZ" dirty="0" smtClean="0"/>
              <a:t>/</a:t>
            </a:r>
          </a:p>
          <a:p>
            <a:pPr marL="514350" indent="-514350">
              <a:buNone/>
            </a:pPr>
            <a:r>
              <a:rPr lang="cs-CZ" dirty="0" smtClean="0"/>
              <a:t>8. </a:t>
            </a:r>
            <a:r>
              <a:rPr lang="cs-CZ" dirty="0" err="1" smtClean="0"/>
              <a:t>mit</a:t>
            </a:r>
            <a:r>
              <a:rPr lang="cs-CZ" dirty="0" smtClean="0"/>
              <a:t> /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dem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Zug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euerem</a:t>
            </a:r>
            <a:r>
              <a:rPr lang="cs-CZ" dirty="0" smtClean="0"/>
              <a:t> </a:t>
            </a:r>
            <a:r>
              <a:rPr lang="cs-CZ" dirty="0" err="1" smtClean="0"/>
              <a:t>Opa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ihr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euch</a:t>
            </a:r>
            <a:r>
              <a:rPr lang="cs-CZ" dirty="0" smtClean="0"/>
              <a:t>/</a:t>
            </a:r>
          </a:p>
          <a:p>
            <a:pPr marL="514350" indent="-514350">
              <a:buNone/>
            </a:pPr>
            <a:r>
              <a:rPr lang="cs-CZ" dirty="0" smtClean="0"/>
              <a:t>9. </a:t>
            </a:r>
            <a:r>
              <a:rPr lang="cs-CZ" dirty="0" err="1" smtClean="0"/>
              <a:t>von</a:t>
            </a:r>
            <a:r>
              <a:rPr lang="cs-CZ" dirty="0" smtClean="0"/>
              <a:t> /</a:t>
            </a:r>
            <a:r>
              <a:rPr lang="cs-CZ" dirty="0" err="1" smtClean="0">
                <a:solidFill>
                  <a:srgbClr val="FF0000"/>
                </a:solidFill>
              </a:rPr>
              <a:t>ihm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dem</a:t>
            </a:r>
            <a:r>
              <a:rPr lang="cs-CZ" dirty="0" smtClean="0"/>
              <a:t> </a:t>
            </a:r>
            <a:r>
              <a:rPr lang="cs-CZ" dirty="0" err="1" smtClean="0"/>
              <a:t>Zahnarzt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einer</a:t>
            </a:r>
            <a:r>
              <a:rPr lang="cs-CZ" dirty="0" smtClean="0"/>
              <a:t> </a:t>
            </a:r>
            <a:r>
              <a:rPr lang="cs-CZ" dirty="0" err="1" smtClean="0"/>
              <a:t>Studentin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dem</a:t>
            </a:r>
            <a:r>
              <a:rPr lang="cs-CZ" dirty="0" smtClean="0"/>
              <a:t> Hotel/</a:t>
            </a:r>
          </a:p>
          <a:p>
            <a:pPr marL="514350" indent="-514350">
              <a:buNone/>
            </a:pPr>
            <a:r>
              <a:rPr lang="cs-CZ" dirty="0" smtClean="0"/>
              <a:t>10. nach /</a:t>
            </a:r>
            <a:r>
              <a:rPr lang="cs-CZ" dirty="0" err="1" smtClean="0">
                <a:solidFill>
                  <a:srgbClr val="FF0000"/>
                </a:solidFill>
              </a:rPr>
              <a:t>einem</a:t>
            </a:r>
            <a:r>
              <a:rPr lang="cs-CZ" dirty="0" smtClean="0"/>
              <a:t> </a:t>
            </a:r>
            <a:r>
              <a:rPr lang="cs-CZ" dirty="0" err="1" smtClean="0"/>
              <a:t>Jahr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FF0000"/>
                </a:solidFill>
              </a:rPr>
              <a:t>den</a:t>
            </a:r>
            <a:r>
              <a:rPr lang="cs-CZ" dirty="0" smtClean="0"/>
              <a:t> </a:t>
            </a:r>
            <a:r>
              <a:rPr lang="cs-CZ" dirty="0" err="1" smtClean="0"/>
              <a:t>Ferien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einer</a:t>
            </a:r>
            <a:r>
              <a:rPr lang="cs-CZ" dirty="0" smtClean="0"/>
              <a:t> </a:t>
            </a:r>
            <a:r>
              <a:rPr lang="cs-CZ" dirty="0" err="1" smtClean="0"/>
              <a:t>Woche</a:t>
            </a:r>
            <a:r>
              <a:rPr lang="cs-CZ" dirty="0" smtClean="0"/>
              <a:t>/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Řešení - II. cvičení: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04056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cs-CZ" sz="2800" dirty="0" smtClean="0"/>
              <a:t>1. </a:t>
            </a:r>
            <a:r>
              <a:rPr lang="cs-CZ" sz="2800" dirty="0" err="1" smtClean="0">
                <a:solidFill>
                  <a:srgbClr val="FF0000"/>
                </a:solidFill>
              </a:rPr>
              <a:t>aus</a:t>
            </a:r>
            <a:r>
              <a:rPr lang="cs-CZ" sz="2800" dirty="0" smtClean="0">
                <a:solidFill>
                  <a:srgbClr val="FF0000"/>
                </a:solidFill>
              </a:rPr>
              <a:t> der </a:t>
            </a:r>
            <a:r>
              <a:rPr lang="cs-CZ" sz="2800" dirty="0" err="1" smtClean="0">
                <a:solidFill>
                  <a:srgbClr val="FF0000"/>
                </a:solidFill>
              </a:rPr>
              <a:t>Schule</a:t>
            </a:r>
            <a:r>
              <a:rPr lang="cs-CZ" sz="2800" dirty="0" smtClean="0"/>
              <a:t>		 2. </a:t>
            </a:r>
            <a:r>
              <a:rPr lang="cs-CZ" sz="2800" dirty="0" err="1" smtClean="0">
                <a:solidFill>
                  <a:srgbClr val="FF0000"/>
                </a:solidFill>
              </a:rPr>
              <a:t>vom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Arzt</a:t>
            </a:r>
            <a:endParaRPr lang="cs-CZ" sz="2800" dirty="0" smtClean="0"/>
          </a:p>
          <a:p>
            <a:pPr marL="514350" indent="-514350">
              <a:buNone/>
            </a:pPr>
            <a:r>
              <a:rPr lang="cs-CZ" sz="2800" dirty="0" smtClean="0"/>
              <a:t>3. </a:t>
            </a:r>
            <a:r>
              <a:rPr lang="cs-CZ" sz="2800" dirty="0" smtClean="0">
                <a:solidFill>
                  <a:srgbClr val="FF0000"/>
                </a:solidFill>
              </a:rPr>
              <a:t>nach </a:t>
            </a:r>
            <a:r>
              <a:rPr lang="cs-CZ" sz="2800" dirty="0" err="1" smtClean="0">
                <a:solidFill>
                  <a:srgbClr val="FF0000"/>
                </a:solidFill>
              </a:rPr>
              <a:t>dem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Mittagessen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/>
              <a:t>	 4. </a:t>
            </a:r>
            <a:r>
              <a:rPr lang="cs-CZ" sz="2800" dirty="0" err="1" smtClean="0">
                <a:solidFill>
                  <a:srgbClr val="FF0000"/>
                </a:solidFill>
              </a:rPr>
              <a:t>zum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Freund</a:t>
            </a:r>
            <a:endParaRPr lang="cs-CZ" sz="2800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cs-CZ" sz="2800" dirty="0" smtClean="0"/>
              <a:t>5. </a:t>
            </a:r>
            <a:r>
              <a:rPr lang="cs-CZ" sz="2800" dirty="0" err="1" smtClean="0">
                <a:solidFill>
                  <a:srgbClr val="FF0000"/>
                </a:solidFill>
              </a:rPr>
              <a:t>von</a:t>
            </a:r>
            <a:r>
              <a:rPr lang="cs-CZ" sz="2800" dirty="0" smtClean="0">
                <a:solidFill>
                  <a:srgbClr val="FF0000"/>
                </a:solidFill>
              </a:rPr>
              <a:t> der </a:t>
            </a:r>
            <a:r>
              <a:rPr lang="cs-CZ" sz="2800" dirty="0" err="1" smtClean="0">
                <a:solidFill>
                  <a:srgbClr val="FF0000"/>
                </a:solidFill>
              </a:rPr>
              <a:t>Tante</a:t>
            </a:r>
            <a:r>
              <a:rPr lang="cs-CZ" sz="2800" dirty="0" smtClean="0"/>
              <a:t>		 6. </a:t>
            </a:r>
            <a:r>
              <a:rPr lang="cs-CZ" sz="2800" dirty="0" err="1" smtClean="0">
                <a:solidFill>
                  <a:srgbClr val="FF0000"/>
                </a:solidFill>
              </a:rPr>
              <a:t>aus</a:t>
            </a:r>
            <a:r>
              <a:rPr lang="cs-CZ" sz="2800" dirty="0" smtClean="0">
                <a:solidFill>
                  <a:srgbClr val="FF0000"/>
                </a:solidFill>
              </a:rPr>
              <a:t> der </a:t>
            </a:r>
            <a:r>
              <a:rPr lang="cs-CZ" sz="2800" dirty="0" err="1" smtClean="0">
                <a:solidFill>
                  <a:srgbClr val="FF0000"/>
                </a:solidFill>
              </a:rPr>
              <a:t>Stadt</a:t>
            </a:r>
            <a:endParaRPr lang="cs-CZ" sz="2800" dirty="0" smtClean="0"/>
          </a:p>
          <a:p>
            <a:pPr marL="514350" indent="-514350">
              <a:buNone/>
            </a:pPr>
            <a:r>
              <a:rPr lang="cs-CZ" sz="2800" dirty="0" smtClean="0"/>
              <a:t>7. </a:t>
            </a:r>
            <a:r>
              <a:rPr lang="cs-CZ" sz="2800" dirty="0" err="1" smtClean="0">
                <a:solidFill>
                  <a:srgbClr val="FF0000"/>
                </a:solidFill>
              </a:rPr>
              <a:t>gegenüber</a:t>
            </a:r>
            <a:r>
              <a:rPr lang="cs-CZ" sz="2800" dirty="0" smtClean="0">
                <a:solidFill>
                  <a:srgbClr val="FF0000"/>
                </a:solidFill>
              </a:rPr>
              <a:t> der </a:t>
            </a:r>
            <a:r>
              <a:rPr lang="cs-CZ" sz="2800" dirty="0" err="1" smtClean="0">
                <a:solidFill>
                  <a:srgbClr val="FF0000"/>
                </a:solidFill>
              </a:rPr>
              <a:t>Garage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/>
              <a:t>	 8. </a:t>
            </a:r>
            <a:r>
              <a:rPr lang="cs-CZ" sz="2800" dirty="0" err="1" smtClean="0">
                <a:solidFill>
                  <a:srgbClr val="FF0000"/>
                </a:solidFill>
              </a:rPr>
              <a:t>von</a:t>
            </a:r>
            <a:r>
              <a:rPr lang="cs-CZ" sz="2800" dirty="0" smtClean="0">
                <a:solidFill>
                  <a:srgbClr val="FF0000"/>
                </a:solidFill>
              </a:rPr>
              <a:t> den </a:t>
            </a:r>
            <a:r>
              <a:rPr lang="cs-CZ" sz="2800" dirty="0" err="1" smtClean="0">
                <a:solidFill>
                  <a:srgbClr val="FF0000"/>
                </a:solidFill>
              </a:rPr>
              <a:t>Kindern</a:t>
            </a:r>
            <a:endParaRPr lang="cs-CZ" sz="2800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cs-CZ" sz="2800" dirty="0" smtClean="0"/>
              <a:t>9. </a:t>
            </a:r>
            <a:r>
              <a:rPr lang="cs-CZ" sz="2800" dirty="0" smtClean="0">
                <a:solidFill>
                  <a:srgbClr val="FF0000"/>
                </a:solidFill>
              </a:rPr>
              <a:t>nach der </a:t>
            </a:r>
            <a:r>
              <a:rPr lang="cs-CZ" sz="2800" dirty="0" err="1" smtClean="0">
                <a:solidFill>
                  <a:srgbClr val="FF0000"/>
                </a:solidFill>
              </a:rPr>
              <a:t>Arbeit</a:t>
            </a:r>
            <a:r>
              <a:rPr lang="cs-CZ" sz="2800" dirty="0" smtClean="0"/>
              <a:t>		 10. </a:t>
            </a:r>
            <a:r>
              <a:rPr lang="cs-CZ" sz="2800" dirty="0" err="1" smtClean="0">
                <a:solidFill>
                  <a:srgbClr val="FF0000"/>
                </a:solidFill>
              </a:rPr>
              <a:t>bei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meinem</a:t>
            </a:r>
            <a:r>
              <a:rPr lang="cs-CZ" sz="2800" dirty="0" smtClean="0">
                <a:solidFill>
                  <a:srgbClr val="FF0000"/>
                </a:solidFill>
              </a:rPr>
              <a:t> Mann</a:t>
            </a:r>
            <a:endParaRPr lang="cs-CZ" sz="2800" dirty="0" smtClean="0"/>
          </a:p>
          <a:p>
            <a:pPr marL="514350" indent="-514350">
              <a:buNone/>
            </a:pPr>
            <a:r>
              <a:rPr lang="cs-CZ" sz="2800" dirty="0" smtClean="0"/>
              <a:t>11. </a:t>
            </a:r>
            <a:r>
              <a:rPr lang="cs-CZ" sz="2800" dirty="0" err="1" smtClean="0">
                <a:solidFill>
                  <a:srgbClr val="FF0000"/>
                </a:solidFill>
              </a:rPr>
              <a:t>mit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allen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Studenten</a:t>
            </a:r>
            <a:r>
              <a:rPr lang="cs-CZ" sz="2800" dirty="0" smtClean="0"/>
              <a:t>	 12. </a:t>
            </a:r>
            <a:r>
              <a:rPr lang="cs-CZ" sz="2800" dirty="0" err="1" smtClean="0">
                <a:solidFill>
                  <a:srgbClr val="FF0000"/>
                </a:solidFill>
              </a:rPr>
              <a:t>von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dir</a:t>
            </a:r>
            <a:endParaRPr lang="cs-CZ" sz="2800" dirty="0" smtClean="0"/>
          </a:p>
          <a:p>
            <a:pPr marL="514350" indent="-514350">
              <a:buNone/>
            </a:pPr>
            <a:r>
              <a:rPr lang="cs-CZ" sz="2800" dirty="0" smtClean="0"/>
              <a:t>13. </a:t>
            </a:r>
            <a:r>
              <a:rPr lang="cs-CZ" sz="2800" dirty="0" err="1" smtClean="0">
                <a:solidFill>
                  <a:srgbClr val="FF0000"/>
                </a:solidFill>
              </a:rPr>
              <a:t>zum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Stadtzentrum</a:t>
            </a:r>
            <a:r>
              <a:rPr lang="cs-CZ" sz="2800" dirty="0" smtClean="0"/>
              <a:t>	 14. </a:t>
            </a:r>
            <a:r>
              <a:rPr lang="cs-CZ" sz="2800" dirty="0" err="1" smtClean="0">
                <a:solidFill>
                  <a:srgbClr val="FF0000"/>
                </a:solidFill>
              </a:rPr>
              <a:t>gegenüber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dem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Parkplatz</a:t>
            </a:r>
            <a:endParaRPr lang="cs-CZ" sz="2800" dirty="0" smtClean="0"/>
          </a:p>
          <a:p>
            <a:pPr marL="514350" indent="-514350">
              <a:buNone/>
            </a:pPr>
            <a:r>
              <a:rPr lang="cs-CZ" sz="2800" dirty="0" smtClean="0"/>
              <a:t>15. </a:t>
            </a:r>
            <a:r>
              <a:rPr lang="cs-CZ" sz="2800" dirty="0" err="1" smtClean="0">
                <a:solidFill>
                  <a:srgbClr val="FF0000"/>
                </a:solidFill>
              </a:rPr>
              <a:t>von</a:t>
            </a:r>
            <a:r>
              <a:rPr lang="cs-CZ" sz="2800" dirty="0" smtClean="0">
                <a:solidFill>
                  <a:srgbClr val="FF0000"/>
                </a:solidFill>
              </a:rPr>
              <a:t> den </a:t>
            </a:r>
            <a:r>
              <a:rPr lang="cs-CZ" sz="2800" dirty="0" err="1" smtClean="0">
                <a:solidFill>
                  <a:srgbClr val="FF0000"/>
                </a:solidFill>
              </a:rPr>
              <a:t>Eltern</a:t>
            </a:r>
            <a:r>
              <a:rPr lang="cs-CZ" sz="2800" dirty="0" smtClean="0"/>
              <a:t>		 16. </a:t>
            </a:r>
            <a:r>
              <a:rPr lang="cs-CZ" sz="2800" dirty="0" err="1" smtClean="0">
                <a:solidFill>
                  <a:srgbClr val="FF0000"/>
                </a:solidFill>
              </a:rPr>
              <a:t>beim</a:t>
            </a:r>
            <a:r>
              <a:rPr lang="cs-CZ" sz="2800" dirty="0" smtClean="0">
                <a:solidFill>
                  <a:srgbClr val="FF0000"/>
                </a:solidFill>
              </a:rPr>
              <a:t> Café</a:t>
            </a:r>
            <a:endParaRPr lang="cs-CZ" sz="2800" dirty="0" smtClean="0"/>
          </a:p>
          <a:p>
            <a:pPr marL="514350" indent="-514350">
              <a:buNone/>
            </a:pPr>
            <a:r>
              <a:rPr lang="cs-CZ" sz="2800" dirty="0" smtClean="0"/>
              <a:t>17. </a:t>
            </a:r>
            <a:r>
              <a:rPr lang="cs-CZ" sz="2800" dirty="0" err="1" smtClean="0">
                <a:solidFill>
                  <a:srgbClr val="FF0000"/>
                </a:solidFill>
              </a:rPr>
              <a:t>aus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dem</a:t>
            </a:r>
            <a:r>
              <a:rPr lang="cs-CZ" sz="2800" dirty="0" smtClean="0">
                <a:solidFill>
                  <a:srgbClr val="FF0000"/>
                </a:solidFill>
              </a:rPr>
              <a:t> Restaurant</a:t>
            </a:r>
            <a:r>
              <a:rPr lang="cs-CZ" sz="2800" dirty="0" smtClean="0"/>
              <a:t>	 18. </a:t>
            </a:r>
            <a:r>
              <a:rPr lang="cs-CZ" sz="2800" dirty="0" smtClean="0">
                <a:solidFill>
                  <a:srgbClr val="FF0000"/>
                </a:solidFill>
              </a:rPr>
              <a:t>nach der </a:t>
            </a:r>
            <a:r>
              <a:rPr lang="cs-CZ" sz="2800" dirty="0" err="1" smtClean="0">
                <a:solidFill>
                  <a:srgbClr val="FF0000"/>
                </a:solidFill>
              </a:rPr>
              <a:t>zweiten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Stunde</a:t>
            </a:r>
            <a:endParaRPr lang="cs-CZ" sz="2800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cs-CZ" sz="2800" dirty="0" smtClean="0"/>
              <a:t>19. </a:t>
            </a:r>
            <a:r>
              <a:rPr lang="cs-CZ" sz="2800" dirty="0" err="1" smtClean="0">
                <a:solidFill>
                  <a:srgbClr val="FF0000"/>
                </a:solidFill>
              </a:rPr>
              <a:t>mit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allen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Schülern</a:t>
            </a:r>
            <a:r>
              <a:rPr lang="cs-CZ" sz="2800" dirty="0" smtClean="0"/>
              <a:t>	 20. </a:t>
            </a:r>
            <a:r>
              <a:rPr lang="cs-CZ" sz="2800" dirty="0" err="1" smtClean="0">
                <a:solidFill>
                  <a:srgbClr val="FF0000"/>
                </a:solidFill>
              </a:rPr>
              <a:t>von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unserem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Opa</a:t>
            </a:r>
            <a:endParaRPr lang="cs-CZ" sz="2800" dirty="0" smtClean="0"/>
          </a:p>
          <a:p>
            <a:pPr marL="514350" indent="-514350">
              <a:buNone/>
            </a:pPr>
            <a:r>
              <a:rPr lang="cs-CZ" sz="2800" dirty="0" smtClean="0"/>
              <a:t>21. </a:t>
            </a:r>
            <a:r>
              <a:rPr lang="cs-CZ" sz="2800" dirty="0" err="1" smtClean="0">
                <a:solidFill>
                  <a:srgbClr val="FF0000"/>
                </a:solidFill>
              </a:rPr>
              <a:t>aus</a:t>
            </a:r>
            <a:r>
              <a:rPr lang="cs-CZ" sz="2800" dirty="0" smtClean="0">
                <a:solidFill>
                  <a:srgbClr val="FF0000"/>
                </a:solidFill>
              </a:rPr>
              <a:t> der </a:t>
            </a:r>
            <a:r>
              <a:rPr lang="cs-CZ" sz="2800" dirty="0" err="1" smtClean="0">
                <a:solidFill>
                  <a:srgbClr val="FF0000"/>
                </a:solidFill>
              </a:rPr>
              <a:t>Tasche</a:t>
            </a:r>
            <a:r>
              <a:rPr lang="cs-CZ" sz="2800" dirty="0" smtClean="0"/>
              <a:t>		 22. </a:t>
            </a:r>
            <a:r>
              <a:rPr lang="cs-CZ" sz="2800" dirty="0" err="1" smtClean="0">
                <a:solidFill>
                  <a:srgbClr val="FF0000"/>
                </a:solidFill>
              </a:rPr>
              <a:t>vom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Markt</a:t>
            </a:r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Řešení - III. cvičení: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err="1" smtClean="0"/>
              <a:t>Herzliche</a:t>
            </a:r>
            <a:r>
              <a:rPr lang="cs-CZ" dirty="0" smtClean="0"/>
              <a:t> </a:t>
            </a:r>
            <a:r>
              <a:rPr lang="cs-CZ" dirty="0" err="1" smtClean="0"/>
              <a:t>Grüße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aus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der </a:t>
            </a:r>
            <a:r>
              <a:rPr lang="cs-CZ" dirty="0" err="1" smtClean="0"/>
              <a:t>Kulturstadt</a:t>
            </a:r>
            <a:r>
              <a:rPr lang="cs-CZ" dirty="0" smtClean="0"/>
              <a:t> Telč!</a:t>
            </a:r>
          </a:p>
          <a:p>
            <a:pPr>
              <a:buNone/>
            </a:pP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gehe</a:t>
            </a:r>
            <a:r>
              <a:rPr lang="cs-CZ" dirty="0" smtClean="0"/>
              <a:t> </a:t>
            </a:r>
            <a:r>
              <a:rPr lang="cs-CZ" dirty="0" err="1" smtClean="0"/>
              <a:t>oft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mit</a:t>
            </a:r>
            <a:r>
              <a:rPr lang="cs-CZ" dirty="0" smtClean="0"/>
              <a:t> Thomas in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Schule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Geschäft</a:t>
            </a:r>
            <a:r>
              <a:rPr lang="cs-CZ" dirty="0" smtClean="0"/>
              <a:t> </a:t>
            </a:r>
            <a:r>
              <a:rPr lang="cs-CZ" dirty="0" err="1" smtClean="0"/>
              <a:t>liegt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weit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vom</a:t>
            </a:r>
            <a:r>
              <a:rPr lang="cs-CZ" dirty="0" smtClean="0"/>
              <a:t> </a:t>
            </a:r>
            <a:r>
              <a:rPr lang="cs-CZ" dirty="0" err="1" smtClean="0"/>
              <a:t>Stadtzentrum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Nach</a:t>
            </a:r>
            <a:r>
              <a:rPr lang="cs-CZ" dirty="0" smtClean="0"/>
              <a:t> </a:t>
            </a:r>
            <a:r>
              <a:rPr lang="cs-CZ" dirty="0" err="1" smtClean="0"/>
              <a:t>dem</a:t>
            </a:r>
            <a:r>
              <a:rPr lang="cs-CZ" dirty="0" smtClean="0"/>
              <a:t> </a:t>
            </a:r>
            <a:r>
              <a:rPr lang="cs-CZ" dirty="0" err="1" smtClean="0"/>
              <a:t>Abendbrot</a:t>
            </a:r>
            <a:r>
              <a:rPr lang="cs-CZ" dirty="0" smtClean="0"/>
              <a:t> </a:t>
            </a:r>
            <a:r>
              <a:rPr lang="cs-CZ" dirty="0" err="1" smtClean="0"/>
              <a:t>gehe</a:t>
            </a:r>
            <a:r>
              <a:rPr lang="cs-CZ" dirty="0" smtClean="0"/>
              <a:t>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meistens</a:t>
            </a:r>
            <a:r>
              <a:rPr lang="cs-CZ" dirty="0" smtClean="0"/>
              <a:t> </a:t>
            </a:r>
            <a:r>
              <a:rPr lang="cs-CZ" dirty="0" err="1" smtClean="0"/>
              <a:t>ins</a:t>
            </a:r>
            <a:r>
              <a:rPr lang="cs-CZ" dirty="0" smtClean="0"/>
              <a:t> </a:t>
            </a:r>
            <a:r>
              <a:rPr lang="cs-CZ" dirty="0" err="1" smtClean="0"/>
              <a:t>Bett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Mutter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von</a:t>
            </a:r>
            <a:r>
              <a:rPr lang="cs-CZ" dirty="0" smtClean="0"/>
              <a:t> Peter.</a:t>
            </a:r>
          </a:p>
          <a:p>
            <a:pPr>
              <a:buNone/>
            </a:pPr>
            <a:r>
              <a:rPr lang="cs-CZ" dirty="0" smtClean="0"/>
              <a:t>Die </a:t>
            </a:r>
            <a:r>
              <a:rPr lang="cs-CZ" dirty="0" err="1" smtClean="0"/>
              <a:t>junge</a:t>
            </a:r>
            <a:r>
              <a:rPr lang="cs-CZ" dirty="0" smtClean="0"/>
              <a:t> </a:t>
            </a:r>
            <a:r>
              <a:rPr lang="cs-CZ" dirty="0" err="1" smtClean="0"/>
              <a:t>Familie</a:t>
            </a:r>
            <a:r>
              <a:rPr lang="cs-CZ" dirty="0" smtClean="0"/>
              <a:t> </a:t>
            </a:r>
            <a:r>
              <a:rPr lang="cs-CZ" dirty="0" err="1" smtClean="0"/>
              <a:t>wohnt</a:t>
            </a:r>
            <a:r>
              <a:rPr lang="cs-CZ" dirty="0" smtClean="0"/>
              <a:t> </a:t>
            </a:r>
            <a:r>
              <a:rPr lang="cs-CZ" dirty="0" err="1" smtClean="0"/>
              <a:t>noch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bei</a:t>
            </a:r>
            <a:r>
              <a:rPr lang="cs-CZ" dirty="0" smtClean="0"/>
              <a:t> </a:t>
            </a:r>
            <a:r>
              <a:rPr lang="cs-CZ" dirty="0" err="1" smtClean="0"/>
              <a:t>ihren</a:t>
            </a:r>
            <a:r>
              <a:rPr lang="cs-CZ" dirty="0" smtClean="0"/>
              <a:t> </a:t>
            </a:r>
            <a:r>
              <a:rPr lang="cs-CZ" dirty="0" err="1" smtClean="0"/>
              <a:t>Eltern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err="1" smtClean="0"/>
              <a:t>Morgen</a:t>
            </a:r>
            <a:r>
              <a:rPr lang="cs-CZ" dirty="0" smtClean="0"/>
              <a:t> </a:t>
            </a:r>
            <a:r>
              <a:rPr lang="cs-CZ" dirty="0" err="1" smtClean="0"/>
              <a:t>fahren</a:t>
            </a:r>
            <a:r>
              <a:rPr lang="cs-CZ" dirty="0" smtClean="0"/>
              <a:t> </a:t>
            </a:r>
            <a:r>
              <a:rPr lang="cs-CZ" dirty="0" err="1" smtClean="0"/>
              <a:t>wir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/>
              <a:t> </a:t>
            </a:r>
            <a:r>
              <a:rPr lang="cs-CZ" dirty="0" err="1" smtClean="0"/>
              <a:t>unseren</a:t>
            </a:r>
            <a:r>
              <a:rPr lang="cs-CZ" dirty="0" smtClean="0"/>
              <a:t> </a:t>
            </a:r>
            <a:r>
              <a:rPr lang="cs-CZ" dirty="0" err="1" smtClean="0"/>
              <a:t>Großeltern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Morgen</a:t>
            </a:r>
            <a:r>
              <a:rPr lang="cs-CZ" dirty="0" smtClean="0"/>
              <a:t> </a:t>
            </a:r>
            <a:r>
              <a:rPr lang="cs-CZ" dirty="0" err="1" smtClean="0"/>
              <a:t>nie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aus</a:t>
            </a:r>
            <a:r>
              <a:rPr lang="cs-CZ" dirty="0" smtClean="0"/>
              <a:t> </a:t>
            </a:r>
            <a:r>
              <a:rPr lang="cs-CZ" dirty="0" err="1" smtClean="0"/>
              <a:t>dem</a:t>
            </a:r>
            <a:r>
              <a:rPr lang="cs-CZ" dirty="0" smtClean="0"/>
              <a:t> </a:t>
            </a:r>
            <a:r>
              <a:rPr lang="cs-CZ" dirty="0" err="1" smtClean="0"/>
              <a:t>Bett</a:t>
            </a:r>
            <a:r>
              <a:rPr lang="cs-CZ" dirty="0" smtClean="0"/>
              <a:t> </a:t>
            </a:r>
            <a:r>
              <a:rPr lang="cs-CZ" dirty="0" err="1" smtClean="0"/>
              <a:t>kommen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err="1" smtClean="0"/>
              <a:t>Wir</a:t>
            </a:r>
            <a:r>
              <a:rPr lang="cs-CZ" dirty="0" smtClean="0"/>
              <a:t> </a:t>
            </a:r>
            <a:r>
              <a:rPr lang="cs-CZ" dirty="0" err="1" smtClean="0"/>
              <a:t>haben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nach</a:t>
            </a:r>
            <a:r>
              <a:rPr lang="cs-CZ" dirty="0" smtClean="0"/>
              <a:t> der </a:t>
            </a:r>
            <a:r>
              <a:rPr lang="cs-CZ" dirty="0" err="1" smtClean="0"/>
              <a:t>Prüfung</a:t>
            </a:r>
            <a:r>
              <a:rPr lang="cs-CZ" dirty="0" smtClean="0"/>
              <a:t> </a:t>
            </a:r>
            <a:r>
              <a:rPr lang="cs-CZ" dirty="0" err="1" smtClean="0"/>
              <a:t>gefeiert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neue</a:t>
            </a:r>
            <a:r>
              <a:rPr lang="cs-CZ" dirty="0" smtClean="0"/>
              <a:t> Kino </a:t>
            </a:r>
            <a:r>
              <a:rPr lang="cs-CZ" dirty="0" err="1" smtClean="0"/>
              <a:t>liegt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gegenüber</a:t>
            </a:r>
            <a:r>
              <a:rPr lang="cs-CZ" dirty="0" smtClean="0"/>
              <a:t> </a:t>
            </a:r>
            <a:r>
              <a:rPr lang="cs-CZ" dirty="0" err="1" smtClean="0"/>
              <a:t>dem</a:t>
            </a:r>
            <a:r>
              <a:rPr lang="cs-CZ" dirty="0" smtClean="0"/>
              <a:t> Rathaus.</a:t>
            </a:r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Bei</a:t>
            </a:r>
            <a:r>
              <a:rPr lang="cs-CZ" dirty="0" smtClean="0"/>
              <a:t> </a:t>
            </a:r>
            <a:r>
              <a:rPr lang="cs-CZ" dirty="0" err="1" smtClean="0"/>
              <a:t>dem</a:t>
            </a:r>
            <a:r>
              <a:rPr lang="cs-CZ" dirty="0" smtClean="0"/>
              <a:t> </a:t>
            </a:r>
            <a:r>
              <a:rPr lang="cs-CZ" dirty="0" err="1" smtClean="0"/>
              <a:t>Frühstück</a:t>
            </a:r>
            <a:r>
              <a:rPr lang="cs-CZ" dirty="0" smtClean="0"/>
              <a:t> </a:t>
            </a:r>
            <a:r>
              <a:rPr lang="cs-CZ" dirty="0" err="1" smtClean="0"/>
              <a:t>sehe</a:t>
            </a:r>
            <a:r>
              <a:rPr lang="cs-CZ" dirty="0" smtClean="0"/>
              <a:t>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oft</a:t>
            </a:r>
            <a:r>
              <a:rPr lang="cs-CZ" dirty="0" smtClean="0"/>
              <a:t> </a:t>
            </a:r>
            <a:r>
              <a:rPr lang="cs-CZ" dirty="0" err="1" smtClean="0"/>
              <a:t>fern</a:t>
            </a:r>
            <a:r>
              <a:rPr lang="cs-CZ" dirty="0" smtClean="0"/>
              <a:t> (u).</a:t>
            </a:r>
          </a:p>
          <a:p>
            <a:pPr>
              <a:buNone/>
            </a:pP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kommt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mit</a:t>
            </a:r>
            <a:r>
              <a:rPr lang="cs-CZ" dirty="0" smtClean="0"/>
              <a:t> </a:t>
            </a:r>
            <a:r>
              <a:rPr lang="cs-CZ" dirty="0" err="1" smtClean="0"/>
              <a:t>uns</a:t>
            </a:r>
            <a:r>
              <a:rPr lang="cs-CZ" dirty="0" smtClean="0"/>
              <a:t> </a:t>
            </a:r>
            <a:r>
              <a:rPr lang="cs-CZ" dirty="0" err="1" smtClean="0"/>
              <a:t>ins</a:t>
            </a:r>
            <a:r>
              <a:rPr lang="cs-CZ" dirty="0" smtClean="0"/>
              <a:t> Kino.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717</Words>
  <Application>Microsoft Office PowerPoint</Application>
  <PresentationFormat>Předvádění na obrazovce (4:3)</PresentationFormat>
  <Paragraphs>129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sady Office</vt:lpstr>
      <vt:lpstr>Prezentace aplikace PowerPoint</vt:lpstr>
      <vt:lpstr>Předložky se 3. pádem</vt:lpstr>
      <vt:lpstr>Prezentace aplikace PowerPoint</vt:lpstr>
      <vt:lpstr>I. Cvičení – doplň správné tvary  určitého členu:</vt:lpstr>
      <vt:lpstr>II. Cvičení – přelož:</vt:lpstr>
      <vt:lpstr>III. Cvičení – doplň správnou předložku: </vt:lpstr>
      <vt:lpstr>Řešení -  I. cvičení:</vt:lpstr>
      <vt:lpstr>Řešení - II. cvičení:</vt:lpstr>
      <vt:lpstr>Řešení - III. cvičení: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Mňuí</dc:creator>
  <cp:lastModifiedBy>Pavel Roubínek</cp:lastModifiedBy>
  <cp:revision>42</cp:revision>
  <dcterms:created xsi:type="dcterms:W3CDTF">2014-05-04T10:28:11Z</dcterms:created>
  <dcterms:modified xsi:type="dcterms:W3CDTF">2014-06-10T09:31:53Z</dcterms:modified>
</cp:coreProperties>
</file>