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32A6-5CED-41B8-908F-D5305097F9F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DB3AA-B426-4080-A4D3-9BEF5B348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89410"/>
              </p:ext>
            </p:extLst>
          </p:nvPr>
        </p:nvGraphicFramePr>
        <p:xfrm>
          <a:off x="413284" y="1704114"/>
          <a:ext cx="8280920" cy="4899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Předložky se 4. pádem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kvarta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ředložka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4. pád, člen určitý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3. 4. 2014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Předložky se 4. pádem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d</a:t>
            </a:r>
            <a:r>
              <a:rPr lang="cs-CZ" b="1" dirty="0" smtClean="0">
                <a:solidFill>
                  <a:srgbClr val="FF0000"/>
                </a:solidFill>
              </a:rPr>
              <a:t>urch</a:t>
            </a:r>
            <a:r>
              <a:rPr lang="cs-CZ" dirty="0" smtClean="0"/>
              <a:t> = skrz, prostý 7. pád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geht</a:t>
            </a:r>
            <a:r>
              <a:rPr lang="cs-CZ" sz="2800" dirty="0" smtClean="0"/>
              <a:t> </a:t>
            </a:r>
            <a:r>
              <a:rPr lang="cs-CZ" sz="2800" b="1" i="1" dirty="0" smtClean="0"/>
              <a:t>durch</a:t>
            </a:r>
            <a:r>
              <a:rPr lang="cs-CZ" sz="2800" dirty="0" smtClean="0"/>
              <a:t> den Park.</a:t>
            </a:r>
            <a:endParaRPr lang="cs-CZ" dirty="0" smtClean="0"/>
          </a:p>
          <a:p>
            <a:pPr>
              <a:buNone/>
            </a:pPr>
            <a:r>
              <a:rPr lang="cs-CZ" b="1" dirty="0" err="1">
                <a:solidFill>
                  <a:srgbClr val="FF0000"/>
                </a:solidFill>
              </a:rPr>
              <a:t>f</a:t>
            </a:r>
            <a:r>
              <a:rPr lang="cs-CZ" b="1" dirty="0" err="1" smtClean="0">
                <a:solidFill>
                  <a:srgbClr val="FF0000"/>
                </a:solidFill>
              </a:rPr>
              <a:t>ür</a:t>
            </a:r>
            <a:r>
              <a:rPr lang="cs-CZ" dirty="0" smtClean="0"/>
              <a:t> = pro, za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sz="2800" dirty="0" smtClean="0"/>
              <a:t>Der </a:t>
            </a:r>
            <a:r>
              <a:rPr lang="cs-CZ" sz="2800" dirty="0" err="1" smtClean="0"/>
              <a:t>Hotdog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für</a:t>
            </a:r>
            <a:r>
              <a:rPr lang="cs-CZ" sz="2800" b="1" i="1" dirty="0" smtClean="0"/>
              <a:t> </a:t>
            </a:r>
            <a:r>
              <a:rPr lang="cs-CZ" sz="2800" dirty="0" err="1" smtClean="0"/>
              <a:t>meinen</a:t>
            </a:r>
            <a:r>
              <a:rPr lang="cs-CZ" sz="2800" dirty="0" smtClean="0"/>
              <a:t> </a:t>
            </a:r>
            <a:r>
              <a:rPr lang="cs-CZ" sz="2800" dirty="0" err="1" smtClean="0"/>
              <a:t>Freund</a:t>
            </a:r>
            <a:r>
              <a:rPr lang="cs-CZ" sz="2800" dirty="0" smtClean="0"/>
              <a:t>.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bezahlt</a:t>
            </a:r>
            <a:r>
              <a:rPr lang="cs-CZ" sz="2800" dirty="0" smtClean="0"/>
              <a:t> </a:t>
            </a:r>
            <a:r>
              <a:rPr lang="cs-CZ" sz="2800" b="1" i="1" dirty="0" err="1"/>
              <a:t>für</a:t>
            </a:r>
            <a:r>
              <a:rPr lang="cs-CZ" sz="2800" dirty="0" smtClean="0"/>
              <a:t> </a:t>
            </a:r>
            <a:r>
              <a:rPr lang="cs-CZ" sz="2800" dirty="0" err="1" smtClean="0"/>
              <a:t>mich</a:t>
            </a:r>
            <a:r>
              <a:rPr lang="cs-CZ" sz="2800" dirty="0" smtClean="0"/>
              <a:t>.</a:t>
            </a:r>
            <a:endParaRPr lang="cs-CZ" dirty="0" smtClean="0"/>
          </a:p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gegen</a:t>
            </a:r>
            <a:r>
              <a:rPr lang="cs-CZ" dirty="0" smtClean="0"/>
              <a:t> = proti, kolem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sz="2800" dirty="0" err="1"/>
              <a:t>Ich</a:t>
            </a:r>
            <a:r>
              <a:rPr lang="cs-CZ" sz="2800" dirty="0"/>
              <a:t> </a:t>
            </a:r>
            <a:r>
              <a:rPr lang="cs-CZ" sz="2800" dirty="0" err="1"/>
              <a:t>habe</a:t>
            </a:r>
            <a:r>
              <a:rPr lang="cs-CZ" sz="2800" dirty="0"/>
              <a:t> </a:t>
            </a:r>
            <a:r>
              <a:rPr lang="cs-CZ" sz="2800" dirty="0" err="1"/>
              <a:t>nichts</a:t>
            </a:r>
            <a:r>
              <a:rPr lang="cs-CZ" sz="2800" dirty="0"/>
              <a:t> </a:t>
            </a:r>
            <a:r>
              <a:rPr lang="cs-CZ" sz="2800" b="1" i="1" dirty="0" err="1"/>
              <a:t>gegen</a:t>
            </a:r>
            <a:r>
              <a:rPr lang="cs-CZ" sz="2800" dirty="0"/>
              <a:t> </a:t>
            </a:r>
            <a:r>
              <a:rPr lang="cs-CZ" sz="2800" dirty="0" err="1"/>
              <a:t>dich</a:t>
            </a:r>
            <a:r>
              <a:rPr lang="cs-CZ" sz="2800" dirty="0" smtClean="0"/>
              <a:t>.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kommt</a:t>
            </a:r>
            <a:r>
              <a:rPr lang="cs-CZ" sz="2800" dirty="0" smtClean="0"/>
              <a:t> </a:t>
            </a:r>
            <a:r>
              <a:rPr lang="cs-CZ" sz="2800" b="1" i="1" dirty="0" err="1"/>
              <a:t>gegen</a:t>
            </a:r>
            <a:r>
              <a:rPr lang="cs-CZ" sz="2800" dirty="0" smtClean="0"/>
              <a:t> </a:t>
            </a:r>
            <a:r>
              <a:rPr lang="cs-CZ" sz="2800" dirty="0" err="1" smtClean="0"/>
              <a:t>Mittag</a:t>
            </a:r>
            <a:r>
              <a:rPr lang="cs-CZ" sz="2800" dirty="0" smtClean="0"/>
              <a:t>.</a:t>
            </a:r>
            <a:endParaRPr lang="cs-CZ" sz="2800" dirty="0"/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b="1" dirty="0" smtClean="0">
                <a:solidFill>
                  <a:srgbClr val="FF0000"/>
                </a:solidFill>
              </a:rPr>
              <a:t>hne</a:t>
            </a:r>
            <a:r>
              <a:rPr lang="cs-CZ" dirty="0" smtClean="0"/>
              <a:t> = bez (užívá se často bez členu)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fährt</a:t>
            </a:r>
            <a:r>
              <a:rPr lang="cs-CZ" sz="2800" dirty="0" smtClean="0"/>
              <a:t> nach </a:t>
            </a:r>
            <a:r>
              <a:rPr lang="cs-CZ" sz="2800" dirty="0" err="1" smtClean="0"/>
              <a:t>Prag</a:t>
            </a:r>
            <a:r>
              <a:rPr lang="cs-CZ" sz="2800" dirty="0" smtClean="0"/>
              <a:t> </a:t>
            </a:r>
            <a:r>
              <a:rPr lang="cs-CZ" sz="2800" b="1" i="1" dirty="0" smtClean="0"/>
              <a:t>ohne</a:t>
            </a:r>
            <a:r>
              <a:rPr lang="cs-CZ" sz="2800" dirty="0" smtClean="0"/>
              <a:t> </a:t>
            </a:r>
            <a:r>
              <a:rPr lang="cs-CZ" sz="2800" dirty="0" err="1" smtClean="0"/>
              <a:t>seine</a:t>
            </a:r>
            <a:r>
              <a:rPr lang="cs-CZ" sz="2800" dirty="0" smtClean="0"/>
              <a:t> </a:t>
            </a:r>
            <a:r>
              <a:rPr lang="cs-CZ" sz="2800" dirty="0" err="1" smtClean="0"/>
              <a:t>Freundin</a:t>
            </a:r>
            <a:r>
              <a:rPr lang="cs-CZ" sz="2800" dirty="0" smtClean="0"/>
              <a:t>.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komme</a:t>
            </a:r>
            <a:r>
              <a:rPr lang="cs-CZ" sz="2800" dirty="0" smtClean="0"/>
              <a:t> </a:t>
            </a:r>
            <a:r>
              <a:rPr lang="cs-CZ" sz="2800" b="1" i="1" dirty="0" smtClean="0"/>
              <a:t>ohne</a:t>
            </a:r>
            <a:r>
              <a:rPr lang="cs-CZ" sz="2800" dirty="0" smtClean="0"/>
              <a:t> </a:t>
            </a:r>
            <a:r>
              <a:rPr lang="cs-CZ" sz="2800" dirty="0" err="1" smtClean="0"/>
              <a:t>Geld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u</a:t>
            </a:r>
            <a:r>
              <a:rPr lang="cs-CZ" b="1" dirty="0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 = kolem, v, o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sz="2800" dirty="0" err="1"/>
              <a:t>Wir</a:t>
            </a:r>
            <a:r>
              <a:rPr lang="cs-CZ" sz="2800" dirty="0"/>
              <a:t> </a:t>
            </a:r>
            <a:r>
              <a:rPr lang="cs-CZ" sz="2800" dirty="0" err="1"/>
              <a:t>laufen</a:t>
            </a:r>
            <a:r>
              <a:rPr lang="cs-CZ" sz="2800" dirty="0"/>
              <a:t> </a:t>
            </a:r>
            <a:r>
              <a:rPr lang="cs-CZ" sz="2800" b="1" i="1" dirty="0"/>
              <a:t>um</a:t>
            </a:r>
            <a:r>
              <a:rPr lang="cs-CZ" sz="2800" dirty="0"/>
              <a:t> </a:t>
            </a:r>
            <a:r>
              <a:rPr lang="cs-CZ" sz="2800" dirty="0" err="1"/>
              <a:t>das</a:t>
            </a:r>
            <a:r>
              <a:rPr lang="cs-CZ" sz="2800" dirty="0"/>
              <a:t> Stadion. Der Film </a:t>
            </a:r>
            <a:r>
              <a:rPr lang="cs-CZ" sz="2800" dirty="0" err="1"/>
              <a:t>fängt</a:t>
            </a:r>
            <a:r>
              <a:rPr lang="cs-CZ" sz="2800" dirty="0"/>
              <a:t> </a:t>
            </a:r>
            <a:r>
              <a:rPr lang="cs-CZ" sz="2800" b="1" i="1" dirty="0" err="1"/>
              <a:t>um</a:t>
            </a:r>
            <a:r>
              <a:rPr lang="cs-CZ" sz="2800" dirty="0"/>
              <a:t> 19. </a:t>
            </a:r>
            <a:r>
              <a:rPr lang="cs-CZ" sz="2800" dirty="0" err="1"/>
              <a:t>Uhr</a:t>
            </a:r>
            <a:r>
              <a:rPr lang="cs-CZ" sz="2800" dirty="0"/>
              <a:t> </a:t>
            </a:r>
            <a:r>
              <a:rPr lang="cs-CZ" sz="2800" dirty="0" err="1"/>
              <a:t>an</a:t>
            </a:r>
            <a:r>
              <a:rPr lang="cs-CZ" sz="2800" dirty="0"/>
              <a:t>.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bis</a:t>
            </a:r>
            <a:r>
              <a:rPr lang="cs-CZ" dirty="0" smtClean="0"/>
              <a:t> = do (užívá se často bez členu)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sz="2800" dirty="0" err="1"/>
              <a:t>Sie</a:t>
            </a:r>
            <a:r>
              <a:rPr lang="cs-CZ" sz="2800" dirty="0"/>
              <a:t> </a:t>
            </a:r>
            <a:r>
              <a:rPr lang="cs-CZ" sz="2800" dirty="0" err="1"/>
              <a:t>wollen</a:t>
            </a:r>
            <a:r>
              <a:rPr lang="cs-CZ" sz="2800" dirty="0"/>
              <a:t> </a:t>
            </a:r>
            <a:r>
              <a:rPr lang="cs-CZ" sz="2800" b="1" i="1" dirty="0"/>
              <a:t>bis</a:t>
            </a:r>
            <a:r>
              <a:rPr lang="cs-CZ" sz="2800" dirty="0"/>
              <a:t> 11. </a:t>
            </a:r>
            <a:r>
              <a:rPr lang="cs-CZ" sz="2800" dirty="0" err="1"/>
              <a:t>Uhr</a:t>
            </a:r>
            <a:r>
              <a:rPr lang="cs-CZ" sz="2800" dirty="0"/>
              <a:t> </a:t>
            </a:r>
            <a:r>
              <a:rPr lang="cs-CZ" sz="2800" dirty="0" err="1"/>
              <a:t>warten</a:t>
            </a:r>
            <a:r>
              <a:rPr lang="cs-CZ" sz="2800" dirty="0" smtClean="0"/>
              <a:t>. </a:t>
            </a:r>
            <a:r>
              <a:rPr lang="cs-CZ" sz="2800" dirty="0" err="1" smtClean="0"/>
              <a:t>Tschüss</a:t>
            </a:r>
            <a:r>
              <a:rPr lang="cs-CZ" sz="2800" dirty="0" smtClean="0"/>
              <a:t> </a:t>
            </a:r>
            <a:r>
              <a:rPr lang="cs-CZ" sz="2800" b="1" i="1" dirty="0" smtClean="0"/>
              <a:t>bis</a:t>
            </a:r>
            <a:r>
              <a:rPr lang="cs-CZ" sz="2800" dirty="0" smtClean="0"/>
              <a:t> </a:t>
            </a:r>
            <a:r>
              <a:rPr lang="cs-CZ" sz="2800" dirty="0" err="1" smtClean="0"/>
              <a:t>morgen</a:t>
            </a:r>
            <a:r>
              <a:rPr lang="cs-CZ" sz="2800" dirty="0" smtClean="0"/>
              <a:t>!</a:t>
            </a:r>
            <a:endParaRPr lang="cs-CZ" sz="2800" dirty="0"/>
          </a:p>
          <a:p>
            <a:pPr>
              <a:buNone/>
            </a:pP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-  doplň správnou předložku: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- Jan </a:t>
            </a:r>
            <a:r>
              <a:rPr lang="cs-CZ" dirty="0" err="1" smtClean="0"/>
              <a:t>kauft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Buch …. </a:t>
            </a:r>
            <a:r>
              <a:rPr lang="cs-CZ" dirty="0" err="1" smtClean="0"/>
              <a:t>seine</a:t>
            </a:r>
            <a:r>
              <a:rPr lang="cs-CZ" dirty="0" smtClean="0"/>
              <a:t> </a:t>
            </a:r>
            <a:r>
              <a:rPr lang="cs-CZ" dirty="0" err="1" smtClean="0"/>
              <a:t>Schwester</a:t>
            </a:r>
            <a:r>
              <a:rPr lang="cs-CZ" dirty="0"/>
              <a:t> </a:t>
            </a:r>
            <a:r>
              <a:rPr lang="cs-CZ" dirty="0" smtClean="0"/>
              <a:t>Maria.</a:t>
            </a:r>
          </a:p>
          <a:p>
            <a:pPr>
              <a:buNone/>
            </a:pPr>
            <a:r>
              <a:rPr lang="cs-CZ" dirty="0" smtClean="0"/>
              <a:t>- …. </a:t>
            </a:r>
            <a:r>
              <a:rPr lang="cs-CZ" dirty="0" err="1" smtClean="0"/>
              <a:t>fünf</a:t>
            </a:r>
            <a:r>
              <a:rPr lang="cs-CZ" dirty="0" smtClean="0"/>
              <a:t> Uhr </a:t>
            </a:r>
            <a:r>
              <a:rPr lang="cs-CZ" dirty="0" err="1" smtClean="0"/>
              <a:t>kommt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nach </a:t>
            </a:r>
            <a:r>
              <a:rPr lang="cs-CZ" dirty="0" err="1" smtClean="0"/>
              <a:t>Hause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heute</a:t>
            </a:r>
            <a:r>
              <a:rPr lang="cs-CZ" dirty="0" smtClean="0"/>
              <a:t> …. </a:t>
            </a:r>
            <a:r>
              <a:rPr lang="cs-CZ" dirty="0" err="1" smtClean="0"/>
              <a:t>Geld</a:t>
            </a:r>
            <a:r>
              <a:rPr lang="cs-CZ" dirty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nichts</a:t>
            </a:r>
            <a:r>
              <a:rPr lang="cs-CZ" dirty="0" smtClean="0"/>
              <a:t> </a:t>
            </a:r>
            <a:r>
              <a:rPr lang="cs-CZ" dirty="0" err="1" smtClean="0"/>
              <a:t>kaufen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gehe</a:t>
            </a:r>
            <a:r>
              <a:rPr lang="cs-CZ" dirty="0" smtClean="0"/>
              <a:t> …. </a:t>
            </a:r>
            <a:r>
              <a:rPr lang="cs-CZ" dirty="0" err="1"/>
              <a:t>d</a:t>
            </a:r>
            <a:r>
              <a:rPr lang="cs-CZ" dirty="0" err="1" smtClean="0"/>
              <a:t>ie</a:t>
            </a:r>
            <a:r>
              <a:rPr lang="cs-CZ" dirty="0" smtClean="0"/>
              <a:t> Halle </a:t>
            </a:r>
            <a:r>
              <a:rPr lang="cs-CZ" dirty="0" err="1" smtClean="0"/>
              <a:t>zu</a:t>
            </a:r>
            <a:r>
              <a:rPr lang="cs-CZ" dirty="0" smtClean="0"/>
              <a:t> dem </a:t>
            </a:r>
            <a:r>
              <a:rPr lang="cs-CZ" dirty="0" err="1" smtClean="0"/>
              <a:t>Blumenstand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nichts</a:t>
            </a:r>
            <a:r>
              <a:rPr lang="cs-CZ" dirty="0" smtClean="0"/>
              <a:t> …. </a:t>
            </a:r>
            <a:r>
              <a:rPr lang="cs-CZ" dirty="0" err="1" smtClean="0"/>
              <a:t>deinen</a:t>
            </a:r>
            <a:r>
              <a:rPr lang="cs-CZ" dirty="0" smtClean="0"/>
              <a:t> </a:t>
            </a:r>
            <a:r>
              <a:rPr lang="cs-CZ" dirty="0" err="1" smtClean="0"/>
              <a:t>Freund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warten</a:t>
            </a:r>
            <a:r>
              <a:rPr lang="cs-CZ" dirty="0" smtClean="0"/>
              <a:t> …. </a:t>
            </a:r>
            <a:r>
              <a:rPr lang="cs-CZ" dirty="0" err="1"/>
              <a:t>n</a:t>
            </a:r>
            <a:r>
              <a:rPr lang="cs-CZ" dirty="0" err="1" smtClean="0"/>
              <a:t>eun</a:t>
            </a:r>
            <a:r>
              <a:rPr lang="cs-CZ" dirty="0" smtClean="0"/>
              <a:t> Uhr,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dann</a:t>
            </a:r>
            <a:r>
              <a:rPr lang="cs-CZ" dirty="0" smtClean="0"/>
              <a:t> </a:t>
            </a:r>
            <a:r>
              <a:rPr lang="cs-CZ" dirty="0" err="1" smtClean="0"/>
              <a:t>gehen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los.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kaufen</a:t>
            </a:r>
            <a:r>
              <a:rPr lang="cs-CZ" dirty="0" smtClean="0"/>
              <a:t> </a:t>
            </a:r>
            <a:r>
              <a:rPr lang="cs-CZ" dirty="0" err="1" smtClean="0"/>
              <a:t>Blumen</a:t>
            </a:r>
            <a:r>
              <a:rPr lang="cs-CZ" dirty="0" smtClean="0"/>
              <a:t> …. 50 </a:t>
            </a:r>
            <a:r>
              <a:rPr lang="cs-CZ" dirty="0" err="1" smtClean="0"/>
              <a:t>Kronen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Bist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…. </a:t>
            </a:r>
            <a:r>
              <a:rPr lang="cs-CZ" dirty="0" err="1"/>
              <a:t>i</a:t>
            </a:r>
            <a:r>
              <a:rPr lang="cs-CZ" dirty="0" err="1" smtClean="0"/>
              <a:t>hn</a:t>
            </a:r>
            <a:r>
              <a:rPr lang="cs-CZ" dirty="0" smtClean="0"/>
              <a:t> oder ….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ihn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- Der </a:t>
            </a:r>
            <a:r>
              <a:rPr lang="cs-CZ" dirty="0" err="1" smtClean="0"/>
              <a:t>Schüler</a:t>
            </a:r>
            <a:r>
              <a:rPr lang="cs-CZ" dirty="0" smtClean="0"/>
              <a:t> </a:t>
            </a:r>
            <a:r>
              <a:rPr lang="cs-CZ" dirty="0" err="1" smtClean="0"/>
              <a:t>geht</a:t>
            </a:r>
            <a:r>
              <a:rPr lang="cs-CZ" dirty="0" smtClean="0"/>
              <a:t> in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Schule</a:t>
            </a:r>
            <a:r>
              <a:rPr lang="cs-CZ" dirty="0" smtClean="0"/>
              <a:t> …. </a:t>
            </a:r>
            <a:r>
              <a:rPr lang="cs-CZ" dirty="0" err="1"/>
              <a:t>s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Hausaufgabe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gehen</a:t>
            </a:r>
            <a:r>
              <a:rPr lang="cs-CZ" dirty="0" smtClean="0"/>
              <a:t> …. den </a:t>
            </a:r>
            <a:r>
              <a:rPr lang="cs-CZ" dirty="0" err="1" smtClean="0"/>
              <a:t>Teich</a:t>
            </a:r>
            <a:r>
              <a:rPr lang="cs-CZ" dirty="0" smtClean="0"/>
              <a:t> </a:t>
            </a:r>
            <a:r>
              <a:rPr lang="cs-CZ" dirty="0" err="1" smtClean="0"/>
              <a:t>spazieren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přelož: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1. pro mého strýce		2. městem</a:t>
            </a:r>
          </a:p>
          <a:p>
            <a:pPr>
              <a:buNone/>
            </a:pPr>
            <a:r>
              <a:rPr lang="cs-CZ" sz="2800" dirty="0" smtClean="0"/>
              <a:t>3. v 8. hodin			4. proti tvému otci</a:t>
            </a:r>
          </a:p>
          <a:p>
            <a:pPr>
              <a:buNone/>
            </a:pPr>
            <a:r>
              <a:rPr lang="cs-CZ" sz="2800" dirty="0" smtClean="0"/>
              <a:t>5. kolem poledne		6. do soboty</a:t>
            </a:r>
          </a:p>
          <a:p>
            <a:pPr>
              <a:buNone/>
            </a:pPr>
            <a:r>
              <a:rPr lang="cs-CZ" sz="2800" dirty="0" smtClean="0"/>
              <a:t>7. bez jejich rodičů		8. kolem domu</a:t>
            </a:r>
          </a:p>
          <a:p>
            <a:pPr>
              <a:buNone/>
            </a:pPr>
            <a:r>
              <a:rPr lang="cs-CZ" sz="2800" dirty="0" smtClean="0"/>
              <a:t>9. za naši sestru		10. školou</a:t>
            </a:r>
          </a:p>
          <a:p>
            <a:pPr>
              <a:buNone/>
            </a:pPr>
            <a:r>
              <a:rPr lang="cs-CZ" sz="2800" dirty="0" smtClean="0"/>
              <a:t>11. za 100 korun		12. proti tvému nápadu</a:t>
            </a:r>
          </a:p>
          <a:p>
            <a:pPr>
              <a:buNone/>
            </a:pPr>
            <a:r>
              <a:rPr lang="cs-CZ" sz="2800" dirty="0" smtClean="0"/>
              <a:t>13. </a:t>
            </a:r>
            <a:r>
              <a:rPr lang="cs-CZ" sz="2800" dirty="0"/>
              <a:t>p</a:t>
            </a:r>
            <a:r>
              <a:rPr lang="cs-CZ" sz="2800" dirty="0" smtClean="0"/>
              <a:t>ro tebe			14. proti nim</a:t>
            </a:r>
          </a:p>
          <a:p>
            <a:pPr>
              <a:buNone/>
            </a:pPr>
            <a:r>
              <a:rPr lang="cs-CZ" sz="2800" dirty="0" smtClean="0"/>
              <a:t>15. </a:t>
            </a:r>
            <a:r>
              <a:rPr lang="cs-CZ" sz="2800" dirty="0"/>
              <a:t>d</a:t>
            </a:r>
            <a:r>
              <a:rPr lang="cs-CZ" sz="2800" dirty="0" smtClean="0"/>
              <a:t>omem			16. o 5 minut</a:t>
            </a:r>
          </a:p>
          <a:p>
            <a:pPr>
              <a:buNone/>
            </a:pPr>
            <a:r>
              <a:rPr lang="cs-CZ" sz="2800" dirty="0" smtClean="0"/>
              <a:t>17. </a:t>
            </a:r>
            <a:r>
              <a:rPr lang="cs-CZ" sz="2800" dirty="0"/>
              <a:t>b</a:t>
            </a:r>
            <a:r>
              <a:rPr lang="cs-CZ" sz="2800" dirty="0" smtClean="0"/>
              <a:t>ez peněz		18. okolo města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III. Cvičení – přelož: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sz="3000" dirty="0" smtClean="0"/>
              <a:t>Pro Marka je kytara dobrá.</a:t>
            </a:r>
          </a:p>
          <a:p>
            <a:pPr>
              <a:buFontTx/>
              <a:buChar char="-"/>
            </a:pPr>
            <a:r>
              <a:rPr lang="cs-CZ" sz="3000" dirty="0" smtClean="0"/>
              <a:t>Přijedu v 10. hodin.</a:t>
            </a:r>
          </a:p>
          <a:p>
            <a:pPr>
              <a:buFontTx/>
              <a:buChar char="-"/>
            </a:pPr>
            <a:r>
              <a:rPr lang="cs-CZ" sz="3000" dirty="0" smtClean="0"/>
              <a:t>Odjíždí kolem poledne.</a:t>
            </a:r>
          </a:p>
          <a:p>
            <a:pPr>
              <a:buFontTx/>
              <a:buChar char="-"/>
            </a:pPr>
            <a:r>
              <a:rPr lang="cs-CZ" sz="3000" dirty="0" smtClean="0"/>
              <a:t>Čekají do dvanácti hodin.</a:t>
            </a:r>
          </a:p>
          <a:p>
            <a:pPr>
              <a:buFontTx/>
              <a:buChar char="-"/>
            </a:pPr>
            <a:r>
              <a:rPr lang="cs-CZ" sz="3000" dirty="0" err="1" smtClean="0"/>
              <a:t>Federer</a:t>
            </a:r>
            <a:r>
              <a:rPr lang="cs-CZ" sz="3000" dirty="0" smtClean="0"/>
              <a:t> hraje v sobotu proti </a:t>
            </a:r>
            <a:r>
              <a:rPr lang="cs-CZ" sz="3000" dirty="0" err="1" smtClean="0"/>
              <a:t>Wawrinkovi</a:t>
            </a:r>
            <a:r>
              <a:rPr lang="cs-CZ" sz="3000" dirty="0" smtClean="0"/>
              <a:t>.</a:t>
            </a:r>
          </a:p>
          <a:p>
            <a:pPr>
              <a:buFontTx/>
              <a:buChar char="-"/>
            </a:pPr>
            <a:r>
              <a:rPr lang="cs-CZ" sz="3000" dirty="0" smtClean="0"/>
              <a:t>Projdeme parkem.</a:t>
            </a:r>
          </a:p>
          <a:p>
            <a:pPr>
              <a:buFontTx/>
              <a:buChar char="-"/>
            </a:pPr>
            <a:r>
              <a:rPr lang="cs-CZ" sz="3000" dirty="0" smtClean="0"/>
              <a:t>Bez volného času to nemůže udělat.</a:t>
            </a:r>
          </a:p>
          <a:p>
            <a:pPr>
              <a:buFontTx/>
              <a:buChar char="-"/>
            </a:pPr>
            <a:r>
              <a:rPr lang="cs-CZ" sz="3000" dirty="0" smtClean="0"/>
              <a:t>Koupím květiny za 50 korun.</a:t>
            </a:r>
          </a:p>
          <a:p>
            <a:pPr>
              <a:buFontTx/>
              <a:buChar char="-"/>
            </a:pPr>
            <a:r>
              <a:rPr lang="cs-CZ" sz="3000" dirty="0" smtClean="0"/>
              <a:t>Běhá kolem města každý den.</a:t>
            </a:r>
          </a:p>
          <a:p>
            <a:pPr>
              <a:buFontTx/>
              <a:buChar char="-"/>
            </a:pPr>
            <a:r>
              <a:rPr lang="cs-CZ" sz="3000" dirty="0" smtClean="0"/>
              <a:t>Piju kávu s mlékem, ale bez cukru.</a:t>
            </a:r>
          </a:p>
          <a:p>
            <a:pPr>
              <a:buFontTx/>
              <a:buChar char="-"/>
            </a:pPr>
            <a:r>
              <a:rPr lang="cs-CZ" sz="3000" dirty="0" smtClean="0"/>
              <a:t>Jsou proti mému nápadu.</a:t>
            </a:r>
          </a:p>
          <a:p>
            <a:pPr>
              <a:buNone/>
            </a:pPr>
            <a:r>
              <a:rPr lang="cs-CZ" sz="3000" dirty="0" smtClean="0"/>
              <a:t>- 	Bez svého kamaráda tam nepůjdu.</a:t>
            </a:r>
          </a:p>
          <a:p>
            <a:pPr>
              <a:buFontTx/>
              <a:buChar char="-"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- 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- Jan </a:t>
            </a:r>
            <a:r>
              <a:rPr lang="cs-CZ" dirty="0" err="1" smtClean="0"/>
              <a:t>kauft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Buch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für</a:t>
            </a:r>
            <a:r>
              <a:rPr lang="cs-CZ" dirty="0" smtClean="0"/>
              <a:t> </a:t>
            </a:r>
            <a:r>
              <a:rPr lang="cs-CZ" dirty="0" err="1" smtClean="0"/>
              <a:t>seine</a:t>
            </a:r>
            <a:r>
              <a:rPr lang="cs-CZ" dirty="0" smtClean="0"/>
              <a:t> </a:t>
            </a:r>
            <a:r>
              <a:rPr lang="cs-CZ" dirty="0" err="1" smtClean="0"/>
              <a:t>Schwester</a:t>
            </a:r>
            <a:r>
              <a:rPr lang="cs-CZ" dirty="0" smtClean="0"/>
              <a:t> Maria.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smtClean="0">
                <a:solidFill>
                  <a:srgbClr val="FF0000"/>
                </a:solidFill>
              </a:rPr>
              <a:t>Um</a:t>
            </a:r>
            <a:r>
              <a:rPr lang="cs-CZ" dirty="0" smtClean="0"/>
              <a:t> </a:t>
            </a:r>
            <a:r>
              <a:rPr lang="cs-CZ" dirty="0" err="1" smtClean="0"/>
              <a:t>fünf</a:t>
            </a:r>
            <a:r>
              <a:rPr lang="cs-CZ" dirty="0" smtClean="0"/>
              <a:t> </a:t>
            </a:r>
            <a:r>
              <a:rPr lang="cs-CZ" dirty="0" err="1" smtClean="0"/>
              <a:t>Uhr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nach </a:t>
            </a:r>
            <a:r>
              <a:rPr lang="cs-CZ" dirty="0" err="1" smtClean="0"/>
              <a:t>Hause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ohne</a:t>
            </a:r>
            <a:r>
              <a:rPr lang="cs-CZ" dirty="0" smtClean="0"/>
              <a:t> </a:t>
            </a:r>
            <a:r>
              <a:rPr lang="cs-CZ" dirty="0" err="1" smtClean="0"/>
              <a:t>Geld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nichts</a:t>
            </a:r>
            <a:r>
              <a:rPr lang="cs-CZ" dirty="0" smtClean="0"/>
              <a:t> </a:t>
            </a:r>
            <a:r>
              <a:rPr lang="cs-CZ" dirty="0" err="1" smtClean="0"/>
              <a:t>kaufen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gehe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durch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Halle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Blumenstand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nichts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gegen</a:t>
            </a:r>
            <a:r>
              <a:rPr lang="cs-CZ" dirty="0" smtClean="0"/>
              <a:t> </a:t>
            </a:r>
            <a:r>
              <a:rPr lang="cs-CZ" dirty="0" err="1" smtClean="0"/>
              <a:t>deinen</a:t>
            </a:r>
            <a:r>
              <a:rPr lang="cs-CZ" dirty="0" smtClean="0"/>
              <a:t> </a:t>
            </a:r>
            <a:r>
              <a:rPr lang="cs-CZ" dirty="0" err="1" smtClean="0"/>
              <a:t>Freund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warten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bis</a:t>
            </a:r>
            <a:r>
              <a:rPr lang="cs-CZ" dirty="0" smtClean="0"/>
              <a:t> </a:t>
            </a:r>
            <a:r>
              <a:rPr lang="cs-CZ" dirty="0" err="1" smtClean="0"/>
              <a:t>neun</a:t>
            </a:r>
            <a:r>
              <a:rPr lang="cs-CZ" dirty="0" smtClean="0"/>
              <a:t> </a:t>
            </a:r>
            <a:r>
              <a:rPr lang="cs-CZ" dirty="0" err="1" smtClean="0"/>
              <a:t>Uhr</a:t>
            </a:r>
            <a:r>
              <a:rPr lang="cs-CZ" dirty="0" smtClean="0"/>
              <a:t>,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dann</a:t>
            </a:r>
            <a:r>
              <a:rPr lang="cs-CZ" dirty="0" smtClean="0"/>
              <a:t> </a:t>
            </a:r>
            <a:r>
              <a:rPr lang="cs-CZ" dirty="0" err="1" smtClean="0"/>
              <a:t>gehen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los.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kaufen</a:t>
            </a:r>
            <a:r>
              <a:rPr lang="cs-CZ" dirty="0" smtClean="0"/>
              <a:t> </a:t>
            </a:r>
            <a:r>
              <a:rPr lang="cs-CZ" dirty="0" err="1" smtClean="0"/>
              <a:t>Blumen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für</a:t>
            </a:r>
            <a:r>
              <a:rPr lang="cs-CZ" dirty="0" smtClean="0"/>
              <a:t> 50 </a:t>
            </a:r>
            <a:r>
              <a:rPr lang="cs-CZ" dirty="0" err="1" smtClean="0"/>
              <a:t>Kronen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Bist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für</a:t>
            </a:r>
            <a:r>
              <a:rPr lang="cs-CZ" dirty="0" smtClean="0"/>
              <a:t> </a:t>
            </a:r>
            <a:r>
              <a:rPr lang="cs-CZ" dirty="0" err="1" smtClean="0"/>
              <a:t>ihn</a:t>
            </a:r>
            <a:r>
              <a:rPr lang="cs-CZ" dirty="0" smtClean="0"/>
              <a:t> oder </a:t>
            </a:r>
            <a:r>
              <a:rPr lang="cs-CZ" dirty="0" err="1" smtClean="0">
                <a:solidFill>
                  <a:srgbClr val="FF0000"/>
                </a:solidFill>
              </a:rPr>
              <a:t>gegen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ihn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- Der </a:t>
            </a:r>
            <a:r>
              <a:rPr lang="cs-CZ" dirty="0" err="1" smtClean="0"/>
              <a:t>Schüler</a:t>
            </a:r>
            <a:r>
              <a:rPr lang="cs-CZ" dirty="0" smtClean="0"/>
              <a:t> </a:t>
            </a:r>
            <a:r>
              <a:rPr lang="cs-CZ" dirty="0" err="1" smtClean="0"/>
              <a:t>geht</a:t>
            </a:r>
            <a:r>
              <a:rPr lang="cs-CZ" dirty="0" smtClean="0"/>
              <a:t> in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Schule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ohne</a:t>
            </a:r>
            <a:r>
              <a:rPr lang="cs-CZ" dirty="0" smtClean="0"/>
              <a:t> </a:t>
            </a:r>
            <a:r>
              <a:rPr lang="cs-CZ" dirty="0" err="1" smtClean="0"/>
              <a:t>seine</a:t>
            </a:r>
            <a:r>
              <a:rPr lang="cs-CZ" dirty="0" smtClean="0"/>
              <a:t> </a:t>
            </a:r>
            <a:r>
              <a:rPr lang="cs-CZ" dirty="0" err="1" smtClean="0"/>
              <a:t>Hausaufgabe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gehen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um</a:t>
            </a:r>
            <a:r>
              <a:rPr lang="cs-CZ" dirty="0" smtClean="0"/>
              <a:t> den </a:t>
            </a:r>
            <a:r>
              <a:rPr lang="cs-CZ" dirty="0" err="1" smtClean="0"/>
              <a:t>Teich</a:t>
            </a:r>
            <a:r>
              <a:rPr lang="cs-CZ" dirty="0" smtClean="0"/>
              <a:t> </a:t>
            </a:r>
            <a:r>
              <a:rPr lang="cs-CZ" dirty="0" err="1" smtClean="0"/>
              <a:t>spazieren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- II.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1. </a:t>
            </a:r>
            <a:r>
              <a:rPr lang="cs-CZ" dirty="0" err="1">
                <a:solidFill>
                  <a:srgbClr val="FF0000"/>
                </a:solidFill>
              </a:rPr>
              <a:t>f</a:t>
            </a:r>
            <a:r>
              <a:rPr lang="cs-CZ" dirty="0" err="1" smtClean="0">
                <a:solidFill>
                  <a:srgbClr val="FF0000"/>
                </a:solidFill>
              </a:rPr>
              <a:t>ür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Onkel</a:t>
            </a:r>
            <a:r>
              <a:rPr lang="cs-CZ" dirty="0" smtClean="0"/>
              <a:t>		2. </a:t>
            </a:r>
            <a:r>
              <a:rPr lang="cs-CZ" dirty="0" smtClean="0">
                <a:solidFill>
                  <a:srgbClr val="FF0000"/>
                </a:solidFill>
              </a:rPr>
              <a:t>durch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3. </a:t>
            </a:r>
            <a:r>
              <a:rPr lang="cs-CZ" dirty="0">
                <a:solidFill>
                  <a:srgbClr val="FF0000"/>
                </a:solidFill>
              </a:rPr>
              <a:t>u</a:t>
            </a:r>
            <a:r>
              <a:rPr lang="cs-CZ" dirty="0" smtClean="0">
                <a:solidFill>
                  <a:srgbClr val="FF0000"/>
                </a:solidFill>
              </a:rPr>
              <a:t>m </a:t>
            </a:r>
            <a:r>
              <a:rPr lang="cs-CZ" dirty="0" err="1" smtClean="0">
                <a:solidFill>
                  <a:srgbClr val="FF0000"/>
                </a:solidFill>
              </a:rPr>
              <a:t>acht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Uhr</a:t>
            </a:r>
            <a:r>
              <a:rPr lang="cs-CZ" dirty="0" smtClean="0">
                <a:solidFill>
                  <a:srgbClr val="FF0000"/>
                </a:solidFill>
              </a:rPr>
              <a:t>			</a:t>
            </a:r>
            <a:r>
              <a:rPr lang="cs-CZ" dirty="0" smtClean="0"/>
              <a:t>4. </a:t>
            </a:r>
            <a:r>
              <a:rPr lang="cs-CZ" dirty="0" err="1" smtClean="0">
                <a:solidFill>
                  <a:srgbClr val="FF0000"/>
                </a:solidFill>
              </a:rPr>
              <a:t>gegen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deinen</a:t>
            </a:r>
            <a:r>
              <a:rPr lang="cs-CZ" dirty="0" smtClean="0">
                <a:solidFill>
                  <a:srgbClr val="FF0000"/>
                </a:solidFill>
              </a:rPr>
              <a:t> Vater</a:t>
            </a:r>
          </a:p>
          <a:p>
            <a:pPr>
              <a:buNone/>
            </a:pPr>
            <a:r>
              <a:rPr lang="cs-CZ" dirty="0" smtClean="0"/>
              <a:t>5. </a:t>
            </a:r>
            <a:r>
              <a:rPr lang="cs-CZ" dirty="0" err="1">
                <a:solidFill>
                  <a:srgbClr val="FF0000"/>
                </a:solidFill>
              </a:rPr>
              <a:t>g</a:t>
            </a:r>
            <a:r>
              <a:rPr lang="cs-CZ" dirty="0" err="1" smtClean="0">
                <a:solidFill>
                  <a:srgbClr val="FF0000"/>
                </a:solidFill>
              </a:rPr>
              <a:t>egen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Mittag</a:t>
            </a:r>
            <a:r>
              <a:rPr lang="cs-CZ" dirty="0" smtClean="0">
                <a:solidFill>
                  <a:srgbClr val="FF0000"/>
                </a:solidFill>
              </a:rPr>
              <a:t>			</a:t>
            </a:r>
            <a:r>
              <a:rPr lang="cs-CZ" dirty="0" smtClean="0"/>
              <a:t>6. </a:t>
            </a:r>
            <a:r>
              <a:rPr lang="cs-CZ" dirty="0" smtClean="0">
                <a:solidFill>
                  <a:srgbClr val="FF0000"/>
                </a:solidFill>
              </a:rPr>
              <a:t>bis </a:t>
            </a:r>
            <a:r>
              <a:rPr lang="cs-CZ" dirty="0" err="1" smtClean="0">
                <a:solidFill>
                  <a:srgbClr val="FF0000"/>
                </a:solidFill>
              </a:rPr>
              <a:t>Samstag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7. </a:t>
            </a:r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hne </a:t>
            </a:r>
            <a:r>
              <a:rPr lang="cs-CZ" dirty="0" err="1" smtClean="0">
                <a:solidFill>
                  <a:srgbClr val="FF0000"/>
                </a:solidFill>
              </a:rPr>
              <a:t>ihre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Eltern</a:t>
            </a:r>
            <a:r>
              <a:rPr lang="cs-CZ" dirty="0" smtClean="0">
                <a:solidFill>
                  <a:srgbClr val="FF0000"/>
                </a:solidFill>
              </a:rPr>
              <a:t>		</a:t>
            </a:r>
            <a:r>
              <a:rPr lang="cs-CZ" dirty="0" smtClean="0"/>
              <a:t>8. </a:t>
            </a:r>
            <a:r>
              <a:rPr lang="cs-CZ" dirty="0" smtClean="0">
                <a:solidFill>
                  <a:srgbClr val="FF0000"/>
                </a:solidFill>
              </a:rPr>
              <a:t>um </a:t>
            </a:r>
            <a:r>
              <a:rPr lang="cs-CZ" dirty="0" err="1" smtClean="0">
                <a:solidFill>
                  <a:srgbClr val="FF0000"/>
                </a:solidFill>
              </a:rPr>
              <a:t>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Haus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9. </a:t>
            </a:r>
            <a:r>
              <a:rPr lang="cs-CZ" dirty="0" err="1">
                <a:solidFill>
                  <a:srgbClr val="FF0000"/>
                </a:solidFill>
              </a:rPr>
              <a:t>f</a:t>
            </a:r>
            <a:r>
              <a:rPr lang="cs-CZ" dirty="0" err="1" smtClean="0">
                <a:solidFill>
                  <a:srgbClr val="FF0000"/>
                </a:solidFill>
              </a:rPr>
              <a:t>ür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unsere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Schwester</a:t>
            </a:r>
            <a:r>
              <a:rPr lang="cs-CZ" dirty="0" smtClean="0">
                <a:solidFill>
                  <a:srgbClr val="FF0000"/>
                </a:solidFill>
              </a:rPr>
              <a:t>		</a:t>
            </a:r>
            <a:r>
              <a:rPr lang="cs-CZ" dirty="0" smtClean="0"/>
              <a:t>10. </a:t>
            </a:r>
            <a:r>
              <a:rPr lang="cs-CZ" dirty="0" smtClean="0">
                <a:solidFill>
                  <a:srgbClr val="FF0000"/>
                </a:solidFill>
              </a:rPr>
              <a:t>durch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Schule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11. </a:t>
            </a:r>
            <a:r>
              <a:rPr lang="cs-CZ" dirty="0" err="1" smtClean="0">
                <a:solidFill>
                  <a:srgbClr val="FF0000"/>
                </a:solidFill>
              </a:rPr>
              <a:t>für</a:t>
            </a:r>
            <a:r>
              <a:rPr lang="cs-CZ" dirty="0" smtClean="0">
                <a:solidFill>
                  <a:srgbClr val="FF0000"/>
                </a:solidFill>
              </a:rPr>
              <a:t> 100 </a:t>
            </a:r>
            <a:r>
              <a:rPr lang="cs-CZ" dirty="0" err="1" smtClean="0">
                <a:solidFill>
                  <a:srgbClr val="FF0000"/>
                </a:solidFill>
              </a:rPr>
              <a:t>Kronen</a:t>
            </a:r>
            <a:r>
              <a:rPr lang="cs-CZ" dirty="0" smtClean="0">
                <a:solidFill>
                  <a:srgbClr val="FF0000"/>
                </a:solidFill>
              </a:rPr>
              <a:t>		</a:t>
            </a:r>
            <a:r>
              <a:rPr lang="cs-CZ" dirty="0" smtClean="0"/>
              <a:t>12. </a:t>
            </a:r>
            <a:r>
              <a:rPr lang="cs-CZ" dirty="0" err="1" smtClean="0">
                <a:solidFill>
                  <a:srgbClr val="FF0000"/>
                </a:solidFill>
              </a:rPr>
              <a:t>gegen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Idee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13. </a:t>
            </a:r>
            <a:r>
              <a:rPr lang="cs-CZ" dirty="0" err="1">
                <a:solidFill>
                  <a:srgbClr val="FF0000"/>
                </a:solidFill>
              </a:rPr>
              <a:t>f</a:t>
            </a:r>
            <a:r>
              <a:rPr lang="cs-CZ" dirty="0" err="1" smtClean="0">
                <a:solidFill>
                  <a:srgbClr val="FF0000"/>
                </a:solidFill>
              </a:rPr>
              <a:t>ür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dich</a:t>
            </a:r>
            <a:r>
              <a:rPr lang="cs-CZ" dirty="0" smtClean="0">
                <a:solidFill>
                  <a:srgbClr val="FF0000"/>
                </a:solidFill>
              </a:rPr>
              <a:t>				</a:t>
            </a:r>
            <a:r>
              <a:rPr lang="cs-CZ" dirty="0" smtClean="0"/>
              <a:t>14. </a:t>
            </a:r>
            <a:r>
              <a:rPr lang="cs-CZ" dirty="0" err="1" smtClean="0">
                <a:solidFill>
                  <a:srgbClr val="FF0000"/>
                </a:solidFill>
              </a:rPr>
              <a:t>gegen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15. </a:t>
            </a:r>
            <a:r>
              <a:rPr lang="cs-CZ" dirty="0" smtClean="0">
                <a:solidFill>
                  <a:srgbClr val="FF0000"/>
                </a:solidFill>
              </a:rPr>
              <a:t>durch </a:t>
            </a:r>
            <a:r>
              <a:rPr lang="cs-CZ" dirty="0" err="1" smtClean="0">
                <a:solidFill>
                  <a:srgbClr val="FF0000"/>
                </a:solidFill>
              </a:rPr>
              <a:t>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Haus</a:t>
            </a:r>
            <a:r>
              <a:rPr lang="cs-CZ" dirty="0" smtClean="0">
                <a:solidFill>
                  <a:srgbClr val="FF0000"/>
                </a:solidFill>
              </a:rPr>
              <a:t>		</a:t>
            </a:r>
            <a:r>
              <a:rPr lang="cs-CZ" dirty="0" smtClean="0"/>
              <a:t>16. </a:t>
            </a:r>
            <a:r>
              <a:rPr lang="cs-CZ" dirty="0" smtClean="0">
                <a:solidFill>
                  <a:srgbClr val="FF0000"/>
                </a:solidFill>
              </a:rPr>
              <a:t>um 5 </a:t>
            </a:r>
            <a:r>
              <a:rPr lang="cs-CZ" dirty="0" err="1" smtClean="0">
                <a:solidFill>
                  <a:srgbClr val="FF0000"/>
                </a:solidFill>
              </a:rPr>
              <a:t>Minuten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17. </a:t>
            </a:r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hne </a:t>
            </a:r>
            <a:r>
              <a:rPr lang="cs-CZ" dirty="0" err="1" smtClean="0">
                <a:solidFill>
                  <a:srgbClr val="FF0000"/>
                </a:solidFill>
              </a:rPr>
              <a:t>Geld</a:t>
            </a:r>
            <a:r>
              <a:rPr lang="cs-CZ" dirty="0" smtClean="0">
                <a:solidFill>
                  <a:srgbClr val="FF0000"/>
                </a:solidFill>
              </a:rPr>
              <a:t>			</a:t>
            </a:r>
            <a:r>
              <a:rPr lang="cs-CZ" dirty="0" smtClean="0"/>
              <a:t>18. </a:t>
            </a:r>
            <a:r>
              <a:rPr lang="cs-CZ" dirty="0" smtClean="0">
                <a:solidFill>
                  <a:srgbClr val="FF0000"/>
                </a:solidFill>
              </a:rPr>
              <a:t>um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- III.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sz="3600" dirty="0" err="1" smtClean="0">
                <a:solidFill>
                  <a:srgbClr val="FF0000"/>
                </a:solidFill>
              </a:rPr>
              <a:t>Für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Mark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ist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eine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Gitarre</a:t>
            </a:r>
            <a:r>
              <a:rPr lang="cs-CZ" sz="3600" dirty="0" smtClean="0">
                <a:solidFill>
                  <a:srgbClr val="FF0000"/>
                </a:solidFill>
              </a:rPr>
              <a:t> gut.</a:t>
            </a:r>
          </a:p>
          <a:p>
            <a:pPr>
              <a:buFontTx/>
              <a:buChar char="-"/>
            </a:pPr>
            <a:r>
              <a:rPr lang="cs-CZ" sz="3600" dirty="0" err="1" smtClean="0">
                <a:solidFill>
                  <a:srgbClr val="FF0000"/>
                </a:solidFill>
              </a:rPr>
              <a:t>Ich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komme</a:t>
            </a:r>
            <a:r>
              <a:rPr lang="cs-CZ" sz="3600" dirty="0" smtClean="0">
                <a:solidFill>
                  <a:srgbClr val="FF0000"/>
                </a:solidFill>
              </a:rPr>
              <a:t> um 10. </a:t>
            </a:r>
            <a:r>
              <a:rPr lang="cs-CZ" sz="3600" dirty="0" err="1" smtClean="0">
                <a:solidFill>
                  <a:srgbClr val="FF0000"/>
                </a:solidFill>
              </a:rPr>
              <a:t>Uhr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cs-CZ" sz="3600" dirty="0" err="1" smtClean="0">
                <a:solidFill>
                  <a:srgbClr val="FF0000"/>
                </a:solidFill>
              </a:rPr>
              <a:t>Er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fährt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gegen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Mittag</a:t>
            </a:r>
            <a:r>
              <a:rPr lang="cs-CZ" sz="3600" dirty="0" smtClean="0">
                <a:solidFill>
                  <a:srgbClr val="FF0000"/>
                </a:solidFill>
              </a:rPr>
              <a:t> ab.</a:t>
            </a:r>
          </a:p>
          <a:p>
            <a:pPr>
              <a:buFontTx/>
              <a:buChar char="-"/>
            </a:pPr>
            <a:r>
              <a:rPr lang="cs-CZ" sz="3600" dirty="0" err="1" smtClean="0">
                <a:solidFill>
                  <a:srgbClr val="FF0000"/>
                </a:solidFill>
              </a:rPr>
              <a:t>Sie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warten</a:t>
            </a:r>
            <a:r>
              <a:rPr lang="cs-CZ" sz="3600" dirty="0" smtClean="0">
                <a:solidFill>
                  <a:srgbClr val="FF0000"/>
                </a:solidFill>
              </a:rPr>
              <a:t> bis </a:t>
            </a:r>
            <a:r>
              <a:rPr lang="cs-CZ" sz="3600" dirty="0" err="1" smtClean="0">
                <a:solidFill>
                  <a:srgbClr val="FF0000"/>
                </a:solidFill>
              </a:rPr>
              <a:t>zwölf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Uhr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cs-CZ" sz="3600" dirty="0" err="1" smtClean="0">
                <a:solidFill>
                  <a:srgbClr val="FF0000"/>
                </a:solidFill>
              </a:rPr>
              <a:t>Federer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spielt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am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Samstag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gegen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Wawrinka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cs-CZ" sz="3600" dirty="0" err="1" smtClean="0">
                <a:solidFill>
                  <a:srgbClr val="FF0000"/>
                </a:solidFill>
              </a:rPr>
              <a:t>Wir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gehen</a:t>
            </a:r>
            <a:r>
              <a:rPr lang="cs-CZ" sz="3600" dirty="0" smtClean="0">
                <a:solidFill>
                  <a:srgbClr val="FF0000"/>
                </a:solidFill>
              </a:rPr>
              <a:t> durch den Park.</a:t>
            </a:r>
          </a:p>
          <a:p>
            <a:pPr>
              <a:buFontTx/>
              <a:buChar char="-"/>
            </a:pPr>
            <a:r>
              <a:rPr lang="cs-CZ" sz="3600" dirty="0" smtClean="0">
                <a:solidFill>
                  <a:srgbClr val="FF0000"/>
                </a:solidFill>
              </a:rPr>
              <a:t>Ohne </a:t>
            </a:r>
            <a:r>
              <a:rPr lang="cs-CZ" sz="3600" dirty="0" err="1" smtClean="0">
                <a:solidFill>
                  <a:srgbClr val="FF0000"/>
                </a:solidFill>
              </a:rPr>
              <a:t>Freizeit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kann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sie</a:t>
            </a:r>
            <a:r>
              <a:rPr lang="cs-CZ" sz="3600" dirty="0" smtClean="0">
                <a:solidFill>
                  <a:srgbClr val="FF0000"/>
                </a:solidFill>
              </a:rPr>
              <a:t> es </a:t>
            </a:r>
            <a:r>
              <a:rPr lang="cs-CZ" sz="3600" dirty="0" err="1" smtClean="0">
                <a:solidFill>
                  <a:srgbClr val="FF0000"/>
                </a:solidFill>
              </a:rPr>
              <a:t>nicht</a:t>
            </a:r>
            <a:r>
              <a:rPr lang="cs-CZ" sz="3600" dirty="0" smtClean="0">
                <a:solidFill>
                  <a:srgbClr val="FF0000"/>
                </a:solidFill>
              </a:rPr>
              <a:t> machen.</a:t>
            </a:r>
          </a:p>
          <a:p>
            <a:pPr>
              <a:buFontTx/>
              <a:buChar char="-"/>
            </a:pPr>
            <a:r>
              <a:rPr lang="cs-CZ" sz="3600" dirty="0" err="1" smtClean="0">
                <a:solidFill>
                  <a:srgbClr val="FF0000"/>
                </a:solidFill>
              </a:rPr>
              <a:t>Ich</a:t>
            </a:r>
            <a:r>
              <a:rPr lang="cs-CZ" sz="3600" dirty="0" smtClean="0">
                <a:solidFill>
                  <a:srgbClr val="FF0000"/>
                </a:solidFill>
              </a:rPr>
              <a:t> kaufe </a:t>
            </a:r>
            <a:r>
              <a:rPr lang="cs-CZ" sz="3600" dirty="0" err="1" smtClean="0">
                <a:solidFill>
                  <a:srgbClr val="FF0000"/>
                </a:solidFill>
              </a:rPr>
              <a:t>Blumen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für</a:t>
            </a:r>
            <a:r>
              <a:rPr lang="cs-CZ" sz="3600" dirty="0" smtClean="0">
                <a:solidFill>
                  <a:srgbClr val="FF0000"/>
                </a:solidFill>
              </a:rPr>
              <a:t> 50 </a:t>
            </a:r>
            <a:r>
              <a:rPr lang="cs-CZ" sz="3600" dirty="0" err="1" smtClean="0">
                <a:solidFill>
                  <a:srgbClr val="FF0000"/>
                </a:solidFill>
              </a:rPr>
              <a:t>Kronen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cs-CZ" sz="3600" dirty="0" err="1" smtClean="0">
                <a:solidFill>
                  <a:srgbClr val="FF0000"/>
                </a:solidFill>
              </a:rPr>
              <a:t>Er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joggt</a:t>
            </a:r>
            <a:r>
              <a:rPr lang="cs-CZ" sz="3600" dirty="0" smtClean="0">
                <a:solidFill>
                  <a:srgbClr val="FF0000"/>
                </a:solidFill>
              </a:rPr>
              <a:t> um </a:t>
            </a:r>
            <a:r>
              <a:rPr lang="cs-CZ" sz="3600" dirty="0" err="1" smtClean="0">
                <a:solidFill>
                  <a:srgbClr val="FF0000"/>
                </a:solidFill>
              </a:rPr>
              <a:t>die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Stadt</a:t>
            </a:r>
            <a:r>
              <a:rPr lang="cs-CZ" sz="3600" dirty="0" smtClean="0">
                <a:solidFill>
                  <a:srgbClr val="FF0000"/>
                </a:solidFill>
              </a:rPr>
              <a:t> jeden </a:t>
            </a:r>
            <a:r>
              <a:rPr lang="cs-CZ" sz="3600" dirty="0" err="1" smtClean="0">
                <a:solidFill>
                  <a:srgbClr val="FF0000"/>
                </a:solidFill>
              </a:rPr>
              <a:t>Tag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cs-CZ" sz="3600" dirty="0" err="1" smtClean="0">
                <a:solidFill>
                  <a:srgbClr val="FF0000"/>
                </a:solidFill>
              </a:rPr>
              <a:t>Ich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trinke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Kaffee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mit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Milch</a:t>
            </a:r>
            <a:r>
              <a:rPr lang="cs-CZ" sz="3600" dirty="0" smtClean="0">
                <a:solidFill>
                  <a:srgbClr val="FF0000"/>
                </a:solidFill>
              </a:rPr>
              <a:t>, </a:t>
            </a:r>
            <a:r>
              <a:rPr lang="cs-CZ" sz="3600" dirty="0" err="1" smtClean="0">
                <a:solidFill>
                  <a:srgbClr val="FF0000"/>
                </a:solidFill>
              </a:rPr>
              <a:t>aber</a:t>
            </a:r>
            <a:r>
              <a:rPr lang="cs-CZ" sz="3600" dirty="0" smtClean="0">
                <a:solidFill>
                  <a:srgbClr val="FF0000"/>
                </a:solidFill>
              </a:rPr>
              <a:t> ohne </a:t>
            </a:r>
            <a:r>
              <a:rPr lang="cs-CZ" sz="3600" dirty="0" err="1" smtClean="0">
                <a:solidFill>
                  <a:srgbClr val="FF0000"/>
                </a:solidFill>
              </a:rPr>
              <a:t>Zucker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cs-CZ" sz="3600" dirty="0" err="1" smtClean="0">
                <a:solidFill>
                  <a:srgbClr val="FF0000"/>
                </a:solidFill>
              </a:rPr>
              <a:t>Sie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sind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gegen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meine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Idee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- 	Ohne </a:t>
            </a:r>
            <a:r>
              <a:rPr lang="cs-CZ" sz="3600" dirty="0" err="1" smtClean="0">
                <a:solidFill>
                  <a:srgbClr val="FF0000"/>
                </a:solidFill>
              </a:rPr>
              <a:t>meinen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Freund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gehe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ich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nicht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dorthin</a:t>
            </a:r>
            <a:r>
              <a:rPr lang="cs-CZ" sz="3600" dirty="0" smtClean="0">
                <a:solidFill>
                  <a:srgbClr val="FF0000"/>
                </a:solidFill>
              </a:rPr>
              <a:t>..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570</Words>
  <Application>Microsoft Office PowerPoint</Application>
  <PresentationFormat>Předvádění na obrazovce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Prezentace aplikace PowerPoint</vt:lpstr>
      <vt:lpstr>Předložky se 4. pádem</vt:lpstr>
      <vt:lpstr>I. Cvičení -  doplň správnou předložku:</vt:lpstr>
      <vt:lpstr>II. Cvičení – přelož:</vt:lpstr>
      <vt:lpstr>III. Cvičení – přelož:</vt:lpstr>
      <vt:lpstr>Řešení -  I. cvičení:</vt:lpstr>
      <vt:lpstr>Řešení - II. cvičení:</vt:lpstr>
      <vt:lpstr>Řešení -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Předložky se 4. pádem</dc:title>
  <dc:creator>Mňuí</dc:creator>
  <cp:lastModifiedBy>Pavel Roubínek</cp:lastModifiedBy>
  <cp:revision>32</cp:revision>
  <dcterms:created xsi:type="dcterms:W3CDTF">2014-05-03T19:37:10Z</dcterms:created>
  <dcterms:modified xsi:type="dcterms:W3CDTF">2014-06-10T09:31:23Z</dcterms:modified>
</cp:coreProperties>
</file>