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6" r:id="rId3"/>
    <p:sldId id="257" r:id="rId4"/>
    <p:sldId id="258" r:id="rId5"/>
    <p:sldId id="259" r:id="rId6"/>
    <p:sldId id="261" r:id="rId7"/>
    <p:sldId id="262" r:id="rId8"/>
    <p:sldId id="263" r:id="rId9"/>
    <p:sldId id="265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686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032A6-5CED-41B8-908F-D5305097F9F8}" type="datetimeFigureOut">
              <a:rPr lang="cs-CZ" smtClean="0"/>
              <a:pPr/>
              <a:t>10.6.2014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DB3AA-B426-4080-A4D3-9BEF5B34874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032A6-5CED-41B8-908F-D5305097F9F8}" type="datetimeFigureOut">
              <a:rPr lang="cs-CZ" smtClean="0"/>
              <a:pPr/>
              <a:t>10.6.2014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DB3AA-B426-4080-A4D3-9BEF5B34874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032A6-5CED-41B8-908F-D5305097F9F8}" type="datetimeFigureOut">
              <a:rPr lang="cs-CZ" smtClean="0"/>
              <a:pPr/>
              <a:t>10.6.2014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DB3AA-B426-4080-A4D3-9BEF5B34874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032A6-5CED-41B8-908F-D5305097F9F8}" type="datetimeFigureOut">
              <a:rPr lang="cs-CZ" smtClean="0"/>
              <a:pPr/>
              <a:t>10.6.2014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DB3AA-B426-4080-A4D3-9BEF5B34874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032A6-5CED-41B8-908F-D5305097F9F8}" type="datetimeFigureOut">
              <a:rPr lang="cs-CZ" smtClean="0"/>
              <a:pPr/>
              <a:t>10.6.2014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DB3AA-B426-4080-A4D3-9BEF5B34874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032A6-5CED-41B8-908F-D5305097F9F8}" type="datetimeFigureOut">
              <a:rPr lang="cs-CZ" smtClean="0"/>
              <a:pPr/>
              <a:t>10.6.2014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DB3AA-B426-4080-A4D3-9BEF5B34874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032A6-5CED-41B8-908F-D5305097F9F8}" type="datetimeFigureOut">
              <a:rPr lang="cs-CZ" smtClean="0"/>
              <a:pPr/>
              <a:t>10.6.2014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DB3AA-B426-4080-A4D3-9BEF5B34874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032A6-5CED-41B8-908F-D5305097F9F8}" type="datetimeFigureOut">
              <a:rPr lang="cs-CZ" smtClean="0"/>
              <a:pPr/>
              <a:t>10.6.2014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DB3AA-B426-4080-A4D3-9BEF5B34874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032A6-5CED-41B8-908F-D5305097F9F8}" type="datetimeFigureOut">
              <a:rPr lang="cs-CZ" smtClean="0"/>
              <a:pPr/>
              <a:t>10.6.2014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DB3AA-B426-4080-A4D3-9BEF5B34874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032A6-5CED-41B8-908F-D5305097F9F8}" type="datetimeFigureOut">
              <a:rPr lang="cs-CZ" smtClean="0"/>
              <a:pPr/>
              <a:t>10.6.2014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DB3AA-B426-4080-A4D3-9BEF5B34874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032A6-5CED-41B8-908F-D5305097F9F8}" type="datetimeFigureOut">
              <a:rPr lang="cs-CZ" smtClean="0"/>
              <a:pPr/>
              <a:t>10.6.2014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DB3AA-B426-4080-A4D3-9BEF5B34874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7032A6-5CED-41B8-908F-D5305097F9F8}" type="datetimeFigureOut">
              <a:rPr lang="cs-CZ" smtClean="0"/>
              <a:pPr/>
              <a:t>10.6.2014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2DB3AA-B426-4080-A4D3-9BEF5B34874B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1689410"/>
              </p:ext>
            </p:extLst>
          </p:nvPr>
        </p:nvGraphicFramePr>
        <p:xfrm>
          <a:off x="413284" y="1704114"/>
          <a:ext cx="8280920" cy="489919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59988"/>
                <a:gridCol w="6520932"/>
              </a:tblGrid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Název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Předložky se 4. pádem</a:t>
                      </a:r>
                    </a:p>
                  </a:txBody>
                  <a:tcPr anchor="ctr"/>
                </a:tc>
              </a:tr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Předmět, ročník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Německý jazyk, kvarta</a:t>
                      </a:r>
                    </a:p>
                  </a:txBody>
                  <a:tcPr anchor="ctr"/>
                </a:tc>
              </a:tr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Tematická oblast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Německý jazyk – gramatické jevy</a:t>
                      </a: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Anotace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Materiál slouží k prezentaci a procvičení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 dané gramatické oblasti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Klíčová</a:t>
                      </a:r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 slova</a:t>
                      </a:r>
                      <a:endParaRPr lang="cs-CZ" sz="1700" b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p</a:t>
                      </a:r>
                      <a:r>
                        <a:rPr lang="cs-CZ" sz="1700" b="0" smtClean="0">
                          <a:latin typeface="Arial" pitchFamily="34" charset="0"/>
                          <a:cs typeface="Arial" pitchFamily="34" charset="0"/>
                        </a:rPr>
                        <a:t>ředložka</a:t>
                      </a:r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, 4. pád, člen určitý</a:t>
                      </a: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Autor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PhDr.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 Eva Sklenářová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Datum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3. 4. 2014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Škola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Gymnázium Jana Opletala, Litovel, Opletalova 189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Projekt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EU peníze středním školám, </a:t>
                      </a:r>
                      <a:r>
                        <a:rPr lang="cs-CZ" sz="1700" b="0" dirty="0" err="1" smtClean="0">
                          <a:latin typeface="Arial" pitchFamily="34" charset="0"/>
                          <a:cs typeface="Arial" pitchFamily="34" charset="0"/>
                        </a:rPr>
                        <a:t>reg</a:t>
                      </a:r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. č.: CZ.1.07/1.5.00/34.0221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16632"/>
            <a:ext cx="8748464" cy="1541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405498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6712"/>
          </a:xfrm>
        </p:spPr>
        <p:txBody>
          <a:bodyPr>
            <a:normAutofit/>
          </a:bodyPr>
          <a:lstStyle/>
          <a:p>
            <a:r>
              <a:rPr lang="cs-CZ" sz="4000" b="1" dirty="0" smtClean="0"/>
              <a:t>Předložky se 4. pádem</a:t>
            </a:r>
            <a:endParaRPr lang="cs-CZ" sz="4000" b="1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179512" y="908720"/>
            <a:ext cx="8964488" cy="594928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b="1" dirty="0">
                <a:solidFill>
                  <a:srgbClr val="FF0000"/>
                </a:solidFill>
              </a:rPr>
              <a:t>d</a:t>
            </a:r>
            <a:r>
              <a:rPr lang="cs-CZ" b="1" dirty="0" smtClean="0">
                <a:solidFill>
                  <a:srgbClr val="FF0000"/>
                </a:solidFill>
              </a:rPr>
              <a:t>urch</a:t>
            </a:r>
            <a:r>
              <a:rPr lang="cs-CZ" dirty="0" smtClean="0"/>
              <a:t> = skrz, prostý 7. pád</a:t>
            </a:r>
          </a:p>
          <a:p>
            <a:pPr>
              <a:buNone/>
            </a:pPr>
            <a:r>
              <a:rPr lang="cs-CZ" dirty="0"/>
              <a:t>	</a:t>
            </a:r>
            <a:r>
              <a:rPr lang="cs-CZ" sz="2800" dirty="0" err="1" smtClean="0"/>
              <a:t>Er</a:t>
            </a:r>
            <a:r>
              <a:rPr lang="cs-CZ" sz="2800" dirty="0" smtClean="0"/>
              <a:t> </a:t>
            </a:r>
            <a:r>
              <a:rPr lang="cs-CZ" sz="2800" dirty="0" err="1" smtClean="0"/>
              <a:t>geht</a:t>
            </a:r>
            <a:r>
              <a:rPr lang="cs-CZ" sz="2800" dirty="0" smtClean="0"/>
              <a:t> </a:t>
            </a:r>
            <a:r>
              <a:rPr lang="cs-CZ" sz="2800" b="1" i="1" dirty="0" smtClean="0"/>
              <a:t>durch</a:t>
            </a:r>
            <a:r>
              <a:rPr lang="cs-CZ" sz="2800" dirty="0" smtClean="0"/>
              <a:t> den Park.</a:t>
            </a:r>
            <a:endParaRPr lang="cs-CZ" dirty="0" smtClean="0"/>
          </a:p>
          <a:p>
            <a:pPr>
              <a:buNone/>
            </a:pPr>
            <a:r>
              <a:rPr lang="cs-CZ" b="1" dirty="0" err="1">
                <a:solidFill>
                  <a:srgbClr val="FF0000"/>
                </a:solidFill>
              </a:rPr>
              <a:t>f</a:t>
            </a:r>
            <a:r>
              <a:rPr lang="cs-CZ" b="1" dirty="0" err="1" smtClean="0">
                <a:solidFill>
                  <a:srgbClr val="FF0000"/>
                </a:solidFill>
              </a:rPr>
              <a:t>ür</a:t>
            </a:r>
            <a:r>
              <a:rPr lang="cs-CZ" dirty="0" smtClean="0"/>
              <a:t> = pro, za</a:t>
            </a:r>
          </a:p>
          <a:p>
            <a:pPr>
              <a:buNone/>
            </a:pPr>
            <a:r>
              <a:rPr lang="cs-CZ" dirty="0"/>
              <a:t>	</a:t>
            </a:r>
            <a:r>
              <a:rPr lang="cs-CZ" sz="2800" dirty="0" smtClean="0"/>
              <a:t>Der </a:t>
            </a:r>
            <a:r>
              <a:rPr lang="cs-CZ" sz="2800" dirty="0" err="1" smtClean="0"/>
              <a:t>Hotdog</a:t>
            </a:r>
            <a:r>
              <a:rPr lang="cs-CZ" sz="2800" dirty="0" smtClean="0"/>
              <a:t> </a:t>
            </a:r>
            <a:r>
              <a:rPr lang="cs-CZ" sz="2800" dirty="0" err="1" smtClean="0"/>
              <a:t>ist</a:t>
            </a:r>
            <a:r>
              <a:rPr lang="cs-CZ" sz="2800" b="1" i="1" dirty="0" smtClean="0"/>
              <a:t> </a:t>
            </a:r>
            <a:r>
              <a:rPr lang="cs-CZ" sz="2800" b="1" i="1" dirty="0" err="1" smtClean="0"/>
              <a:t>für</a:t>
            </a:r>
            <a:r>
              <a:rPr lang="cs-CZ" sz="2800" b="1" i="1" dirty="0" smtClean="0"/>
              <a:t> </a:t>
            </a:r>
            <a:r>
              <a:rPr lang="cs-CZ" sz="2800" dirty="0" err="1" smtClean="0"/>
              <a:t>meinen</a:t>
            </a:r>
            <a:r>
              <a:rPr lang="cs-CZ" sz="2800" dirty="0" smtClean="0"/>
              <a:t> </a:t>
            </a:r>
            <a:r>
              <a:rPr lang="cs-CZ" sz="2800" dirty="0" err="1" smtClean="0"/>
              <a:t>Freund</a:t>
            </a:r>
            <a:r>
              <a:rPr lang="cs-CZ" sz="2800" dirty="0" smtClean="0"/>
              <a:t>. </a:t>
            </a:r>
            <a:r>
              <a:rPr lang="cs-CZ" sz="2800" dirty="0" err="1" smtClean="0"/>
              <a:t>Er</a:t>
            </a:r>
            <a:r>
              <a:rPr lang="cs-CZ" sz="2800" dirty="0" smtClean="0"/>
              <a:t> </a:t>
            </a:r>
            <a:r>
              <a:rPr lang="cs-CZ" sz="2800" dirty="0" err="1" smtClean="0"/>
              <a:t>bezahlt</a:t>
            </a:r>
            <a:r>
              <a:rPr lang="cs-CZ" sz="2800" dirty="0" smtClean="0"/>
              <a:t> </a:t>
            </a:r>
            <a:r>
              <a:rPr lang="cs-CZ" sz="2800" b="1" i="1" dirty="0" err="1"/>
              <a:t>für</a:t>
            </a:r>
            <a:r>
              <a:rPr lang="cs-CZ" sz="2800" dirty="0" smtClean="0"/>
              <a:t> </a:t>
            </a:r>
            <a:r>
              <a:rPr lang="cs-CZ" sz="2800" dirty="0" err="1" smtClean="0"/>
              <a:t>mich</a:t>
            </a:r>
            <a:r>
              <a:rPr lang="cs-CZ" sz="2800" dirty="0" smtClean="0"/>
              <a:t>.</a:t>
            </a:r>
            <a:endParaRPr lang="cs-CZ" dirty="0" smtClean="0"/>
          </a:p>
          <a:p>
            <a:pPr>
              <a:buNone/>
            </a:pPr>
            <a:r>
              <a:rPr lang="cs-CZ" b="1" dirty="0" err="1" smtClean="0">
                <a:solidFill>
                  <a:srgbClr val="FF0000"/>
                </a:solidFill>
              </a:rPr>
              <a:t>gegen</a:t>
            </a:r>
            <a:r>
              <a:rPr lang="cs-CZ" dirty="0" smtClean="0"/>
              <a:t> = proti, kolem</a:t>
            </a:r>
          </a:p>
          <a:p>
            <a:pPr>
              <a:buNone/>
            </a:pPr>
            <a:r>
              <a:rPr lang="cs-CZ" dirty="0"/>
              <a:t>	</a:t>
            </a:r>
            <a:r>
              <a:rPr lang="cs-CZ" sz="2800" dirty="0" err="1"/>
              <a:t>Ich</a:t>
            </a:r>
            <a:r>
              <a:rPr lang="cs-CZ" sz="2800" dirty="0"/>
              <a:t> </a:t>
            </a:r>
            <a:r>
              <a:rPr lang="cs-CZ" sz="2800" dirty="0" err="1"/>
              <a:t>habe</a:t>
            </a:r>
            <a:r>
              <a:rPr lang="cs-CZ" sz="2800" dirty="0"/>
              <a:t> </a:t>
            </a:r>
            <a:r>
              <a:rPr lang="cs-CZ" sz="2800" dirty="0" err="1"/>
              <a:t>nichts</a:t>
            </a:r>
            <a:r>
              <a:rPr lang="cs-CZ" sz="2800" dirty="0"/>
              <a:t> </a:t>
            </a:r>
            <a:r>
              <a:rPr lang="cs-CZ" sz="2800" b="1" i="1" dirty="0" err="1"/>
              <a:t>gegen</a:t>
            </a:r>
            <a:r>
              <a:rPr lang="cs-CZ" sz="2800" dirty="0"/>
              <a:t> </a:t>
            </a:r>
            <a:r>
              <a:rPr lang="cs-CZ" sz="2800" dirty="0" err="1"/>
              <a:t>dich</a:t>
            </a:r>
            <a:r>
              <a:rPr lang="cs-CZ" sz="2800" dirty="0" smtClean="0"/>
              <a:t>. </a:t>
            </a:r>
            <a:r>
              <a:rPr lang="cs-CZ" sz="2800" dirty="0" err="1" smtClean="0"/>
              <a:t>Sie</a:t>
            </a:r>
            <a:r>
              <a:rPr lang="cs-CZ" sz="2800" dirty="0" smtClean="0"/>
              <a:t> </a:t>
            </a:r>
            <a:r>
              <a:rPr lang="cs-CZ" sz="2800" dirty="0" err="1" smtClean="0"/>
              <a:t>kommt</a:t>
            </a:r>
            <a:r>
              <a:rPr lang="cs-CZ" sz="2800" dirty="0" smtClean="0"/>
              <a:t> </a:t>
            </a:r>
            <a:r>
              <a:rPr lang="cs-CZ" sz="2800" b="1" i="1" dirty="0" err="1"/>
              <a:t>gegen</a:t>
            </a:r>
            <a:r>
              <a:rPr lang="cs-CZ" sz="2800" dirty="0" smtClean="0"/>
              <a:t> </a:t>
            </a:r>
            <a:r>
              <a:rPr lang="cs-CZ" sz="2800" dirty="0" err="1" smtClean="0"/>
              <a:t>Mittag</a:t>
            </a:r>
            <a:r>
              <a:rPr lang="cs-CZ" sz="2800" dirty="0" smtClean="0"/>
              <a:t>.</a:t>
            </a:r>
            <a:endParaRPr lang="cs-CZ" sz="2800" dirty="0"/>
          </a:p>
          <a:p>
            <a:pPr>
              <a:buNone/>
            </a:pPr>
            <a:r>
              <a:rPr lang="cs-CZ" b="1" dirty="0">
                <a:solidFill>
                  <a:srgbClr val="FF0000"/>
                </a:solidFill>
              </a:rPr>
              <a:t>o</a:t>
            </a:r>
            <a:r>
              <a:rPr lang="cs-CZ" b="1" dirty="0" smtClean="0">
                <a:solidFill>
                  <a:srgbClr val="FF0000"/>
                </a:solidFill>
              </a:rPr>
              <a:t>hne</a:t>
            </a:r>
            <a:r>
              <a:rPr lang="cs-CZ" dirty="0" smtClean="0"/>
              <a:t> = bez (užívá se často bez členu)</a:t>
            </a:r>
          </a:p>
          <a:p>
            <a:pPr>
              <a:buNone/>
            </a:pPr>
            <a:r>
              <a:rPr lang="cs-CZ" dirty="0"/>
              <a:t>	</a:t>
            </a:r>
            <a:r>
              <a:rPr lang="cs-CZ" sz="2800" dirty="0" err="1" smtClean="0"/>
              <a:t>Er</a:t>
            </a:r>
            <a:r>
              <a:rPr lang="cs-CZ" sz="2800" dirty="0" smtClean="0"/>
              <a:t> </a:t>
            </a:r>
            <a:r>
              <a:rPr lang="cs-CZ" sz="2800" dirty="0" err="1" smtClean="0"/>
              <a:t>fährt</a:t>
            </a:r>
            <a:r>
              <a:rPr lang="cs-CZ" sz="2800" dirty="0" smtClean="0"/>
              <a:t> nach </a:t>
            </a:r>
            <a:r>
              <a:rPr lang="cs-CZ" sz="2800" dirty="0" err="1" smtClean="0"/>
              <a:t>Prag</a:t>
            </a:r>
            <a:r>
              <a:rPr lang="cs-CZ" sz="2800" dirty="0" smtClean="0"/>
              <a:t> </a:t>
            </a:r>
            <a:r>
              <a:rPr lang="cs-CZ" sz="2800" b="1" i="1" dirty="0" smtClean="0"/>
              <a:t>ohne</a:t>
            </a:r>
            <a:r>
              <a:rPr lang="cs-CZ" sz="2800" dirty="0" smtClean="0"/>
              <a:t> </a:t>
            </a:r>
            <a:r>
              <a:rPr lang="cs-CZ" sz="2800" dirty="0" err="1" smtClean="0"/>
              <a:t>seine</a:t>
            </a:r>
            <a:r>
              <a:rPr lang="cs-CZ" sz="2800" dirty="0" smtClean="0"/>
              <a:t> </a:t>
            </a:r>
            <a:r>
              <a:rPr lang="cs-CZ" sz="2800" dirty="0" err="1" smtClean="0"/>
              <a:t>Freundin</a:t>
            </a:r>
            <a:r>
              <a:rPr lang="cs-CZ" sz="2800" dirty="0" smtClean="0"/>
              <a:t>. </a:t>
            </a:r>
            <a:r>
              <a:rPr lang="cs-CZ" sz="2800" dirty="0" err="1" smtClean="0"/>
              <a:t>Ich</a:t>
            </a:r>
            <a:r>
              <a:rPr lang="cs-CZ" sz="2800" dirty="0" smtClean="0"/>
              <a:t> </a:t>
            </a:r>
            <a:r>
              <a:rPr lang="cs-CZ" sz="2800" dirty="0" err="1" smtClean="0"/>
              <a:t>komme</a:t>
            </a:r>
            <a:r>
              <a:rPr lang="cs-CZ" sz="2800" dirty="0" smtClean="0"/>
              <a:t> </a:t>
            </a:r>
            <a:r>
              <a:rPr lang="cs-CZ" sz="2800" b="1" i="1" dirty="0" smtClean="0"/>
              <a:t>ohne</a:t>
            </a:r>
            <a:r>
              <a:rPr lang="cs-CZ" sz="2800" dirty="0" smtClean="0"/>
              <a:t> </a:t>
            </a:r>
            <a:r>
              <a:rPr lang="cs-CZ" sz="2800" dirty="0" err="1" smtClean="0"/>
              <a:t>Geld</a:t>
            </a:r>
            <a:r>
              <a:rPr lang="cs-CZ" sz="2800" dirty="0" smtClean="0"/>
              <a:t>.</a:t>
            </a:r>
          </a:p>
          <a:p>
            <a:pPr>
              <a:buNone/>
            </a:pPr>
            <a:r>
              <a:rPr lang="cs-CZ" b="1" dirty="0">
                <a:solidFill>
                  <a:srgbClr val="FF0000"/>
                </a:solidFill>
              </a:rPr>
              <a:t>u</a:t>
            </a:r>
            <a:r>
              <a:rPr lang="cs-CZ" b="1" dirty="0" smtClean="0">
                <a:solidFill>
                  <a:srgbClr val="FF0000"/>
                </a:solidFill>
              </a:rPr>
              <a:t>m</a:t>
            </a:r>
            <a:r>
              <a:rPr lang="cs-CZ" dirty="0" smtClean="0"/>
              <a:t> = kolem, v, o</a:t>
            </a:r>
          </a:p>
          <a:p>
            <a:pPr>
              <a:buNone/>
            </a:pPr>
            <a:r>
              <a:rPr lang="cs-CZ" dirty="0"/>
              <a:t>	</a:t>
            </a:r>
            <a:r>
              <a:rPr lang="cs-CZ" sz="2800" dirty="0" err="1"/>
              <a:t>Wir</a:t>
            </a:r>
            <a:r>
              <a:rPr lang="cs-CZ" sz="2800" dirty="0"/>
              <a:t> </a:t>
            </a:r>
            <a:r>
              <a:rPr lang="cs-CZ" sz="2800" dirty="0" err="1"/>
              <a:t>laufen</a:t>
            </a:r>
            <a:r>
              <a:rPr lang="cs-CZ" sz="2800" dirty="0"/>
              <a:t> </a:t>
            </a:r>
            <a:r>
              <a:rPr lang="cs-CZ" sz="2800" b="1" i="1" dirty="0"/>
              <a:t>um</a:t>
            </a:r>
            <a:r>
              <a:rPr lang="cs-CZ" sz="2800" dirty="0"/>
              <a:t> </a:t>
            </a:r>
            <a:r>
              <a:rPr lang="cs-CZ" sz="2800" dirty="0" err="1"/>
              <a:t>das</a:t>
            </a:r>
            <a:r>
              <a:rPr lang="cs-CZ" sz="2800" dirty="0"/>
              <a:t> Stadion. Der Film </a:t>
            </a:r>
            <a:r>
              <a:rPr lang="cs-CZ" sz="2800" dirty="0" err="1"/>
              <a:t>fängt</a:t>
            </a:r>
            <a:r>
              <a:rPr lang="cs-CZ" sz="2800" dirty="0"/>
              <a:t> </a:t>
            </a:r>
            <a:r>
              <a:rPr lang="cs-CZ" sz="2800" b="1" i="1" dirty="0" err="1"/>
              <a:t>um</a:t>
            </a:r>
            <a:r>
              <a:rPr lang="cs-CZ" sz="2800" dirty="0"/>
              <a:t> 19. </a:t>
            </a:r>
            <a:r>
              <a:rPr lang="cs-CZ" sz="2800" dirty="0" err="1"/>
              <a:t>Uhr</a:t>
            </a:r>
            <a:r>
              <a:rPr lang="cs-CZ" sz="2800" dirty="0"/>
              <a:t> </a:t>
            </a:r>
            <a:r>
              <a:rPr lang="cs-CZ" sz="2800" dirty="0" err="1"/>
              <a:t>an</a:t>
            </a:r>
            <a:r>
              <a:rPr lang="cs-CZ" sz="2800" dirty="0"/>
              <a:t>. </a:t>
            </a:r>
          </a:p>
          <a:p>
            <a:pPr>
              <a:buNone/>
            </a:pPr>
            <a:r>
              <a:rPr lang="cs-CZ" b="1" dirty="0">
                <a:solidFill>
                  <a:srgbClr val="FF0000"/>
                </a:solidFill>
              </a:rPr>
              <a:t>bis</a:t>
            </a:r>
            <a:r>
              <a:rPr lang="cs-CZ" dirty="0" smtClean="0"/>
              <a:t> = do (užívá se často bez členu)</a:t>
            </a:r>
          </a:p>
          <a:p>
            <a:pPr>
              <a:buNone/>
            </a:pPr>
            <a:r>
              <a:rPr lang="cs-CZ" dirty="0"/>
              <a:t>	</a:t>
            </a:r>
            <a:r>
              <a:rPr lang="cs-CZ" sz="2800" dirty="0" err="1"/>
              <a:t>Sie</a:t>
            </a:r>
            <a:r>
              <a:rPr lang="cs-CZ" sz="2800" dirty="0"/>
              <a:t> </a:t>
            </a:r>
            <a:r>
              <a:rPr lang="cs-CZ" sz="2800" dirty="0" err="1"/>
              <a:t>wollen</a:t>
            </a:r>
            <a:r>
              <a:rPr lang="cs-CZ" sz="2800" dirty="0"/>
              <a:t> </a:t>
            </a:r>
            <a:r>
              <a:rPr lang="cs-CZ" sz="2800" b="1" i="1" dirty="0"/>
              <a:t>bis</a:t>
            </a:r>
            <a:r>
              <a:rPr lang="cs-CZ" sz="2800" dirty="0"/>
              <a:t> 11. </a:t>
            </a:r>
            <a:r>
              <a:rPr lang="cs-CZ" sz="2800" dirty="0" err="1"/>
              <a:t>Uhr</a:t>
            </a:r>
            <a:r>
              <a:rPr lang="cs-CZ" sz="2800" dirty="0"/>
              <a:t> </a:t>
            </a:r>
            <a:r>
              <a:rPr lang="cs-CZ" sz="2800" dirty="0" err="1"/>
              <a:t>warten</a:t>
            </a:r>
            <a:r>
              <a:rPr lang="cs-CZ" sz="2800" dirty="0" smtClean="0"/>
              <a:t>. </a:t>
            </a:r>
            <a:r>
              <a:rPr lang="cs-CZ" sz="2800" dirty="0" err="1" smtClean="0"/>
              <a:t>Tschüss</a:t>
            </a:r>
            <a:r>
              <a:rPr lang="cs-CZ" sz="2800" dirty="0" smtClean="0"/>
              <a:t> </a:t>
            </a:r>
            <a:r>
              <a:rPr lang="cs-CZ" sz="2800" b="1" i="1" dirty="0" smtClean="0"/>
              <a:t>bis</a:t>
            </a:r>
            <a:r>
              <a:rPr lang="cs-CZ" sz="2800" dirty="0" smtClean="0"/>
              <a:t> </a:t>
            </a:r>
            <a:r>
              <a:rPr lang="cs-CZ" sz="2800" dirty="0" err="1" smtClean="0"/>
              <a:t>morgen</a:t>
            </a:r>
            <a:r>
              <a:rPr lang="cs-CZ" sz="2800" dirty="0" smtClean="0"/>
              <a:t>!</a:t>
            </a:r>
            <a:endParaRPr lang="cs-CZ" sz="2800" dirty="0"/>
          </a:p>
          <a:p>
            <a:pPr>
              <a:buNone/>
            </a:pPr>
            <a:endParaRPr lang="cs-CZ" sz="3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720080"/>
          </a:xfrm>
        </p:spPr>
        <p:txBody>
          <a:bodyPr>
            <a:normAutofit/>
          </a:bodyPr>
          <a:lstStyle/>
          <a:p>
            <a:r>
              <a:rPr lang="cs-CZ" sz="3200" b="1" dirty="0" smtClean="0"/>
              <a:t>I. Cvičení -  doplň správnou předložku: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052736"/>
            <a:ext cx="8640960" cy="5256584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dirty="0" smtClean="0"/>
              <a:t>- Jan </a:t>
            </a:r>
            <a:r>
              <a:rPr lang="cs-CZ" dirty="0" err="1" smtClean="0"/>
              <a:t>kauft</a:t>
            </a:r>
            <a:r>
              <a:rPr lang="cs-CZ" dirty="0" smtClean="0"/>
              <a:t> </a:t>
            </a:r>
            <a:r>
              <a:rPr lang="cs-CZ" dirty="0" err="1" smtClean="0"/>
              <a:t>ein</a:t>
            </a:r>
            <a:r>
              <a:rPr lang="cs-CZ" dirty="0" smtClean="0"/>
              <a:t> Buch …. </a:t>
            </a:r>
            <a:r>
              <a:rPr lang="cs-CZ" dirty="0" err="1" smtClean="0"/>
              <a:t>seine</a:t>
            </a:r>
            <a:r>
              <a:rPr lang="cs-CZ" dirty="0" smtClean="0"/>
              <a:t> </a:t>
            </a:r>
            <a:r>
              <a:rPr lang="cs-CZ" dirty="0" err="1" smtClean="0"/>
              <a:t>Schwester</a:t>
            </a:r>
            <a:r>
              <a:rPr lang="cs-CZ" dirty="0"/>
              <a:t> </a:t>
            </a:r>
            <a:r>
              <a:rPr lang="cs-CZ" dirty="0" smtClean="0"/>
              <a:t>Maria.</a:t>
            </a:r>
          </a:p>
          <a:p>
            <a:pPr>
              <a:buNone/>
            </a:pPr>
            <a:r>
              <a:rPr lang="cs-CZ" dirty="0" smtClean="0"/>
              <a:t>- …. </a:t>
            </a:r>
            <a:r>
              <a:rPr lang="cs-CZ" dirty="0" err="1" smtClean="0"/>
              <a:t>fünf</a:t>
            </a:r>
            <a:r>
              <a:rPr lang="cs-CZ" dirty="0" smtClean="0"/>
              <a:t> Uhr </a:t>
            </a:r>
            <a:r>
              <a:rPr lang="cs-CZ" dirty="0" err="1" smtClean="0"/>
              <a:t>kommt</a:t>
            </a:r>
            <a:r>
              <a:rPr lang="cs-CZ" dirty="0" smtClean="0"/>
              <a:t> </a:t>
            </a:r>
            <a:r>
              <a:rPr lang="cs-CZ" dirty="0" err="1" smtClean="0"/>
              <a:t>sie</a:t>
            </a:r>
            <a:r>
              <a:rPr lang="cs-CZ" dirty="0" smtClean="0"/>
              <a:t> nach </a:t>
            </a:r>
            <a:r>
              <a:rPr lang="cs-CZ" dirty="0" err="1" smtClean="0"/>
              <a:t>Hause</a:t>
            </a:r>
            <a:r>
              <a:rPr lang="cs-CZ" dirty="0" smtClean="0"/>
              <a:t>. </a:t>
            </a:r>
          </a:p>
          <a:p>
            <a:pPr>
              <a:buNone/>
            </a:pPr>
            <a:r>
              <a:rPr lang="cs-CZ" dirty="0" smtClean="0"/>
              <a:t>- </a:t>
            </a:r>
            <a:r>
              <a:rPr lang="cs-CZ" dirty="0" err="1" smtClean="0"/>
              <a:t>Wir</a:t>
            </a:r>
            <a:r>
              <a:rPr lang="cs-CZ" dirty="0" smtClean="0"/>
              <a:t> </a:t>
            </a:r>
            <a:r>
              <a:rPr lang="cs-CZ" dirty="0" err="1" smtClean="0"/>
              <a:t>sind</a:t>
            </a:r>
            <a:r>
              <a:rPr lang="cs-CZ" dirty="0" smtClean="0"/>
              <a:t> </a:t>
            </a:r>
            <a:r>
              <a:rPr lang="cs-CZ" dirty="0" err="1" smtClean="0"/>
              <a:t>heute</a:t>
            </a:r>
            <a:r>
              <a:rPr lang="cs-CZ" dirty="0" smtClean="0"/>
              <a:t> …. </a:t>
            </a:r>
            <a:r>
              <a:rPr lang="cs-CZ" dirty="0" err="1" smtClean="0"/>
              <a:t>Geld</a:t>
            </a:r>
            <a:r>
              <a:rPr lang="cs-CZ" dirty="0"/>
              <a:t> </a:t>
            </a:r>
            <a:r>
              <a:rPr lang="cs-CZ" dirty="0" err="1" smtClean="0"/>
              <a:t>und</a:t>
            </a:r>
            <a:r>
              <a:rPr lang="cs-CZ" dirty="0" smtClean="0"/>
              <a:t> </a:t>
            </a:r>
            <a:r>
              <a:rPr lang="cs-CZ" dirty="0" err="1" smtClean="0"/>
              <a:t>können</a:t>
            </a:r>
            <a:r>
              <a:rPr lang="cs-CZ" dirty="0" smtClean="0"/>
              <a:t> </a:t>
            </a:r>
            <a:r>
              <a:rPr lang="cs-CZ" dirty="0" err="1" smtClean="0"/>
              <a:t>nichts</a:t>
            </a:r>
            <a:r>
              <a:rPr lang="cs-CZ" dirty="0" smtClean="0"/>
              <a:t> </a:t>
            </a:r>
            <a:r>
              <a:rPr lang="cs-CZ" dirty="0" err="1" smtClean="0"/>
              <a:t>kaufen</a:t>
            </a:r>
            <a:r>
              <a:rPr lang="cs-CZ" dirty="0" smtClean="0"/>
              <a:t>.</a:t>
            </a:r>
          </a:p>
          <a:p>
            <a:pPr>
              <a:buNone/>
            </a:pPr>
            <a:r>
              <a:rPr lang="cs-CZ" dirty="0" smtClean="0"/>
              <a:t>- </a:t>
            </a:r>
            <a:r>
              <a:rPr lang="cs-CZ" dirty="0" err="1" smtClean="0"/>
              <a:t>Ich</a:t>
            </a:r>
            <a:r>
              <a:rPr lang="cs-CZ" dirty="0" smtClean="0"/>
              <a:t> </a:t>
            </a:r>
            <a:r>
              <a:rPr lang="cs-CZ" dirty="0" err="1" smtClean="0"/>
              <a:t>gehe</a:t>
            </a:r>
            <a:r>
              <a:rPr lang="cs-CZ" dirty="0" smtClean="0"/>
              <a:t> …. </a:t>
            </a:r>
            <a:r>
              <a:rPr lang="cs-CZ" dirty="0" err="1"/>
              <a:t>d</a:t>
            </a:r>
            <a:r>
              <a:rPr lang="cs-CZ" dirty="0" err="1" smtClean="0"/>
              <a:t>ie</a:t>
            </a:r>
            <a:r>
              <a:rPr lang="cs-CZ" dirty="0" smtClean="0"/>
              <a:t> Halle </a:t>
            </a:r>
            <a:r>
              <a:rPr lang="cs-CZ" dirty="0" err="1" smtClean="0"/>
              <a:t>zu</a:t>
            </a:r>
            <a:r>
              <a:rPr lang="cs-CZ" dirty="0" smtClean="0"/>
              <a:t> dem </a:t>
            </a:r>
            <a:r>
              <a:rPr lang="cs-CZ" dirty="0" err="1" smtClean="0"/>
              <a:t>Blumenstand</a:t>
            </a:r>
            <a:r>
              <a:rPr lang="cs-CZ" dirty="0" smtClean="0"/>
              <a:t>.</a:t>
            </a:r>
          </a:p>
          <a:p>
            <a:pPr>
              <a:buNone/>
            </a:pPr>
            <a:r>
              <a:rPr lang="cs-CZ" dirty="0" smtClean="0"/>
              <a:t>- </a:t>
            </a:r>
            <a:r>
              <a:rPr lang="cs-CZ" dirty="0" err="1" smtClean="0"/>
              <a:t>Ich</a:t>
            </a:r>
            <a:r>
              <a:rPr lang="cs-CZ" dirty="0" smtClean="0"/>
              <a:t> </a:t>
            </a:r>
            <a:r>
              <a:rPr lang="cs-CZ" dirty="0" err="1" smtClean="0"/>
              <a:t>habe</a:t>
            </a:r>
            <a:r>
              <a:rPr lang="cs-CZ" dirty="0" smtClean="0"/>
              <a:t> </a:t>
            </a:r>
            <a:r>
              <a:rPr lang="cs-CZ" dirty="0" err="1" smtClean="0"/>
              <a:t>nichts</a:t>
            </a:r>
            <a:r>
              <a:rPr lang="cs-CZ" dirty="0" smtClean="0"/>
              <a:t> …. </a:t>
            </a:r>
            <a:r>
              <a:rPr lang="cs-CZ" dirty="0" err="1" smtClean="0"/>
              <a:t>deinen</a:t>
            </a:r>
            <a:r>
              <a:rPr lang="cs-CZ" dirty="0" smtClean="0"/>
              <a:t> </a:t>
            </a:r>
            <a:r>
              <a:rPr lang="cs-CZ" dirty="0" err="1" smtClean="0"/>
              <a:t>Freund</a:t>
            </a:r>
            <a:r>
              <a:rPr lang="cs-CZ" dirty="0" smtClean="0"/>
              <a:t>.</a:t>
            </a:r>
          </a:p>
          <a:p>
            <a:pPr>
              <a:buNone/>
            </a:pPr>
            <a:r>
              <a:rPr lang="cs-CZ" dirty="0" smtClean="0"/>
              <a:t>- </a:t>
            </a:r>
            <a:r>
              <a:rPr lang="cs-CZ" dirty="0" err="1" smtClean="0"/>
              <a:t>Wir</a:t>
            </a:r>
            <a:r>
              <a:rPr lang="cs-CZ" dirty="0" smtClean="0"/>
              <a:t> </a:t>
            </a:r>
            <a:r>
              <a:rPr lang="cs-CZ" dirty="0" err="1" smtClean="0"/>
              <a:t>warten</a:t>
            </a:r>
            <a:r>
              <a:rPr lang="cs-CZ" dirty="0" smtClean="0"/>
              <a:t> …. </a:t>
            </a:r>
            <a:r>
              <a:rPr lang="cs-CZ" dirty="0" err="1"/>
              <a:t>n</a:t>
            </a:r>
            <a:r>
              <a:rPr lang="cs-CZ" dirty="0" err="1" smtClean="0"/>
              <a:t>eun</a:t>
            </a:r>
            <a:r>
              <a:rPr lang="cs-CZ" dirty="0" smtClean="0"/>
              <a:t> Uhr, </a:t>
            </a:r>
            <a:r>
              <a:rPr lang="cs-CZ" dirty="0" err="1" smtClean="0"/>
              <a:t>und</a:t>
            </a:r>
            <a:r>
              <a:rPr lang="cs-CZ" dirty="0" smtClean="0"/>
              <a:t> </a:t>
            </a:r>
            <a:r>
              <a:rPr lang="cs-CZ" dirty="0" err="1" smtClean="0"/>
              <a:t>dann</a:t>
            </a:r>
            <a:r>
              <a:rPr lang="cs-CZ" dirty="0" smtClean="0"/>
              <a:t> </a:t>
            </a:r>
            <a:r>
              <a:rPr lang="cs-CZ" dirty="0" err="1" smtClean="0"/>
              <a:t>gehen</a:t>
            </a:r>
            <a:r>
              <a:rPr lang="cs-CZ" dirty="0" smtClean="0"/>
              <a:t> </a:t>
            </a:r>
            <a:r>
              <a:rPr lang="cs-CZ" dirty="0" err="1" smtClean="0"/>
              <a:t>wir</a:t>
            </a:r>
            <a:r>
              <a:rPr lang="cs-CZ" dirty="0" smtClean="0"/>
              <a:t> los.</a:t>
            </a:r>
          </a:p>
          <a:p>
            <a:pPr>
              <a:buNone/>
            </a:pPr>
            <a:r>
              <a:rPr lang="cs-CZ" dirty="0" smtClean="0"/>
              <a:t>- </a:t>
            </a:r>
            <a:r>
              <a:rPr lang="cs-CZ" dirty="0" err="1" smtClean="0"/>
              <a:t>Sie</a:t>
            </a:r>
            <a:r>
              <a:rPr lang="cs-CZ" dirty="0" smtClean="0"/>
              <a:t> </a:t>
            </a:r>
            <a:r>
              <a:rPr lang="cs-CZ" dirty="0" err="1" smtClean="0"/>
              <a:t>kaufen</a:t>
            </a:r>
            <a:r>
              <a:rPr lang="cs-CZ" dirty="0" smtClean="0"/>
              <a:t> </a:t>
            </a:r>
            <a:r>
              <a:rPr lang="cs-CZ" dirty="0" err="1" smtClean="0"/>
              <a:t>Blumen</a:t>
            </a:r>
            <a:r>
              <a:rPr lang="cs-CZ" dirty="0" smtClean="0"/>
              <a:t> …. 50 </a:t>
            </a:r>
            <a:r>
              <a:rPr lang="cs-CZ" dirty="0" err="1" smtClean="0"/>
              <a:t>Kronen</a:t>
            </a:r>
            <a:r>
              <a:rPr lang="cs-CZ" dirty="0" smtClean="0"/>
              <a:t>.</a:t>
            </a:r>
          </a:p>
          <a:p>
            <a:pPr>
              <a:buNone/>
            </a:pPr>
            <a:r>
              <a:rPr lang="cs-CZ" dirty="0" smtClean="0"/>
              <a:t>- </a:t>
            </a:r>
            <a:r>
              <a:rPr lang="cs-CZ" dirty="0" err="1" smtClean="0"/>
              <a:t>Bist</a:t>
            </a:r>
            <a:r>
              <a:rPr lang="cs-CZ" dirty="0" smtClean="0"/>
              <a:t> </a:t>
            </a:r>
            <a:r>
              <a:rPr lang="cs-CZ" dirty="0" err="1" smtClean="0"/>
              <a:t>du</a:t>
            </a:r>
            <a:r>
              <a:rPr lang="cs-CZ" dirty="0" smtClean="0"/>
              <a:t> …. </a:t>
            </a:r>
            <a:r>
              <a:rPr lang="cs-CZ" dirty="0" err="1"/>
              <a:t>i</a:t>
            </a:r>
            <a:r>
              <a:rPr lang="cs-CZ" dirty="0" err="1" smtClean="0"/>
              <a:t>hn</a:t>
            </a:r>
            <a:r>
              <a:rPr lang="cs-CZ" dirty="0" smtClean="0"/>
              <a:t> oder ….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/>
              <a:t>ihn</a:t>
            </a:r>
            <a:r>
              <a:rPr lang="cs-CZ" dirty="0" smtClean="0"/>
              <a:t>?</a:t>
            </a:r>
          </a:p>
          <a:p>
            <a:pPr>
              <a:buNone/>
            </a:pPr>
            <a:r>
              <a:rPr lang="cs-CZ" dirty="0" smtClean="0"/>
              <a:t>- Der </a:t>
            </a:r>
            <a:r>
              <a:rPr lang="cs-CZ" dirty="0" err="1" smtClean="0"/>
              <a:t>Schüler</a:t>
            </a:r>
            <a:r>
              <a:rPr lang="cs-CZ" dirty="0" smtClean="0"/>
              <a:t> </a:t>
            </a:r>
            <a:r>
              <a:rPr lang="cs-CZ" dirty="0" err="1" smtClean="0"/>
              <a:t>geht</a:t>
            </a:r>
            <a:r>
              <a:rPr lang="cs-CZ" dirty="0" smtClean="0"/>
              <a:t> in </a:t>
            </a:r>
            <a:r>
              <a:rPr lang="cs-CZ" dirty="0" err="1" smtClean="0"/>
              <a:t>die</a:t>
            </a:r>
            <a:r>
              <a:rPr lang="cs-CZ" dirty="0" smtClean="0"/>
              <a:t> </a:t>
            </a:r>
            <a:r>
              <a:rPr lang="cs-CZ" dirty="0" err="1" smtClean="0"/>
              <a:t>Schule</a:t>
            </a:r>
            <a:r>
              <a:rPr lang="cs-CZ" dirty="0" smtClean="0"/>
              <a:t> …. </a:t>
            </a:r>
            <a:r>
              <a:rPr lang="cs-CZ" dirty="0" err="1"/>
              <a:t>s</a:t>
            </a:r>
            <a:r>
              <a:rPr lang="cs-CZ" dirty="0" err="1" smtClean="0"/>
              <a:t>eine</a:t>
            </a:r>
            <a:r>
              <a:rPr lang="cs-CZ" dirty="0" smtClean="0"/>
              <a:t> </a:t>
            </a:r>
            <a:r>
              <a:rPr lang="cs-CZ" dirty="0" err="1" smtClean="0"/>
              <a:t>Hausaufgabe</a:t>
            </a:r>
            <a:r>
              <a:rPr lang="cs-CZ" dirty="0" smtClean="0"/>
              <a:t>.</a:t>
            </a:r>
          </a:p>
          <a:p>
            <a:pPr>
              <a:buNone/>
            </a:pPr>
            <a:r>
              <a:rPr lang="cs-CZ" dirty="0" smtClean="0"/>
              <a:t>- </a:t>
            </a:r>
            <a:r>
              <a:rPr lang="cs-CZ" dirty="0" err="1" smtClean="0"/>
              <a:t>Sie</a:t>
            </a:r>
            <a:r>
              <a:rPr lang="cs-CZ" dirty="0" smtClean="0"/>
              <a:t> </a:t>
            </a:r>
            <a:r>
              <a:rPr lang="cs-CZ" dirty="0" err="1" smtClean="0"/>
              <a:t>gehen</a:t>
            </a:r>
            <a:r>
              <a:rPr lang="cs-CZ" dirty="0" smtClean="0"/>
              <a:t> …. den </a:t>
            </a:r>
            <a:r>
              <a:rPr lang="cs-CZ" dirty="0" err="1" smtClean="0"/>
              <a:t>Teich</a:t>
            </a:r>
            <a:r>
              <a:rPr lang="cs-CZ" dirty="0" smtClean="0"/>
              <a:t> </a:t>
            </a:r>
            <a:r>
              <a:rPr lang="cs-CZ" dirty="0" err="1" smtClean="0"/>
              <a:t>spazieren</a:t>
            </a:r>
            <a:r>
              <a:rPr lang="cs-CZ" dirty="0" smtClean="0"/>
              <a:t>.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cs-CZ" sz="3200" b="1" dirty="0" smtClean="0"/>
              <a:t>II. Cvičení – přelož: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89654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800" dirty="0" smtClean="0"/>
              <a:t>1. pro mého strýce		2. městem</a:t>
            </a:r>
          </a:p>
          <a:p>
            <a:pPr>
              <a:buNone/>
            </a:pPr>
            <a:r>
              <a:rPr lang="cs-CZ" sz="2800" dirty="0" smtClean="0"/>
              <a:t>3. v 8. hodin			4. proti tvému otci</a:t>
            </a:r>
          </a:p>
          <a:p>
            <a:pPr>
              <a:buNone/>
            </a:pPr>
            <a:r>
              <a:rPr lang="cs-CZ" sz="2800" dirty="0" smtClean="0"/>
              <a:t>5. kolem poledne		6. do soboty</a:t>
            </a:r>
          </a:p>
          <a:p>
            <a:pPr>
              <a:buNone/>
            </a:pPr>
            <a:r>
              <a:rPr lang="cs-CZ" sz="2800" dirty="0" smtClean="0"/>
              <a:t>7. bez jejich rodičů		8. kolem domu</a:t>
            </a:r>
          </a:p>
          <a:p>
            <a:pPr>
              <a:buNone/>
            </a:pPr>
            <a:r>
              <a:rPr lang="cs-CZ" sz="2800" dirty="0" smtClean="0"/>
              <a:t>9. za naši sestru		10. školou</a:t>
            </a:r>
          </a:p>
          <a:p>
            <a:pPr>
              <a:buNone/>
            </a:pPr>
            <a:r>
              <a:rPr lang="cs-CZ" sz="2800" dirty="0" smtClean="0"/>
              <a:t>11. za 100 korun		12. proti tvému nápadu</a:t>
            </a:r>
          </a:p>
          <a:p>
            <a:pPr>
              <a:buNone/>
            </a:pPr>
            <a:r>
              <a:rPr lang="cs-CZ" sz="2800" dirty="0" smtClean="0"/>
              <a:t>13. </a:t>
            </a:r>
            <a:r>
              <a:rPr lang="cs-CZ" sz="2800" dirty="0"/>
              <a:t>p</a:t>
            </a:r>
            <a:r>
              <a:rPr lang="cs-CZ" sz="2800" dirty="0" smtClean="0"/>
              <a:t>ro tebe			14. proti nim</a:t>
            </a:r>
          </a:p>
          <a:p>
            <a:pPr>
              <a:buNone/>
            </a:pPr>
            <a:r>
              <a:rPr lang="cs-CZ" sz="2800" dirty="0" smtClean="0"/>
              <a:t>15. </a:t>
            </a:r>
            <a:r>
              <a:rPr lang="cs-CZ" sz="2800" dirty="0"/>
              <a:t>d</a:t>
            </a:r>
            <a:r>
              <a:rPr lang="cs-CZ" sz="2800" dirty="0" smtClean="0"/>
              <a:t>omem			16. o 5 minut</a:t>
            </a:r>
          </a:p>
          <a:p>
            <a:pPr>
              <a:buNone/>
            </a:pPr>
            <a:r>
              <a:rPr lang="cs-CZ" sz="2800" dirty="0" smtClean="0"/>
              <a:t>17. </a:t>
            </a:r>
            <a:r>
              <a:rPr lang="cs-CZ" sz="2800" dirty="0"/>
              <a:t>b</a:t>
            </a:r>
            <a:r>
              <a:rPr lang="cs-CZ" sz="2800" dirty="0" smtClean="0"/>
              <a:t>ez peněz		18. okolo města</a:t>
            </a:r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Autofit/>
          </a:bodyPr>
          <a:lstStyle/>
          <a:p>
            <a:r>
              <a:rPr lang="cs-CZ" sz="3200" b="1" dirty="0" smtClean="0"/>
              <a:t>III. Cvičení – přelož: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544616"/>
          </a:xfrm>
        </p:spPr>
        <p:txBody>
          <a:bodyPr>
            <a:normAutofit fontScale="92500" lnSpcReduction="20000"/>
          </a:bodyPr>
          <a:lstStyle/>
          <a:p>
            <a:pPr>
              <a:buFontTx/>
              <a:buChar char="-"/>
            </a:pPr>
            <a:r>
              <a:rPr lang="cs-CZ" sz="3000" dirty="0" smtClean="0"/>
              <a:t>Pro Marka je kytara dobrá.</a:t>
            </a:r>
          </a:p>
          <a:p>
            <a:pPr>
              <a:buFontTx/>
              <a:buChar char="-"/>
            </a:pPr>
            <a:r>
              <a:rPr lang="cs-CZ" sz="3000" dirty="0" smtClean="0"/>
              <a:t>Přijedu v 10. hodin.</a:t>
            </a:r>
          </a:p>
          <a:p>
            <a:pPr>
              <a:buFontTx/>
              <a:buChar char="-"/>
            </a:pPr>
            <a:r>
              <a:rPr lang="cs-CZ" sz="3000" dirty="0" smtClean="0"/>
              <a:t>Odjíždí kolem poledne.</a:t>
            </a:r>
          </a:p>
          <a:p>
            <a:pPr>
              <a:buFontTx/>
              <a:buChar char="-"/>
            </a:pPr>
            <a:r>
              <a:rPr lang="cs-CZ" sz="3000" dirty="0" smtClean="0"/>
              <a:t>Čekají do dvanácti hodin.</a:t>
            </a:r>
          </a:p>
          <a:p>
            <a:pPr>
              <a:buFontTx/>
              <a:buChar char="-"/>
            </a:pPr>
            <a:r>
              <a:rPr lang="cs-CZ" sz="3000" dirty="0" err="1" smtClean="0"/>
              <a:t>Federer</a:t>
            </a:r>
            <a:r>
              <a:rPr lang="cs-CZ" sz="3000" dirty="0" smtClean="0"/>
              <a:t> hraje v sobotu proti </a:t>
            </a:r>
            <a:r>
              <a:rPr lang="cs-CZ" sz="3000" dirty="0" err="1" smtClean="0"/>
              <a:t>Wawrinkovi</a:t>
            </a:r>
            <a:r>
              <a:rPr lang="cs-CZ" sz="3000" dirty="0" smtClean="0"/>
              <a:t>.</a:t>
            </a:r>
          </a:p>
          <a:p>
            <a:pPr>
              <a:buFontTx/>
              <a:buChar char="-"/>
            </a:pPr>
            <a:r>
              <a:rPr lang="cs-CZ" sz="3000" dirty="0" smtClean="0"/>
              <a:t>Projdeme parkem.</a:t>
            </a:r>
          </a:p>
          <a:p>
            <a:pPr>
              <a:buFontTx/>
              <a:buChar char="-"/>
            </a:pPr>
            <a:r>
              <a:rPr lang="cs-CZ" sz="3000" dirty="0" smtClean="0"/>
              <a:t>Bez volného času to nemůže udělat.</a:t>
            </a:r>
          </a:p>
          <a:p>
            <a:pPr>
              <a:buFontTx/>
              <a:buChar char="-"/>
            </a:pPr>
            <a:r>
              <a:rPr lang="cs-CZ" sz="3000" dirty="0" smtClean="0"/>
              <a:t>Koupím květiny za 50 korun.</a:t>
            </a:r>
          </a:p>
          <a:p>
            <a:pPr>
              <a:buFontTx/>
              <a:buChar char="-"/>
            </a:pPr>
            <a:r>
              <a:rPr lang="cs-CZ" sz="3000" dirty="0" smtClean="0"/>
              <a:t>Běhá kolem města každý den.</a:t>
            </a:r>
          </a:p>
          <a:p>
            <a:pPr>
              <a:buFontTx/>
              <a:buChar char="-"/>
            </a:pPr>
            <a:r>
              <a:rPr lang="cs-CZ" sz="3000" dirty="0" smtClean="0"/>
              <a:t>Piju kávu s mlékem, ale bez cukru.</a:t>
            </a:r>
          </a:p>
          <a:p>
            <a:pPr>
              <a:buFontTx/>
              <a:buChar char="-"/>
            </a:pPr>
            <a:r>
              <a:rPr lang="cs-CZ" sz="3000" dirty="0" smtClean="0"/>
              <a:t>Jsou proti mému nápadu.</a:t>
            </a:r>
          </a:p>
          <a:p>
            <a:pPr>
              <a:buNone/>
            </a:pPr>
            <a:r>
              <a:rPr lang="cs-CZ" sz="3000" dirty="0" smtClean="0"/>
              <a:t>- 	Bez svého kamaráda tam nepůjdu.</a:t>
            </a:r>
          </a:p>
          <a:p>
            <a:pPr>
              <a:buFontTx/>
              <a:buChar char="-"/>
            </a:pPr>
            <a:endParaRPr lang="cs-CZ" sz="2800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/>
          </a:bodyPr>
          <a:lstStyle/>
          <a:p>
            <a:r>
              <a:rPr lang="cs-CZ" sz="3200" b="1" dirty="0" smtClean="0"/>
              <a:t>Řešení -  I. cvičení: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cs-CZ" dirty="0" smtClean="0"/>
              <a:t>- Jan </a:t>
            </a:r>
            <a:r>
              <a:rPr lang="cs-CZ" dirty="0" err="1" smtClean="0"/>
              <a:t>kauft</a:t>
            </a:r>
            <a:r>
              <a:rPr lang="cs-CZ" dirty="0" smtClean="0"/>
              <a:t> </a:t>
            </a:r>
            <a:r>
              <a:rPr lang="cs-CZ" dirty="0" err="1" smtClean="0"/>
              <a:t>ein</a:t>
            </a:r>
            <a:r>
              <a:rPr lang="cs-CZ" dirty="0" smtClean="0"/>
              <a:t> </a:t>
            </a:r>
            <a:r>
              <a:rPr lang="cs-CZ" dirty="0" err="1" smtClean="0"/>
              <a:t>Buch</a:t>
            </a:r>
            <a:r>
              <a:rPr lang="cs-CZ" dirty="0" smtClean="0"/>
              <a:t> </a:t>
            </a:r>
            <a:r>
              <a:rPr lang="cs-CZ" dirty="0" err="1" smtClean="0">
                <a:solidFill>
                  <a:srgbClr val="FF0000"/>
                </a:solidFill>
              </a:rPr>
              <a:t>für</a:t>
            </a:r>
            <a:r>
              <a:rPr lang="cs-CZ" dirty="0" smtClean="0"/>
              <a:t> </a:t>
            </a:r>
            <a:r>
              <a:rPr lang="cs-CZ" dirty="0" err="1" smtClean="0"/>
              <a:t>seine</a:t>
            </a:r>
            <a:r>
              <a:rPr lang="cs-CZ" dirty="0" smtClean="0"/>
              <a:t> </a:t>
            </a:r>
            <a:r>
              <a:rPr lang="cs-CZ" dirty="0" err="1" smtClean="0"/>
              <a:t>Schwester</a:t>
            </a:r>
            <a:r>
              <a:rPr lang="cs-CZ" dirty="0" smtClean="0"/>
              <a:t> Maria.</a:t>
            </a:r>
          </a:p>
          <a:p>
            <a:pPr>
              <a:buNone/>
            </a:pPr>
            <a:r>
              <a:rPr lang="cs-CZ" dirty="0" smtClean="0"/>
              <a:t>- </a:t>
            </a:r>
            <a:r>
              <a:rPr lang="cs-CZ" dirty="0" smtClean="0">
                <a:solidFill>
                  <a:srgbClr val="FF0000"/>
                </a:solidFill>
              </a:rPr>
              <a:t>Um</a:t>
            </a:r>
            <a:r>
              <a:rPr lang="cs-CZ" dirty="0" smtClean="0"/>
              <a:t> </a:t>
            </a:r>
            <a:r>
              <a:rPr lang="cs-CZ" dirty="0" err="1" smtClean="0"/>
              <a:t>fünf</a:t>
            </a:r>
            <a:r>
              <a:rPr lang="cs-CZ" dirty="0" smtClean="0"/>
              <a:t> </a:t>
            </a:r>
            <a:r>
              <a:rPr lang="cs-CZ" dirty="0" err="1" smtClean="0"/>
              <a:t>Uhr</a:t>
            </a:r>
            <a:r>
              <a:rPr lang="cs-CZ" dirty="0" smtClean="0"/>
              <a:t> </a:t>
            </a:r>
            <a:r>
              <a:rPr lang="cs-CZ" dirty="0" err="1" smtClean="0"/>
              <a:t>kommt</a:t>
            </a:r>
            <a:r>
              <a:rPr lang="cs-CZ" dirty="0" smtClean="0"/>
              <a:t> </a:t>
            </a:r>
            <a:r>
              <a:rPr lang="cs-CZ" dirty="0" err="1" smtClean="0"/>
              <a:t>sie</a:t>
            </a:r>
            <a:r>
              <a:rPr lang="cs-CZ" dirty="0" smtClean="0"/>
              <a:t> nach </a:t>
            </a:r>
            <a:r>
              <a:rPr lang="cs-CZ" dirty="0" err="1" smtClean="0"/>
              <a:t>Hause</a:t>
            </a:r>
            <a:r>
              <a:rPr lang="cs-CZ" dirty="0" smtClean="0"/>
              <a:t>. </a:t>
            </a:r>
          </a:p>
          <a:p>
            <a:pPr>
              <a:buNone/>
            </a:pPr>
            <a:r>
              <a:rPr lang="cs-CZ" dirty="0" smtClean="0"/>
              <a:t>- </a:t>
            </a:r>
            <a:r>
              <a:rPr lang="cs-CZ" dirty="0" err="1" smtClean="0"/>
              <a:t>Wir</a:t>
            </a:r>
            <a:r>
              <a:rPr lang="cs-CZ" dirty="0" smtClean="0"/>
              <a:t> </a:t>
            </a:r>
            <a:r>
              <a:rPr lang="cs-CZ" dirty="0" err="1" smtClean="0"/>
              <a:t>sind</a:t>
            </a:r>
            <a:r>
              <a:rPr lang="cs-CZ" dirty="0" smtClean="0"/>
              <a:t> </a:t>
            </a:r>
            <a:r>
              <a:rPr lang="cs-CZ" dirty="0" err="1" smtClean="0"/>
              <a:t>heute</a:t>
            </a:r>
            <a:r>
              <a:rPr lang="cs-CZ" dirty="0" smtClean="0"/>
              <a:t> </a:t>
            </a:r>
            <a:r>
              <a:rPr lang="cs-CZ" dirty="0" smtClean="0">
                <a:solidFill>
                  <a:srgbClr val="FF0000"/>
                </a:solidFill>
              </a:rPr>
              <a:t>ohne</a:t>
            </a:r>
            <a:r>
              <a:rPr lang="cs-CZ" dirty="0" smtClean="0"/>
              <a:t> </a:t>
            </a:r>
            <a:r>
              <a:rPr lang="cs-CZ" dirty="0" err="1" smtClean="0"/>
              <a:t>Geld</a:t>
            </a:r>
            <a:r>
              <a:rPr lang="cs-CZ" dirty="0" smtClean="0"/>
              <a:t> </a:t>
            </a:r>
            <a:r>
              <a:rPr lang="cs-CZ" dirty="0" err="1" smtClean="0"/>
              <a:t>und</a:t>
            </a:r>
            <a:r>
              <a:rPr lang="cs-CZ" dirty="0" smtClean="0"/>
              <a:t> </a:t>
            </a:r>
            <a:r>
              <a:rPr lang="cs-CZ" dirty="0" err="1" smtClean="0"/>
              <a:t>können</a:t>
            </a:r>
            <a:r>
              <a:rPr lang="cs-CZ" dirty="0" smtClean="0"/>
              <a:t> </a:t>
            </a:r>
            <a:r>
              <a:rPr lang="cs-CZ" dirty="0" err="1" smtClean="0"/>
              <a:t>nichts</a:t>
            </a:r>
            <a:r>
              <a:rPr lang="cs-CZ" dirty="0" smtClean="0"/>
              <a:t> </a:t>
            </a:r>
            <a:r>
              <a:rPr lang="cs-CZ" dirty="0" err="1" smtClean="0"/>
              <a:t>kaufen</a:t>
            </a:r>
            <a:r>
              <a:rPr lang="cs-CZ" dirty="0" smtClean="0"/>
              <a:t>.</a:t>
            </a:r>
          </a:p>
          <a:p>
            <a:pPr>
              <a:buNone/>
            </a:pPr>
            <a:r>
              <a:rPr lang="cs-CZ" dirty="0" smtClean="0"/>
              <a:t>- </a:t>
            </a:r>
            <a:r>
              <a:rPr lang="cs-CZ" dirty="0" err="1" smtClean="0"/>
              <a:t>Ich</a:t>
            </a:r>
            <a:r>
              <a:rPr lang="cs-CZ" dirty="0" smtClean="0"/>
              <a:t> </a:t>
            </a:r>
            <a:r>
              <a:rPr lang="cs-CZ" dirty="0" err="1" smtClean="0"/>
              <a:t>gehe</a:t>
            </a:r>
            <a:r>
              <a:rPr lang="cs-CZ" dirty="0" smtClean="0"/>
              <a:t> </a:t>
            </a:r>
            <a:r>
              <a:rPr lang="cs-CZ" dirty="0" smtClean="0">
                <a:solidFill>
                  <a:srgbClr val="FF0000"/>
                </a:solidFill>
              </a:rPr>
              <a:t>durch</a:t>
            </a:r>
            <a:r>
              <a:rPr lang="cs-CZ" dirty="0" smtClean="0"/>
              <a:t> </a:t>
            </a:r>
            <a:r>
              <a:rPr lang="cs-CZ" dirty="0" err="1" smtClean="0"/>
              <a:t>die</a:t>
            </a:r>
            <a:r>
              <a:rPr lang="cs-CZ" dirty="0" smtClean="0"/>
              <a:t> Halle </a:t>
            </a:r>
            <a:r>
              <a:rPr lang="cs-CZ" dirty="0" err="1" smtClean="0"/>
              <a:t>zu</a:t>
            </a:r>
            <a:r>
              <a:rPr lang="cs-CZ" dirty="0" smtClean="0"/>
              <a:t> </a:t>
            </a:r>
            <a:r>
              <a:rPr lang="cs-CZ" dirty="0" err="1" smtClean="0"/>
              <a:t>dem</a:t>
            </a:r>
            <a:r>
              <a:rPr lang="cs-CZ" dirty="0" smtClean="0"/>
              <a:t> </a:t>
            </a:r>
            <a:r>
              <a:rPr lang="cs-CZ" dirty="0" err="1" smtClean="0"/>
              <a:t>Blumenstand</a:t>
            </a:r>
            <a:r>
              <a:rPr lang="cs-CZ" dirty="0" smtClean="0"/>
              <a:t>.</a:t>
            </a:r>
          </a:p>
          <a:p>
            <a:pPr>
              <a:buNone/>
            </a:pPr>
            <a:r>
              <a:rPr lang="cs-CZ" dirty="0" smtClean="0"/>
              <a:t>- </a:t>
            </a:r>
            <a:r>
              <a:rPr lang="cs-CZ" dirty="0" err="1" smtClean="0"/>
              <a:t>Ich</a:t>
            </a:r>
            <a:r>
              <a:rPr lang="cs-CZ" dirty="0" smtClean="0"/>
              <a:t> </a:t>
            </a:r>
            <a:r>
              <a:rPr lang="cs-CZ" dirty="0" err="1" smtClean="0"/>
              <a:t>habe</a:t>
            </a:r>
            <a:r>
              <a:rPr lang="cs-CZ" dirty="0" smtClean="0"/>
              <a:t> </a:t>
            </a:r>
            <a:r>
              <a:rPr lang="cs-CZ" dirty="0" err="1" smtClean="0"/>
              <a:t>nichts</a:t>
            </a:r>
            <a:r>
              <a:rPr lang="cs-CZ" dirty="0" smtClean="0"/>
              <a:t> </a:t>
            </a:r>
            <a:r>
              <a:rPr lang="cs-CZ" dirty="0" err="1" smtClean="0">
                <a:solidFill>
                  <a:srgbClr val="FF0000"/>
                </a:solidFill>
              </a:rPr>
              <a:t>gegen</a:t>
            </a:r>
            <a:r>
              <a:rPr lang="cs-CZ" dirty="0" smtClean="0"/>
              <a:t> </a:t>
            </a:r>
            <a:r>
              <a:rPr lang="cs-CZ" dirty="0" err="1" smtClean="0"/>
              <a:t>deinen</a:t>
            </a:r>
            <a:r>
              <a:rPr lang="cs-CZ" dirty="0" smtClean="0"/>
              <a:t> </a:t>
            </a:r>
            <a:r>
              <a:rPr lang="cs-CZ" dirty="0" err="1" smtClean="0"/>
              <a:t>Freund</a:t>
            </a:r>
            <a:r>
              <a:rPr lang="cs-CZ" dirty="0" smtClean="0"/>
              <a:t>.</a:t>
            </a:r>
          </a:p>
          <a:p>
            <a:pPr>
              <a:buNone/>
            </a:pPr>
            <a:r>
              <a:rPr lang="cs-CZ" dirty="0" smtClean="0"/>
              <a:t>- </a:t>
            </a:r>
            <a:r>
              <a:rPr lang="cs-CZ" dirty="0" err="1" smtClean="0"/>
              <a:t>Wir</a:t>
            </a:r>
            <a:r>
              <a:rPr lang="cs-CZ" dirty="0" smtClean="0"/>
              <a:t> </a:t>
            </a:r>
            <a:r>
              <a:rPr lang="cs-CZ" dirty="0" err="1" smtClean="0"/>
              <a:t>warten</a:t>
            </a:r>
            <a:r>
              <a:rPr lang="cs-CZ" dirty="0" smtClean="0"/>
              <a:t> </a:t>
            </a:r>
            <a:r>
              <a:rPr lang="cs-CZ" dirty="0" smtClean="0">
                <a:solidFill>
                  <a:srgbClr val="FF0000"/>
                </a:solidFill>
              </a:rPr>
              <a:t>bis</a:t>
            </a:r>
            <a:r>
              <a:rPr lang="cs-CZ" dirty="0" smtClean="0"/>
              <a:t> </a:t>
            </a:r>
            <a:r>
              <a:rPr lang="cs-CZ" dirty="0" err="1" smtClean="0"/>
              <a:t>neun</a:t>
            </a:r>
            <a:r>
              <a:rPr lang="cs-CZ" dirty="0" smtClean="0"/>
              <a:t> </a:t>
            </a:r>
            <a:r>
              <a:rPr lang="cs-CZ" dirty="0" err="1" smtClean="0"/>
              <a:t>Uhr</a:t>
            </a:r>
            <a:r>
              <a:rPr lang="cs-CZ" dirty="0" smtClean="0"/>
              <a:t>, </a:t>
            </a:r>
            <a:r>
              <a:rPr lang="cs-CZ" dirty="0" err="1" smtClean="0"/>
              <a:t>und</a:t>
            </a:r>
            <a:r>
              <a:rPr lang="cs-CZ" dirty="0" smtClean="0"/>
              <a:t> </a:t>
            </a:r>
            <a:r>
              <a:rPr lang="cs-CZ" dirty="0" err="1" smtClean="0"/>
              <a:t>dann</a:t>
            </a:r>
            <a:r>
              <a:rPr lang="cs-CZ" dirty="0" smtClean="0"/>
              <a:t> </a:t>
            </a:r>
            <a:r>
              <a:rPr lang="cs-CZ" dirty="0" err="1" smtClean="0"/>
              <a:t>gehen</a:t>
            </a:r>
            <a:r>
              <a:rPr lang="cs-CZ" dirty="0" smtClean="0"/>
              <a:t> </a:t>
            </a:r>
            <a:r>
              <a:rPr lang="cs-CZ" dirty="0" err="1" smtClean="0"/>
              <a:t>wir</a:t>
            </a:r>
            <a:r>
              <a:rPr lang="cs-CZ" dirty="0" smtClean="0"/>
              <a:t> los.</a:t>
            </a:r>
          </a:p>
          <a:p>
            <a:pPr>
              <a:buNone/>
            </a:pPr>
            <a:r>
              <a:rPr lang="cs-CZ" dirty="0" smtClean="0"/>
              <a:t>- </a:t>
            </a:r>
            <a:r>
              <a:rPr lang="cs-CZ" dirty="0" err="1" smtClean="0"/>
              <a:t>Sie</a:t>
            </a:r>
            <a:r>
              <a:rPr lang="cs-CZ" dirty="0" smtClean="0"/>
              <a:t> </a:t>
            </a:r>
            <a:r>
              <a:rPr lang="cs-CZ" dirty="0" err="1" smtClean="0"/>
              <a:t>kaufen</a:t>
            </a:r>
            <a:r>
              <a:rPr lang="cs-CZ" dirty="0" smtClean="0"/>
              <a:t> </a:t>
            </a:r>
            <a:r>
              <a:rPr lang="cs-CZ" dirty="0" err="1" smtClean="0"/>
              <a:t>Blumen</a:t>
            </a:r>
            <a:r>
              <a:rPr lang="cs-CZ" dirty="0" smtClean="0"/>
              <a:t> </a:t>
            </a:r>
            <a:r>
              <a:rPr lang="cs-CZ" dirty="0" err="1" smtClean="0">
                <a:solidFill>
                  <a:srgbClr val="FF0000"/>
                </a:solidFill>
              </a:rPr>
              <a:t>für</a:t>
            </a:r>
            <a:r>
              <a:rPr lang="cs-CZ" dirty="0" smtClean="0"/>
              <a:t> 50 </a:t>
            </a:r>
            <a:r>
              <a:rPr lang="cs-CZ" dirty="0" err="1" smtClean="0"/>
              <a:t>Kronen</a:t>
            </a:r>
            <a:r>
              <a:rPr lang="cs-CZ" dirty="0" smtClean="0"/>
              <a:t>.</a:t>
            </a:r>
          </a:p>
          <a:p>
            <a:pPr>
              <a:buNone/>
            </a:pPr>
            <a:r>
              <a:rPr lang="cs-CZ" dirty="0" smtClean="0"/>
              <a:t>- </a:t>
            </a:r>
            <a:r>
              <a:rPr lang="cs-CZ" dirty="0" err="1" smtClean="0"/>
              <a:t>Bist</a:t>
            </a:r>
            <a:r>
              <a:rPr lang="cs-CZ" dirty="0" smtClean="0"/>
              <a:t> </a:t>
            </a:r>
            <a:r>
              <a:rPr lang="cs-CZ" dirty="0" err="1" smtClean="0"/>
              <a:t>du</a:t>
            </a:r>
            <a:r>
              <a:rPr lang="cs-CZ" dirty="0" smtClean="0"/>
              <a:t> </a:t>
            </a:r>
            <a:r>
              <a:rPr lang="cs-CZ" dirty="0" err="1" smtClean="0">
                <a:solidFill>
                  <a:srgbClr val="FF0000"/>
                </a:solidFill>
              </a:rPr>
              <a:t>für</a:t>
            </a:r>
            <a:r>
              <a:rPr lang="cs-CZ" dirty="0" smtClean="0"/>
              <a:t> </a:t>
            </a:r>
            <a:r>
              <a:rPr lang="cs-CZ" dirty="0" err="1" smtClean="0"/>
              <a:t>ihn</a:t>
            </a:r>
            <a:r>
              <a:rPr lang="cs-CZ" dirty="0" smtClean="0"/>
              <a:t> oder </a:t>
            </a:r>
            <a:r>
              <a:rPr lang="cs-CZ" dirty="0" err="1" smtClean="0">
                <a:solidFill>
                  <a:srgbClr val="FF0000"/>
                </a:solidFill>
              </a:rPr>
              <a:t>gegen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/>
              <a:t>ihn</a:t>
            </a:r>
            <a:r>
              <a:rPr lang="cs-CZ" dirty="0" smtClean="0"/>
              <a:t>?</a:t>
            </a:r>
          </a:p>
          <a:p>
            <a:pPr>
              <a:buNone/>
            </a:pPr>
            <a:r>
              <a:rPr lang="cs-CZ" dirty="0" smtClean="0"/>
              <a:t>- Der </a:t>
            </a:r>
            <a:r>
              <a:rPr lang="cs-CZ" dirty="0" err="1" smtClean="0"/>
              <a:t>Schüler</a:t>
            </a:r>
            <a:r>
              <a:rPr lang="cs-CZ" dirty="0" smtClean="0"/>
              <a:t> </a:t>
            </a:r>
            <a:r>
              <a:rPr lang="cs-CZ" dirty="0" err="1" smtClean="0"/>
              <a:t>geht</a:t>
            </a:r>
            <a:r>
              <a:rPr lang="cs-CZ" dirty="0" smtClean="0"/>
              <a:t> in </a:t>
            </a:r>
            <a:r>
              <a:rPr lang="cs-CZ" dirty="0" err="1" smtClean="0"/>
              <a:t>die</a:t>
            </a:r>
            <a:r>
              <a:rPr lang="cs-CZ" dirty="0" smtClean="0"/>
              <a:t> </a:t>
            </a:r>
            <a:r>
              <a:rPr lang="cs-CZ" dirty="0" err="1" smtClean="0"/>
              <a:t>Schule</a:t>
            </a:r>
            <a:r>
              <a:rPr lang="cs-CZ" dirty="0" smtClean="0"/>
              <a:t> </a:t>
            </a:r>
            <a:r>
              <a:rPr lang="cs-CZ" dirty="0" smtClean="0">
                <a:solidFill>
                  <a:srgbClr val="FF0000"/>
                </a:solidFill>
              </a:rPr>
              <a:t>ohne</a:t>
            </a:r>
            <a:r>
              <a:rPr lang="cs-CZ" dirty="0" smtClean="0"/>
              <a:t> </a:t>
            </a:r>
            <a:r>
              <a:rPr lang="cs-CZ" dirty="0" err="1" smtClean="0"/>
              <a:t>seine</a:t>
            </a:r>
            <a:r>
              <a:rPr lang="cs-CZ" dirty="0" smtClean="0"/>
              <a:t> </a:t>
            </a:r>
            <a:r>
              <a:rPr lang="cs-CZ" dirty="0" err="1" smtClean="0"/>
              <a:t>Hausaufgabe</a:t>
            </a:r>
            <a:r>
              <a:rPr lang="cs-CZ" dirty="0" smtClean="0"/>
              <a:t>.</a:t>
            </a:r>
          </a:p>
          <a:p>
            <a:pPr>
              <a:buNone/>
            </a:pPr>
            <a:r>
              <a:rPr lang="cs-CZ" dirty="0" smtClean="0"/>
              <a:t>- </a:t>
            </a:r>
            <a:r>
              <a:rPr lang="cs-CZ" dirty="0" err="1" smtClean="0"/>
              <a:t>Sie</a:t>
            </a:r>
            <a:r>
              <a:rPr lang="cs-CZ" dirty="0" smtClean="0"/>
              <a:t> </a:t>
            </a:r>
            <a:r>
              <a:rPr lang="cs-CZ" dirty="0" err="1" smtClean="0"/>
              <a:t>gehen</a:t>
            </a:r>
            <a:r>
              <a:rPr lang="cs-CZ" dirty="0" smtClean="0"/>
              <a:t> </a:t>
            </a:r>
            <a:r>
              <a:rPr lang="cs-CZ" dirty="0" smtClean="0">
                <a:solidFill>
                  <a:srgbClr val="FF0000"/>
                </a:solidFill>
              </a:rPr>
              <a:t>um</a:t>
            </a:r>
            <a:r>
              <a:rPr lang="cs-CZ" dirty="0" smtClean="0"/>
              <a:t> den </a:t>
            </a:r>
            <a:r>
              <a:rPr lang="cs-CZ" dirty="0" err="1" smtClean="0"/>
              <a:t>Teich</a:t>
            </a:r>
            <a:r>
              <a:rPr lang="cs-CZ" dirty="0" smtClean="0"/>
              <a:t> </a:t>
            </a:r>
            <a:r>
              <a:rPr lang="cs-CZ" dirty="0" err="1" smtClean="0"/>
              <a:t>spazieren</a:t>
            </a:r>
            <a:r>
              <a:rPr lang="cs-CZ" dirty="0" smtClean="0"/>
              <a:t>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cs-CZ" sz="3200" b="1" dirty="0" smtClean="0"/>
              <a:t>Řešení - II. cvičení: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dirty="0" smtClean="0"/>
              <a:t>1. </a:t>
            </a:r>
            <a:r>
              <a:rPr lang="cs-CZ" dirty="0" err="1">
                <a:solidFill>
                  <a:srgbClr val="FF0000"/>
                </a:solidFill>
              </a:rPr>
              <a:t>f</a:t>
            </a:r>
            <a:r>
              <a:rPr lang="cs-CZ" dirty="0" err="1" smtClean="0">
                <a:solidFill>
                  <a:srgbClr val="FF0000"/>
                </a:solidFill>
              </a:rPr>
              <a:t>ür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meinen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Onkel</a:t>
            </a:r>
            <a:r>
              <a:rPr lang="cs-CZ" dirty="0" smtClean="0"/>
              <a:t>		2. </a:t>
            </a:r>
            <a:r>
              <a:rPr lang="cs-CZ" dirty="0" smtClean="0">
                <a:solidFill>
                  <a:srgbClr val="FF0000"/>
                </a:solidFill>
              </a:rPr>
              <a:t>durch </a:t>
            </a:r>
            <a:r>
              <a:rPr lang="cs-CZ" dirty="0" err="1" smtClean="0">
                <a:solidFill>
                  <a:srgbClr val="FF0000"/>
                </a:solidFill>
              </a:rPr>
              <a:t>die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Stadt</a:t>
            </a:r>
            <a:endParaRPr lang="cs-CZ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cs-CZ" dirty="0" smtClean="0"/>
              <a:t>3. </a:t>
            </a:r>
            <a:r>
              <a:rPr lang="cs-CZ" dirty="0">
                <a:solidFill>
                  <a:srgbClr val="FF0000"/>
                </a:solidFill>
              </a:rPr>
              <a:t>u</a:t>
            </a:r>
            <a:r>
              <a:rPr lang="cs-CZ" dirty="0" smtClean="0">
                <a:solidFill>
                  <a:srgbClr val="FF0000"/>
                </a:solidFill>
              </a:rPr>
              <a:t>m </a:t>
            </a:r>
            <a:r>
              <a:rPr lang="cs-CZ" dirty="0" err="1" smtClean="0">
                <a:solidFill>
                  <a:srgbClr val="FF0000"/>
                </a:solidFill>
              </a:rPr>
              <a:t>acht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Uhr</a:t>
            </a:r>
            <a:r>
              <a:rPr lang="cs-CZ" dirty="0" smtClean="0">
                <a:solidFill>
                  <a:srgbClr val="FF0000"/>
                </a:solidFill>
              </a:rPr>
              <a:t>			</a:t>
            </a:r>
            <a:r>
              <a:rPr lang="cs-CZ" dirty="0" smtClean="0"/>
              <a:t>4. </a:t>
            </a:r>
            <a:r>
              <a:rPr lang="cs-CZ" dirty="0" err="1" smtClean="0">
                <a:solidFill>
                  <a:srgbClr val="FF0000"/>
                </a:solidFill>
              </a:rPr>
              <a:t>gegen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deinen</a:t>
            </a:r>
            <a:r>
              <a:rPr lang="cs-CZ" dirty="0" smtClean="0">
                <a:solidFill>
                  <a:srgbClr val="FF0000"/>
                </a:solidFill>
              </a:rPr>
              <a:t> Vater</a:t>
            </a:r>
          </a:p>
          <a:p>
            <a:pPr>
              <a:buNone/>
            </a:pPr>
            <a:r>
              <a:rPr lang="cs-CZ" dirty="0" smtClean="0"/>
              <a:t>5. </a:t>
            </a:r>
            <a:r>
              <a:rPr lang="cs-CZ" dirty="0" err="1">
                <a:solidFill>
                  <a:srgbClr val="FF0000"/>
                </a:solidFill>
              </a:rPr>
              <a:t>g</a:t>
            </a:r>
            <a:r>
              <a:rPr lang="cs-CZ" dirty="0" err="1" smtClean="0">
                <a:solidFill>
                  <a:srgbClr val="FF0000"/>
                </a:solidFill>
              </a:rPr>
              <a:t>egen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Mittag</a:t>
            </a:r>
            <a:r>
              <a:rPr lang="cs-CZ" dirty="0" smtClean="0">
                <a:solidFill>
                  <a:srgbClr val="FF0000"/>
                </a:solidFill>
              </a:rPr>
              <a:t>			</a:t>
            </a:r>
            <a:r>
              <a:rPr lang="cs-CZ" dirty="0" smtClean="0"/>
              <a:t>6. </a:t>
            </a:r>
            <a:r>
              <a:rPr lang="cs-CZ" dirty="0" smtClean="0">
                <a:solidFill>
                  <a:srgbClr val="FF0000"/>
                </a:solidFill>
              </a:rPr>
              <a:t>bis </a:t>
            </a:r>
            <a:r>
              <a:rPr lang="cs-CZ" dirty="0" err="1" smtClean="0">
                <a:solidFill>
                  <a:srgbClr val="FF0000"/>
                </a:solidFill>
              </a:rPr>
              <a:t>Samstag</a:t>
            </a:r>
            <a:endParaRPr lang="cs-CZ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cs-CZ" dirty="0" smtClean="0"/>
              <a:t>7. </a:t>
            </a:r>
            <a:r>
              <a:rPr lang="cs-CZ" dirty="0">
                <a:solidFill>
                  <a:srgbClr val="FF0000"/>
                </a:solidFill>
              </a:rPr>
              <a:t>o</a:t>
            </a:r>
            <a:r>
              <a:rPr lang="cs-CZ" dirty="0" smtClean="0">
                <a:solidFill>
                  <a:srgbClr val="FF0000"/>
                </a:solidFill>
              </a:rPr>
              <a:t>hne </a:t>
            </a:r>
            <a:r>
              <a:rPr lang="cs-CZ" dirty="0" err="1" smtClean="0">
                <a:solidFill>
                  <a:srgbClr val="FF0000"/>
                </a:solidFill>
              </a:rPr>
              <a:t>ihre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Eltern</a:t>
            </a:r>
            <a:r>
              <a:rPr lang="cs-CZ" dirty="0" smtClean="0">
                <a:solidFill>
                  <a:srgbClr val="FF0000"/>
                </a:solidFill>
              </a:rPr>
              <a:t>		</a:t>
            </a:r>
            <a:r>
              <a:rPr lang="cs-CZ" dirty="0" smtClean="0"/>
              <a:t>8. </a:t>
            </a:r>
            <a:r>
              <a:rPr lang="cs-CZ" dirty="0" smtClean="0">
                <a:solidFill>
                  <a:srgbClr val="FF0000"/>
                </a:solidFill>
              </a:rPr>
              <a:t>um </a:t>
            </a:r>
            <a:r>
              <a:rPr lang="cs-CZ" dirty="0" err="1" smtClean="0">
                <a:solidFill>
                  <a:srgbClr val="FF0000"/>
                </a:solidFill>
              </a:rPr>
              <a:t>das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Haus</a:t>
            </a:r>
            <a:endParaRPr lang="cs-CZ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cs-CZ" dirty="0" smtClean="0"/>
              <a:t>9. </a:t>
            </a:r>
            <a:r>
              <a:rPr lang="cs-CZ" dirty="0" err="1">
                <a:solidFill>
                  <a:srgbClr val="FF0000"/>
                </a:solidFill>
              </a:rPr>
              <a:t>f</a:t>
            </a:r>
            <a:r>
              <a:rPr lang="cs-CZ" dirty="0" err="1" smtClean="0">
                <a:solidFill>
                  <a:srgbClr val="FF0000"/>
                </a:solidFill>
              </a:rPr>
              <a:t>ür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unsere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Schwester</a:t>
            </a:r>
            <a:r>
              <a:rPr lang="cs-CZ" dirty="0" smtClean="0">
                <a:solidFill>
                  <a:srgbClr val="FF0000"/>
                </a:solidFill>
              </a:rPr>
              <a:t>		</a:t>
            </a:r>
            <a:r>
              <a:rPr lang="cs-CZ" dirty="0" smtClean="0"/>
              <a:t>10. </a:t>
            </a:r>
            <a:r>
              <a:rPr lang="cs-CZ" dirty="0" smtClean="0">
                <a:solidFill>
                  <a:srgbClr val="FF0000"/>
                </a:solidFill>
              </a:rPr>
              <a:t>durch </a:t>
            </a:r>
            <a:r>
              <a:rPr lang="cs-CZ" dirty="0" err="1" smtClean="0">
                <a:solidFill>
                  <a:srgbClr val="FF0000"/>
                </a:solidFill>
              </a:rPr>
              <a:t>die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Schule</a:t>
            </a:r>
            <a:endParaRPr lang="cs-CZ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cs-CZ" dirty="0" smtClean="0"/>
              <a:t>11. </a:t>
            </a:r>
            <a:r>
              <a:rPr lang="cs-CZ" dirty="0" err="1" smtClean="0">
                <a:solidFill>
                  <a:srgbClr val="FF0000"/>
                </a:solidFill>
              </a:rPr>
              <a:t>für</a:t>
            </a:r>
            <a:r>
              <a:rPr lang="cs-CZ" dirty="0" smtClean="0">
                <a:solidFill>
                  <a:srgbClr val="FF0000"/>
                </a:solidFill>
              </a:rPr>
              <a:t> 100 </a:t>
            </a:r>
            <a:r>
              <a:rPr lang="cs-CZ" dirty="0" err="1" smtClean="0">
                <a:solidFill>
                  <a:srgbClr val="FF0000"/>
                </a:solidFill>
              </a:rPr>
              <a:t>Kronen</a:t>
            </a:r>
            <a:r>
              <a:rPr lang="cs-CZ" dirty="0" smtClean="0">
                <a:solidFill>
                  <a:srgbClr val="FF0000"/>
                </a:solidFill>
              </a:rPr>
              <a:t>		</a:t>
            </a:r>
            <a:r>
              <a:rPr lang="cs-CZ" dirty="0" smtClean="0"/>
              <a:t>12. </a:t>
            </a:r>
            <a:r>
              <a:rPr lang="cs-CZ" dirty="0" err="1" smtClean="0">
                <a:solidFill>
                  <a:srgbClr val="FF0000"/>
                </a:solidFill>
              </a:rPr>
              <a:t>gegen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deine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Idee</a:t>
            </a:r>
            <a:endParaRPr lang="cs-CZ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cs-CZ" dirty="0" smtClean="0"/>
              <a:t>13. </a:t>
            </a:r>
            <a:r>
              <a:rPr lang="cs-CZ" dirty="0" err="1">
                <a:solidFill>
                  <a:srgbClr val="FF0000"/>
                </a:solidFill>
              </a:rPr>
              <a:t>f</a:t>
            </a:r>
            <a:r>
              <a:rPr lang="cs-CZ" dirty="0" err="1" smtClean="0">
                <a:solidFill>
                  <a:srgbClr val="FF0000"/>
                </a:solidFill>
              </a:rPr>
              <a:t>ür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dich</a:t>
            </a:r>
            <a:r>
              <a:rPr lang="cs-CZ" dirty="0" smtClean="0">
                <a:solidFill>
                  <a:srgbClr val="FF0000"/>
                </a:solidFill>
              </a:rPr>
              <a:t>				</a:t>
            </a:r>
            <a:r>
              <a:rPr lang="cs-CZ" dirty="0" smtClean="0"/>
              <a:t>14. </a:t>
            </a:r>
            <a:r>
              <a:rPr lang="cs-CZ" dirty="0" err="1" smtClean="0">
                <a:solidFill>
                  <a:srgbClr val="FF0000"/>
                </a:solidFill>
              </a:rPr>
              <a:t>gegen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sie</a:t>
            </a:r>
            <a:endParaRPr lang="cs-CZ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cs-CZ" dirty="0" smtClean="0"/>
              <a:t>15. </a:t>
            </a:r>
            <a:r>
              <a:rPr lang="cs-CZ" dirty="0" smtClean="0">
                <a:solidFill>
                  <a:srgbClr val="FF0000"/>
                </a:solidFill>
              </a:rPr>
              <a:t>durch </a:t>
            </a:r>
            <a:r>
              <a:rPr lang="cs-CZ" dirty="0" err="1" smtClean="0">
                <a:solidFill>
                  <a:srgbClr val="FF0000"/>
                </a:solidFill>
              </a:rPr>
              <a:t>das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Haus</a:t>
            </a:r>
            <a:r>
              <a:rPr lang="cs-CZ" dirty="0" smtClean="0">
                <a:solidFill>
                  <a:srgbClr val="FF0000"/>
                </a:solidFill>
              </a:rPr>
              <a:t>		</a:t>
            </a:r>
            <a:r>
              <a:rPr lang="cs-CZ" dirty="0" smtClean="0"/>
              <a:t>16. </a:t>
            </a:r>
            <a:r>
              <a:rPr lang="cs-CZ" dirty="0" smtClean="0">
                <a:solidFill>
                  <a:srgbClr val="FF0000"/>
                </a:solidFill>
              </a:rPr>
              <a:t>um 5 </a:t>
            </a:r>
            <a:r>
              <a:rPr lang="cs-CZ" dirty="0" err="1" smtClean="0">
                <a:solidFill>
                  <a:srgbClr val="FF0000"/>
                </a:solidFill>
              </a:rPr>
              <a:t>Minuten</a:t>
            </a:r>
            <a:endParaRPr lang="cs-CZ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cs-CZ" dirty="0" smtClean="0"/>
              <a:t>17. </a:t>
            </a:r>
            <a:r>
              <a:rPr lang="cs-CZ" dirty="0">
                <a:solidFill>
                  <a:srgbClr val="FF0000"/>
                </a:solidFill>
              </a:rPr>
              <a:t>o</a:t>
            </a:r>
            <a:r>
              <a:rPr lang="cs-CZ" dirty="0" smtClean="0">
                <a:solidFill>
                  <a:srgbClr val="FF0000"/>
                </a:solidFill>
              </a:rPr>
              <a:t>hne </a:t>
            </a:r>
            <a:r>
              <a:rPr lang="cs-CZ" dirty="0" err="1" smtClean="0">
                <a:solidFill>
                  <a:srgbClr val="FF0000"/>
                </a:solidFill>
              </a:rPr>
              <a:t>Geld</a:t>
            </a:r>
            <a:r>
              <a:rPr lang="cs-CZ" dirty="0" smtClean="0">
                <a:solidFill>
                  <a:srgbClr val="FF0000"/>
                </a:solidFill>
              </a:rPr>
              <a:t>			</a:t>
            </a:r>
            <a:r>
              <a:rPr lang="cs-CZ" dirty="0" smtClean="0"/>
              <a:t>18. </a:t>
            </a:r>
            <a:r>
              <a:rPr lang="cs-CZ" dirty="0" smtClean="0">
                <a:solidFill>
                  <a:srgbClr val="FF0000"/>
                </a:solidFill>
              </a:rPr>
              <a:t>um </a:t>
            </a:r>
            <a:r>
              <a:rPr lang="cs-CZ" dirty="0" err="1" smtClean="0">
                <a:solidFill>
                  <a:srgbClr val="FF0000"/>
                </a:solidFill>
              </a:rPr>
              <a:t>die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Stadt</a:t>
            </a:r>
            <a:endParaRPr lang="cs-CZ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cs-CZ" sz="3200" b="1" dirty="0" smtClean="0"/>
              <a:t>Řešení - III. cvičení: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84576"/>
          </a:xfrm>
        </p:spPr>
        <p:txBody>
          <a:bodyPr>
            <a:normAutofit fontScale="77500" lnSpcReduction="20000"/>
          </a:bodyPr>
          <a:lstStyle/>
          <a:p>
            <a:pPr>
              <a:buFontTx/>
              <a:buChar char="-"/>
            </a:pPr>
            <a:r>
              <a:rPr lang="cs-CZ" sz="3600" dirty="0" err="1" smtClean="0">
                <a:solidFill>
                  <a:srgbClr val="FF0000"/>
                </a:solidFill>
              </a:rPr>
              <a:t>Für</a:t>
            </a:r>
            <a:r>
              <a:rPr lang="cs-CZ" sz="3600" dirty="0" smtClean="0">
                <a:solidFill>
                  <a:srgbClr val="FF0000"/>
                </a:solidFill>
              </a:rPr>
              <a:t> </a:t>
            </a:r>
            <a:r>
              <a:rPr lang="cs-CZ" sz="3600" dirty="0" err="1" smtClean="0">
                <a:solidFill>
                  <a:srgbClr val="FF0000"/>
                </a:solidFill>
              </a:rPr>
              <a:t>Mark</a:t>
            </a:r>
            <a:r>
              <a:rPr lang="cs-CZ" sz="3600" dirty="0" smtClean="0">
                <a:solidFill>
                  <a:srgbClr val="FF0000"/>
                </a:solidFill>
              </a:rPr>
              <a:t> </a:t>
            </a:r>
            <a:r>
              <a:rPr lang="cs-CZ" sz="3600" dirty="0" err="1" smtClean="0">
                <a:solidFill>
                  <a:srgbClr val="FF0000"/>
                </a:solidFill>
              </a:rPr>
              <a:t>ist</a:t>
            </a:r>
            <a:r>
              <a:rPr lang="cs-CZ" sz="3600" dirty="0" smtClean="0">
                <a:solidFill>
                  <a:srgbClr val="FF0000"/>
                </a:solidFill>
              </a:rPr>
              <a:t> </a:t>
            </a:r>
            <a:r>
              <a:rPr lang="cs-CZ" sz="3600" dirty="0" err="1" smtClean="0">
                <a:solidFill>
                  <a:srgbClr val="FF0000"/>
                </a:solidFill>
              </a:rPr>
              <a:t>eine</a:t>
            </a:r>
            <a:r>
              <a:rPr lang="cs-CZ" sz="3600" dirty="0" smtClean="0">
                <a:solidFill>
                  <a:srgbClr val="FF0000"/>
                </a:solidFill>
              </a:rPr>
              <a:t> </a:t>
            </a:r>
            <a:r>
              <a:rPr lang="cs-CZ" sz="3600" dirty="0" err="1" smtClean="0">
                <a:solidFill>
                  <a:srgbClr val="FF0000"/>
                </a:solidFill>
              </a:rPr>
              <a:t>Gitarre</a:t>
            </a:r>
            <a:r>
              <a:rPr lang="cs-CZ" sz="3600" dirty="0" smtClean="0">
                <a:solidFill>
                  <a:srgbClr val="FF0000"/>
                </a:solidFill>
              </a:rPr>
              <a:t> gut.</a:t>
            </a:r>
          </a:p>
          <a:p>
            <a:pPr>
              <a:buFontTx/>
              <a:buChar char="-"/>
            </a:pPr>
            <a:r>
              <a:rPr lang="cs-CZ" sz="3600" dirty="0" err="1" smtClean="0">
                <a:solidFill>
                  <a:srgbClr val="FF0000"/>
                </a:solidFill>
              </a:rPr>
              <a:t>Ich</a:t>
            </a:r>
            <a:r>
              <a:rPr lang="cs-CZ" sz="3600" dirty="0" smtClean="0">
                <a:solidFill>
                  <a:srgbClr val="FF0000"/>
                </a:solidFill>
              </a:rPr>
              <a:t> </a:t>
            </a:r>
            <a:r>
              <a:rPr lang="cs-CZ" sz="3600" dirty="0" err="1" smtClean="0">
                <a:solidFill>
                  <a:srgbClr val="FF0000"/>
                </a:solidFill>
              </a:rPr>
              <a:t>komme</a:t>
            </a:r>
            <a:r>
              <a:rPr lang="cs-CZ" sz="3600" dirty="0" smtClean="0">
                <a:solidFill>
                  <a:srgbClr val="FF0000"/>
                </a:solidFill>
              </a:rPr>
              <a:t> um 10. </a:t>
            </a:r>
            <a:r>
              <a:rPr lang="cs-CZ" sz="3600" dirty="0" err="1" smtClean="0">
                <a:solidFill>
                  <a:srgbClr val="FF0000"/>
                </a:solidFill>
              </a:rPr>
              <a:t>Uhr</a:t>
            </a:r>
            <a:r>
              <a:rPr lang="cs-CZ" sz="3600" dirty="0" smtClean="0">
                <a:solidFill>
                  <a:srgbClr val="FF0000"/>
                </a:solidFill>
              </a:rPr>
              <a:t>.</a:t>
            </a:r>
          </a:p>
          <a:p>
            <a:pPr>
              <a:buFontTx/>
              <a:buChar char="-"/>
            </a:pPr>
            <a:r>
              <a:rPr lang="cs-CZ" sz="3600" dirty="0" err="1" smtClean="0">
                <a:solidFill>
                  <a:srgbClr val="FF0000"/>
                </a:solidFill>
              </a:rPr>
              <a:t>Er</a:t>
            </a:r>
            <a:r>
              <a:rPr lang="cs-CZ" sz="3600" dirty="0" smtClean="0">
                <a:solidFill>
                  <a:srgbClr val="FF0000"/>
                </a:solidFill>
              </a:rPr>
              <a:t> </a:t>
            </a:r>
            <a:r>
              <a:rPr lang="cs-CZ" sz="3600" dirty="0" err="1" smtClean="0">
                <a:solidFill>
                  <a:srgbClr val="FF0000"/>
                </a:solidFill>
              </a:rPr>
              <a:t>fährt</a:t>
            </a:r>
            <a:r>
              <a:rPr lang="cs-CZ" sz="3600" dirty="0" smtClean="0">
                <a:solidFill>
                  <a:srgbClr val="FF0000"/>
                </a:solidFill>
              </a:rPr>
              <a:t> </a:t>
            </a:r>
            <a:r>
              <a:rPr lang="cs-CZ" sz="3600" dirty="0" err="1" smtClean="0">
                <a:solidFill>
                  <a:srgbClr val="FF0000"/>
                </a:solidFill>
              </a:rPr>
              <a:t>gegen</a:t>
            </a:r>
            <a:r>
              <a:rPr lang="cs-CZ" sz="3600" dirty="0" smtClean="0">
                <a:solidFill>
                  <a:srgbClr val="FF0000"/>
                </a:solidFill>
              </a:rPr>
              <a:t> </a:t>
            </a:r>
            <a:r>
              <a:rPr lang="cs-CZ" sz="3600" dirty="0" err="1" smtClean="0">
                <a:solidFill>
                  <a:srgbClr val="FF0000"/>
                </a:solidFill>
              </a:rPr>
              <a:t>Mittag</a:t>
            </a:r>
            <a:r>
              <a:rPr lang="cs-CZ" sz="3600" dirty="0" smtClean="0">
                <a:solidFill>
                  <a:srgbClr val="FF0000"/>
                </a:solidFill>
              </a:rPr>
              <a:t> ab.</a:t>
            </a:r>
          </a:p>
          <a:p>
            <a:pPr>
              <a:buFontTx/>
              <a:buChar char="-"/>
            </a:pPr>
            <a:r>
              <a:rPr lang="cs-CZ" sz="3600" dirty="0" err="1" smtClean="0">
                <a:solidFill>
                  <a:srgbClr val="FF0000"/>
                </a:solidFill>
              </a:rPr>
              <a:t>Sie</a:t>
            </a:r>
            <a:r>
              <a:rPr lang="cs-CZ" sz="3600" dirty="0" smtClean="0">
                <a:solidFill>
                  <a:srgbClr val="FF0000"/>
                </a:solidFill>
              </a:rPr>
              <a:t> </a:t>
            </a:r>
            <a:r>
              <a:rPr lang="cs-CZ" sz="3600" dirty="0" err="1" smtClean="0">
                <a:solidFill>
                  <a:srgbClr val="FF0000"/>
                </a:solidFill>
              </a:rPr>
              <a:t>warten</a:t>
            </a:r>
            <a:r>
              <a:rPr lang="cs-CZ" sz="3600" dirty="0" smtClean="0">
                <a:solidFill>
                  <a:srgbClr val="FF0000"/>
                </a:solidFill>
              </a:rPr>
              <a:t> bis </a:t>
            </a:r>
            <a:r>
              <a:rPr lang="cs-CZ" sz="3600" dirty="0" err="1" smtClean="0">
                <a:solidFill>
                  <a:srgbClr val="FF0000"/>
                </a:solidFill>
              </a:rPr>
              <a:t>zwölf</a:t>
            </a:r>
            <a:r>
              <a:rPr lang="cs-CZ" sz="3600" dirty="0" smtClean="0">
                <a:solidFill>
                  <a:srgbClr val="FF0000"/>
                </a:solidFill>
              </a:rPr>
              <a:t> </a:t>
            </a:r>
            <a:r>
              <a:rPr lang="cs-CZ" sz="3600" dirty="0" err="1" smtClean="0">
                <a:solidFill>
                  <a:srgbClr val="FF0000"/>
                </a:solidFill>
              </a:rPr>
              <a:t>Uhr</a:t>
            </a:r>
            <a:r>
              <a:rPr lang="cs-CZ" sz="3600" dirty="0" smtClean="0">
                <a:solidFill>
                  <a:srgbClr val="FF0000"/>
                </a:solidFill>
              </a:rPr>
              <a:t>.</a:t>
            </a:r>
          </a:p>
          <a:p>
            <a:pPr>
              <a:buFontTx/>
              <a:buChar char="-"/>
            </a:pPr>
            <a:r>
              <a:rPr lang="cs-CZ" sz="3600" dirty="0" err="1" smtClean="0">
                <a:solidFill>
                  <a:srgbClr val="FF0000"/>
                </a:solidFill>
              </a:rPr>
              <a:t>Federer</a:t>
            </a:r>
            <a:r>
              <a:rPr lang="cs-CZ" sz="3600" dirty="0" smtClean="0">
                <a:solidFill>
                  <a:srgbClr val="FF0000"/>
                </a:solidFill>
              </a:rPr>
              <a:t> </a:t>
            </a:r>
            <a:r>
              <a:rPr lang="cs-CZ" sz="3600" dirty="0" err="1" smtClean="0">
                <a:solidFill>
                  <a:srgbClr val="FF0000"/>
                </a:solidFill>
              </a:rPr>
              <a:t>spielt</a:t>
            </a:r>
            <a:r>
              <a:rPr lang="cs-CZ" sz="3600" dirty="0" smtClean="0">
                <a:solidFill>
                  <a:srgbClr val="FF0000"/>
                </a:solidFill>
              </a:rPr>
              <a:t> </a:t>
            </a:r>
            <a:r>
              <a:rPr lang="cs-CZ" sz="3600" dirty="0" err="1" smtClean="0">
                <a:solidFill>
                  <a:srgbClr val="FF0000"/>
                </a:solidFill>
              </a:rPr>
              <a:t>am</a:t>
            </a:r>
            <a:r>
              <a:rPr lang="cs-CZ" sz="3600" dirty="0" smtClean="0">
                <a:solidFill>
                  <a:srgbClr val="FF0000"/>
                </a:solidFill>
              </a:rPr>
              <a:t> </a:t>
            </a:r>
            <a:r>
              <a:rPr lang="cs-CZ" sz="3600" dirty="0" err="1" smtClean="0">
                <a:solidFill>
                  <a:srgbClr val="FF0000"/>
                </a:solidFill>
              </a:rPr>
              <a:t>Samstag</a:t>
            </a:r>
            <a:r>
              <a:rPr lang="cs-CZ" sz="3600" dirty="0" smtClean="0">
                <a:solidFill>
                  <a:srgbClr val="FF0000"/>
                </a:solidFill>
              </a:rPr>
              <a:t> </a:t>
            </a:r>
            <a:r>
              <a:rPr lang="cs-CZ" sz="3600" dirty="0" err="1" smtClean="0">
                <a:solidFill>
                  <a:srgbClr val="FF0000"/>
                </a:solidFill>
              </a:rPr>
              <a:t>gegen</a:t>
            </a:r>
            <a:r>
              <a:rPr lang="cs-CZ" sz="3600" dirty="0" smtClean="0">
                <a:solidFill>
                  <a:srgbClr val="FF0000"/>
                </a:solidFill>
              </a:rPr>
              <a:t> </a:t>
            </a:r>
            <a:r>
              <a:rPr lang="cs-CZ" sz="3600" dirty="0" err="1" smtClean="0">
                <a:solidFill>
                  <a:srgbClr val="FF0000"/>
                </a:solidFill>
              </a:rPr>
              <a:t>Wawrinka</a:t>
            </a:r>
            <a:r>
              <a:rPr lang="cs-CZ" sz="3600" dirty="0" smtClean="0">
                <a:solidFill>
                  <a:srgbClr val="FF0000"/>
                </a:solidFill>
              </a:rPr>
              <a:t>.</a:t>
            </a:r>
          </a:p>
          <a:p>
            <a:pPr>
              <a:buFontTx/>
              <a:buChar char="-"/>
            </a:pPr>
            <a:r>
              <a:rPr lang="cs-CZ" sz="3600" dirty="0" err="1" smtClean="0">
                <a:solidFill>
                  <a:srgbClr val="FF0000"/>
                </a:solidFill>
              </a:rPr>
              <a:t>Wir</a:t>
            </a:r>
            <a:r>
              <a:rPr lang="cs-CZ" sz="3600" dirty="0" smtClean="0">
                <a:solidFill>
                  <a:srgbClr val="FF0000"/>
                </a:solidFill>
              </a:rPr>
              <a:t> </a:t>
            </a:r>
            <a:r>
              <a:rPr lang="cs-CZ" sz="3600" dirty="0" err="1" smtClean="0">
                <a:solidFill>
                  <a:srgbClr val="FF0000"/>
                </a:solidFill>
              </a:rPr>
              <a:t>gehen</a:t>
            </a:r>
            <a:r>
              <a:rPr lang="cs-CZ" sz="3600" dirty="0" smtClean="0">
                <a:solidFill>
                  <a:srgbClr val="FF0000"/>
                </a:solidFill>
              </a:rPr>
              <a:t> durch den Park.</a:t>
            </a:r>
          </a:p>
          <a:p>
            <a:pPr>
              <a:buFontTx/>
              <a:buChar char="-"/>
            </a:pPr>
            <a:r>
              <a:rPr lang="cs-CZ" sz="3600" dirty="0" smtClean="0">
                <a:solidFill>
                  <a:srgbClr val="FF0000"/>
                </a:solidFill>
              </a:rPr>
              <a:t>Ohne </a:t>
            </a:r>
            <a:r>
              <a:rPr lang="cs-CZ" sz="3600" dirty="0" err="1" smtClean="0">
                <a:solidFill>
                  <a:srgbClr val="FF0000"/>
                </a:solidFill>
              </a:rPr>
              <a:t>Freizeit</a:t>
            </a:r>
            <a:r>
              <a:rPr lang="cs-CZ" sz="3600" dirty="0" smtClean="0">
                <a:solidFill>
                  <a:srgbClr val="FF0000"/>
                </a:solidFill>
              </a:rPr>
              <a:t> </a:t>
            </a:r>
            <a:r>
              <a:rPr lang="cs-CZ" sz="3600" dirty="0" err="1" smtClean="0">
                <a:solidFill>
                  <a:srgbClr val="FF0000"/>
                </a:solidFill>
              </a:rPr>
              <a:t>kann</a:t>
            </a:r>
            <a:r>
              <a:rPr lang="cs-CZ" sz="3600" dirty="0" smtClean="0">
                <a:solidFill>
                  <a:srgbClr val="FF0000"/>
                </a:solidFill>
              </a:rPr>
              <a:t> </a:t>
            </a:r>
            <a:r>
              <a:rPr lang="cs-CZ" sz="3600" dirty="0" err="1" smtClean="0">
                <a:solidFill>
                  <a:srgbClr val="FF0000"/>
                </a:solidFill>
              </a:rPr>
              <a:t>sie</a:t>
            </a:r>
            <a:r>
              <a:rPr lang="cs-CZ" sz="3600" dirty="0" smtClean="0">
                <a:solidFill>
                  <a:srgbClr val="FF0000"/>
                </a:solidFill>
              </a:rPr>
              <a:t> es </a:t>
            </a:r>
            <a:r>
              <a:rPr lang="cs-CZ" sz="3600" dirty="0" err="1" smtClean="0">
                <a:solidFill>
                  <a:srgbClr val="FF0000"/>
                </a:solidFill>
              </a:rPr>
              <a:t>nicht</a:t>
            </a:r>
            <a:r>
              <a:rPr lang="cs-CZ" sz="3600" dirty="0" smtClean="0">
                <a:solidFill>
                  <a:srgbClr val="FF0000"/>
                </a:solidFill>
              </a:rPr>
              <a:t> machen.</a:t>
            </a:r>
          </a:p>
          <a:p>
            <a:pPr>
              <a:buFontTx/>
              <a:buChar char="-"/>
            </a:pPr>
            <a:r>
              <a:rPr lang="cs-CZ" sz="3600" dirty="0" err="1" smtClean="0">
                <a:solidFill>
                  <a:srgbClr val="FF0000"/>
                </a:solidFill>
              </a:rPr>
              <a:t>Ich</a:t>
            </a:r>
            <a:r>
              <a:rPr lang="cs-CZ" sz="3600" dirty="0" smtClean="0">
                <a:solidFill>
                  <a:srgbClr val="FF0000"/>
                </a:solidFill>
              </a:rPr>
              <a:t> kaufe </a:t>
            </a:r>
            <a:r>
              <a:rPr lang="cs-CZ" sz="3600" dirty="0" err="1" smtClean="0">
                <a:solidFill>
                  <a:srgbClr val="FF0000"/>
                </a:solidFill>
              </a:rPr>
              <a:t>Blumen</a:t>
            </a:r>
            <a:r>
              <a:rPr lang="cs-CZ" sz="3600" dirty="0" smtClean="0">
                <a:solidFill>
                  <a:srgbClr val="FF0000"/>
                </a:solidFill>
              </a:rPr>
              <a:t> </a:t>
            </a:r>
            <a:r>
              <a:rPr lang="cs-CZ" sz="3600" dirty="0" err="1" smtClean="0">
                <a:solidFill>
                  <a:srgbClr val="FF0000"/>
                </a:solidFill>
              </a:rPr>
              <a:t>für</a:t>
            </a:r>
            <a:r>
              <a:rPr lang="cs-CZ" sz="3600" dirty="0" smtClean="0">
                <a:solidFill>
                  <a:srgbClr val="FF0000"/>
                </a:solidFill>
              </a:rPr>
              <a:t> 50 </a:t>
            </a:r>
            <a:r>
              <a:rPr lang="cs-CZ" sz="3600" dirty="0" err="1" smtClean="0">
                <a:solidFill>
                  <a:srgbClr val="FF0000"/>
                </a:solidFill>
              </a:rPr>
              <a:t>Kronen</a:t>
            </a:r>
            <a:r>
              <a:rPr lang="cs-CZ" sz="3600" dirty="0" smtClean="0">
                <a:solidFill>
                  <a:srgbClr val="FF0000"/>
                </a:solidFill>
              </a:rPr>
              <a:t>.</a:t>
            </a:r>
          </a:p>
          <a:p>
            <a:pPr>
              <a:buFontTx/>
              <a:buChar char="-"/>
            </a:pPr>
            <a:r>
              <a:rPr lang="cs-CZ" sz="3600" dirty="0" err="1" smtClean="0">
                <a:solidFill>
                  <a:srgbClr val="FF0000"/>
                </a:solidFill>
              </a:rPr>
              <a:t>Er</a:t>
            </a:r>
            <a:r>
              <a:rPr lang="cs-CZ" sz="3600" dirty="0" smtClean="0">
                <a:solidFill>
                  <a:srgbClr val="FF0000"/>
                </a:solidFill>
              </a:rPr>
              <a:t> </a:t>
            </a:r>
            <a:r>
              <a:rPr lang="cs-CZ" sz="3600" dirty="0" err="1" smtClean="0">
                <a:solidFill>
                  <a:srgbClr val="FF0000"/>
                </a:solidFill>
              </a:rPr>
              <a:t>joggt</a:t>
            </a:r>
            <a:r>
              <a:rPr lang="cs-CZ" sz="3600" dirty="0" smtClean="0">
                <a:solidFill>
                  <a:srgbClr val="FF0000"/>
                </a:solidFill>
              </a:rPr>
              <a:t> um </a:t>
            </a:r>
            <a:r>
              <a:rPr lang="cs-CZ" sz="3600" dirty="0" err="1" smtClean="0">
                <a:solidFill>
                  <a:srgbClr val="FF0000"/>
                </a:solidFill>
              </a:rPr>
              <a:t>die</a:t>
            </a:r>
            <a:r>
              <a:rPr lang="cs-CZ" sz="3600" dirty="0" smtClean="0">
                <a:solidFill>
                  <a:srgbClr val="FF0000"/>
                </a:solidFill>
              </a:rPr>
              <a:t> </a:t>
            </a:r>
            <a:r>
              <a:rPr lang="cs-CZ" sz="3600" dirty="0" err="1" smtClean="0">
                <a:solidFill>
                  <a:srgbClr val="FF0000"/>
                </a:solidFill>
              </a:rPr>
              <a:t>Stadt</a:t>
            </a:r>
            <a:r>
              <a:rPr lang="cs-CZ" sz="3600" dirty="0" smtClean="0">
                <a:solidFill>
                  <a:srgbClr val="FF0000"/>
                </a:solidFill>
              </a:rPr>
              <a:t> jeden </a:t>
            </a:r>
            <a:r>
              <a:rPr lang="cs-CZ" sz="3600" dirty="0" err="1" smtClean="0">
                <a:solidFill>
                  <a:srgbClr val="FF0000"/>
                </a:solidFill>
              </a:rPr>
              <a:t>Tag</a:t>
            </a:r>
            <a:r>
              <a:rPr lang="cs-CZ" sz="3600" dirty="0" smtClean="0">
                <a:solidFill>
                  <a:srgbClr val="FF0000"/>
                </a:solidFill>
              </a:rPr>
              <a:t>.</a:t>
            </a:r>
          </a:p>
          <a:p>
            <a:pPr>
              <a:buFontTx/>
              <a:buChar char="-"/>
            </a:pPr>
            <a:r>
              <a:rPr lang="cs-CZ" sz="3600" dirty="0" err="1" smtClean="0">
                <a:solidFill>
                  <a:srgbClr val="FF0000"/>
                </a:solidFill>
              </a:rPr>
              <a:t>Ich</a:t>
            </a:r>
            <a:r>
              <a:rPr lang="cs-CZ" sz="3600" dirty="0" smtClean="0">
                <a:solidFill>
                  <a:srgbClr val="FF0000"/>
                </a:solidFill>
              </a:rPr>
              <a:t> </a:t>
            </a:r>
            <a:r>
              <a:rPr lang="cs-CZ" sz="3600" dirty="0" err="1" smtClean="0">
                <a:solidFill>
                  <a:srgbClr val="FF0000"/>
                </a:solidFill>
              </a:rPr>
              <a:t>trinke</a:t>
            </a:r>
            <a:r>
              <a:rPr lang="cs-CZ" sz="3600" dirty="0" smtClean="0">
                <a:solidFill>
                  <a:srgbClr val="FF0000"/>
                </a:solidFill>
              </a:rPr>
              <a:t> </a:t>
            </a:r>
            <a:r>
              <a:rPr lang="cs-CZ" sz="3600" dirty="0" err="1" smtClean="0">
                <a:solidFill>
                  <a:srgbClr val="FF0000"/>
                </a:solidFill>
              </a:rPr>
              <a:t>Kaffee</a:t>
            </a:r>
            <a:r>
              <a:rPr lang="cs-CZ" sz="3600" dirty="0" smtClean="0">
                <a:solidFill>
                  <a:srgbClr val="FF0000"/>
                </a:solidFill>
              </a:rPr>
              <a:t> </a:t>
            </a:r>
            <a:r>
              <a:rPr lang="cs-CZ" sz="3600" dirty="0" err="1" smtClean="0">
                <a:solidFill>
                  <a:srgbClr val="FF0000"/>
                </a:solidFill>
              </a:rPr>
              <a:t>mit</a:t>
            </a:r>
            <a:r>
              <a:rPr lang="cs-CZ" sz="3600" dirty="0" smtClean="0">
                <a:solidFill>
                  <a:srgbClr val="FF0000"/>
                </a:solidFill>
              </a:rPr>
              <a:t> </a:t>
            </a:r>
            <a:r>
              <a:rPr lang="cs-CZ" sz="3600" dirty="0" err="1" smtClean="0">
                <a:solidFill>
                  <a:srgbClr val="FF0000"/>
                </a:solidFill>
              </a:rPr>
              <a:t>Milch</a:t>
            </a:r>
            <a:r>
              <a:rPr lang="cs-CZ" sz="3600" dirty="0" smtClean="0">
                <a:solidFill>
                  <a:srgbClr val="FF0000"/>
                </a:solidFill>
              </a:rPr>
              <a:t>, </a:t>
            </a:r>
            <a:r>
              <a:rPr lang="cs-CZ" sz="3600" dirty="0" err="1" smtClean="0">
                <a:solidFill>
                  <a:srgbClr val="FF0000"/>
                </a:solidFill>
              </a:rPr>
              <a:t>aber</a:t>
            </a:r>
            <a:r>
              <a:rPr lang="cs-CZ" sz="3600" dirty="0" smtClean="0">
                <a:solidFill>
                  <a:srgbClr val="FF0000"/>
                </a:solidFill>
              </a:rPr>
              <a:t> ohne </a:t>
            </a:r>
            <a:r>
              <a:rPr lang="cs-CZ" sz="3600" dirty="0" err="1" smtClean="0">
                <a:solidFill>
                  <a:srgbClr val="FF0000"/>
                </a:solidFill>
              </a:rPr>
              <a:t>Zucker</a:t>
            </a:r>
            <a:r>
              <a:rPr lang="cs-CZ" sz="3600" dirty="0" smtClean="0">
                <a:solidFill>
                  <a:srgbClr val="FF0000"/>
                </a:solidFill>
              </a:rPr>
              <a:t>.</a:t>
            </a:r>
          </a:p>
          <a:p>
            <a:pPr>
              <a:buFontTx/>
              <a:buChar char="-"/>
            </a:pPr>
            <a:r>
              <a:rPr lang="cs-CZ" sz="3600" dirty="0" err="1" smtClean="0">
                <a:solidFill>
                  <a:srgbClr val="FF0000"/>
                </a:solidFill>
              </a:rPr>
              <a:t>Sie</a:t>
            </a:r>
            <a:r>
              <a:rPr lang="cs-CZ" sz="3600" dirty="0" smtClean="0">
                <a:solidFill>
                  <a:srgbClr val="FF0000"/>
                </a:solidFill>
              </a:rPr>
              <a:t> </a:t>
            </a:r>
            <a:r>
              <a:rPr lang="cs-CZ" sz="3600" dirty="0" err="1" smtClean="0">
                <a:solidFill>
                  <a:srgbClr val="FF0000"/>
                </a:solidFill>
              </a:rPr>
              <a:t>sind</a:t>
            </a:r>
            <a:r>
              <a:rPr lang="cs-CZ" sz="3600" dirty="0" smtClean="0">
                <a:solidFill>
                  <a:srgbClr val="FF0000"/>
                </a:solidFill>
              </a:rPr>
              <a:t> </a:t>
            </a:r>
            <a:r>
              <a:rPr lang="cs-CZ" sz="3600" dirty="0" err="1" smtClean="0">
                <a:solidFill>
                  <a:srgbClr val="FF0000"/>
                </a:solidFill>
              </a:rPr>
              <a:t>gegen</a:t>
            </a:r>
            <a:r>
              <a:rPr lang="cs-CZ" sz="3600" dirty="0" smtClean="0">
                <a:solidFill>
                  <a:srgbClr val="FF0000"/>
                </a:solidFill>
              </a:rPr>
              <a:t> </a:t>
            </a:r>
            <a:r>
              <a:rPr lang="cs-CZ" sz="3600" dirty="0" err="1" smtClean="0">
                <a:solidFill>
                  <a:srgbClr val="FF0000"/>
                </a:solidFill>
              </a:rPr>
              <a:t>meine</a:t>
            </a:r>
            <a:r>
              <a:rPr lang="cs-CZ" sz="3600" dirty="0" smtClean="0">
                <a:solidFill>
                  <a:srgbClr val="FF0000"/>
                </a:solidFill>
              </a:rPr>
              <a:t> </a:t>
            </a:r>
            <a:r>
              <a:rPr lang="cs-CZ" sz="3600" dirty="0" err="1" smtClean="0">
                <a:solidFill>
                  <a:srgbClr val="FF0000"/>
                </a:solidFill>
              </a:rPr>
              <a:t>Idee</a:t>
            </a:r>
            <a:r>
              <a:rPr lang="cs-CZ" sz="3600" dirty="0" smtClean="0">
                <a:solidFill>
                  <a:srgbClr val="FF0000"/>
                </a:solidFill>
              </a:rPr>
              <a:t>.</a:t>
            </a:r>
          </a:p>
          <a:p>
            <a:pPr>
              <a:buNone/>
            </a:pPr>
            <a:r>
              <a:rPr lang="cs-CZ" sz="3600" dirty="0" smtClean="0">
                <a:solidFill>
                  <a:srgbClr val="FF0000"/>
                </a:solidFill>
              </a:rPr>
              <a:t>- 	Ohne </a:t>
            </a:r>
            <a:r>
              <a:rPr lang="cs-CZ" sz="3600" dirty="0" err="1" smtClean="0">
                <a:solidFill>
                  <a:srgbClr val="FF0000"/>
                </a:solidFill>
              </a:rPr>
              <a:t>meinen</a:t>
            </a:r>
            <a:r>
              <a:rPr lang="cs-CZ" sz="3600" dirty="0" smtClean="0">
                <a:solidFill>
                  <a:srgbClr val="FF0000"/>
                </a:solidFill>
              </a:rPr>
              <a:t> </a:t>
            </a:r>
            <a:r>
              <a:rPr lang="cs-CZ" sz="3600" dirty="0" err="1" smtClean="0">
                <a:solidFill>
                  <a:srgbClr val="FF0000"/>
                </a:solidFill>
              </a:rPr>
              <a:t>Freund</a:t>
            </a:r>
            <a:r>
              <a:rPr lang="cs-CZ" sz="3600" dirty="0" smtClean="0">
                <a:solidFill>
                  <a:srgbClr val="FF0000"/>
                </a:solidFill>
              </a:rPr>
              <a:t> </a:t>
            </a:r>
            <a:r>
              <a:rPr lang="cs-CZ" sz="3600" dirty="0" err="1" smtClean="0">
                <a:solidFill>
                  <a:srgbClr val="FF0000"/>
                </a:solidFill>
              </a:rPr>
              <a:t>gehe</a:t>
            </a:r>
            <a:r>
              <a:rPr lang="cs-CZ" sz="3600" dirty="0" smtClean="0">
                <a:solidFill>
                  <a:srgbClr val="FF0000"/>
                </a:solidFill>
              </a:rPr>
              <a:t> </a:t>
            </a:r>
            <a:r>
              <a:rPr lang="cs-CZ" sz="3600" dirty="0" err="1" smtClean="0">
                <a:solidFill>
                  <a:srgbClr val="FF0000"/>
                </a:solidFill>
              </a:rPr>
              <a:t>ich</a:t>
            </a:r>
            <a:r>
              <a:rPr lang="cs-CZ" sz="3600" dirty="0" smtClean="0">
                <a:solidFill>
                  <a:srgbClr val="FF0000"/>
                </a:solidFill>
              </a:rPr>
              <a:t> </a:t>
            </a:r>
            <a:r>
              <a:rPr lang="cs-CZ" sz="3600" dirty="0" err="1" smtClean="0">
                <a:solidFill>
                  <a:srgbClr val="FF0000"/>
                </a:solidFill>
              </a:rPr>
              <a:t>nicht</a:t>
            </a:r>
            <a:r>
              <a:rPr lang="cs-CZ" sz="3600" dirty="0" smtClean="0">
                <a:solidFill>
                  <a:srgbClr val="FF0000"/>
                </a:solidFill>
              </a:rPr>
              <a:t> </a:t>
            </a:r>
            <a:r>
              <a:rPr lang="cs-CZ" sz="3600" dirty="0" err="1" smtClean="0">
                <a:solidFill>
                  <a:srgbClr val="FF0000"/>
                </a:solidFill>
              </a:rPr>
              <a:t>dorthin</a:t>
            </a:r>
            <a:r>
              <a:rPr lang="cs-CZ" sz="3600" dirty="0" smtClean="0">
                <a:solidFill>
                  <a:srgbClr val="FF0000"/>
                </a:solidFill>
              </a:rPr>
              <a:t>..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179512" y="476672"/>
            <a:ext cx="8784976" cy="626469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sz="2800" b="1" dirty="0"/>
              <a:t> </a:t>
            </a:r>
            <a:r>
              <a:rPr lang="cs-CZ" sz="2800" b="1" dirty="0" smtClean="0"/>
              <a:t>    Zdroje</a:t>
            </a:r>
          </a:p>
          <a:p>
            <a:endParaRPr lang="cs-CZ" sz="2400" dirty="0"/>
          </a:p>
          <a:p>
            <a:pPr lvl="0"/>
            <a:r>
              <a:rPr lang="cs-CZ" sz="2400" dirty="0"/>
              <a:t>BAUMBACH, R., VÁCLAVKOVÁ, G. Mluvnice němčiny. 1. vydání. FIN PUBLISHING Olomouc, 1997. ISBN 80-86002-13-6.</a:t>
            </a:r>
          </a:p>
          <a:p>
            <a:pPr lvl="0"/>
            <a:endParaRPr lang="cs-CZ" sz="2400" dirty="0"/>
          </a:p>
          <a:p>
            <a:pPr lvl="0"/>
            <a:r>
              <a:rPr lang="cs-CZ" sz="2400" dirty="0"/>
              <a:t>DUSILOVÁ, D., EBEL, M., GOEDERT, R., KOLOCOVÁ, V., VACHALOVSKÁ, L. Nová cvičebnice německé gramatiky. Nakladatelství POLYGLOT, Praha. Třetí vydání, dotisk 2002. ISBN 80-86-195-10-4.</a:t>
            </a:r>
          </a:p>
          <a:p>
            <a:pPr lvl="0"/>
            <a:endParaRPr lang="cs-CZ" sz="2400" dirty="0"/>
          </a:p>
          <a:p>
            <a:pPr lvl="0"/>
            <a:r>
              <a:rPr lang="cs-CZ" sz="2400" dirty="0"/>
              <a:t>HELBIG, G., BUSCHA, J. </a:t>
            </a:r>
            <a:r>
              <a:rPr lang="cs-CZ" sz="2400" dirty="0" err="1"/>
              <a:t>Deutsche</a:t>
            </a:r>
            <a:r>
              <a:rPr lang="cs-CZ" sz="2400" dirty="0"/>
              <a:t> </a:t>
            </a:r>
            <a:r>
              <a:rPr lang="cs-CZ" sz="2400" dirty="0" err="1"/>
              <a:t>Grammatik</a:t>
            </a:r>
            <a:r>
              <a:rPr lang="cs-CZ" sz="2400" dirty="0"/>
              <a:t>. </a:t>
            </a:r>
            <a:r>
              <a:rPr lang="cs-CZ" sz="2400" dirty="0" err="1"/>
              <a:t>Ein</a:t>
            </a:r>
            <a:r>
              <a:rPr lang="cs-CZ" sz="2400" dirty="0"/>
              <a:t> </a:t>
            </a:r>
            <a:r>
              <a:rPr lang="cs-CZ" sz="2400" dirty="0" err="1"/>
              <a:t>Handbuchbuch</a:t>
            </a:r>
            <a:r>
              <a:rPr lang="cs-CZ" sz="2400" dirty="0"/>
              <a:t> </a:t>
            </a:r>
            <a:r>
              <a:rPr lang="cs-CZ" sz="2400" dirty="0" err="1"/>
              <a:t>für</a:t>
            </a:r>
            <a:r>
              <a:rPr lang="cs-CZ" sz="2400" dirty="0"/>
              <a:t> den </a:t>
            </a:r>
            <a:r>
              <a:rPr lang="cs-CZ" sz="2400" dirty="0" err="1"/>
              <a:t>Ausländerunterricht</a:t>
            </a:r>
            <a:r>
              <a:rPr lang="cs-CZ" sz="2400" dirty="0"/>
              <a:t>. 15., </a:t>
            </a:r>
            <a:r>
              <a:rPr lang="cs-CZ" sz="2400" dirty="0" err="1"/>
              <a:t>durchgesehene</a:t>
            </a:r>
            <a:r>
              <a:rPr lang="cs-CZ" sz="2400" dirty="0"/>
              <a:t> </a:t>
            </a:r>
            <a:r>
              <a:rPr lang="cs-CZ" sz="2400" dirty="0" err="1"/>
              <a:t>Auflage</a:t>
            </a:r>
            <a:r>
              <a:rPr lang="cs-CZ" sz="2400" dirty="0"/>
              <a:t> 1993. </a:t>
            </a:r>
            <a:r>
              <a:rPr lang="cs-CZ" sz="2400" dirty="0" err="1"/>
              <a:t>Langenscheidt</a:t>
            </a:r>
            <a:r>
              <a:rPr lang="cs-CZ" sz="2400" dirty="0"/>
              <a:t> </a:t>
            </a:r>
            <a:r>
              <a:rPr lang="cs-CZ" sz="2400" dirty="0" err="1"/>
              <a:t>Verlag</a:t>
            </a:r>
            <a:r>
              <a:rPr lang="cs-CZ" sz="2400" dirty="0"/>
              <a:t>. </a:t>
            </a:r>
            <a:r>
              <a:rPr lang="cs-CZ" sz="2400" dirty="0" err="1"/>
              <a:t>Germany</a:t>
            </a:r>
            <a:r>
              <a:rPr lang="cs-CZ" sz="2400" dirty="0"/>
              <a:t>. ISBN 3-324-00118-8.</a:t>
            </a:r>
          </a:p>
          <a:p>
            <a:pPr lvl="0"/>
            <a:endParaRPr lang="cs-CZ" sz="2400" dirty="0"/>
          </a:p>
          <a:p>
            <a:pPr lvl="0"/>
            <a:r>
              <a:rPr lang="cs-CZ" sz="2400" dirty="0"/>
              <a:t>MOTTA, G., CVIKOWSKA, B., VOMÁČKOVÁ, O., ČERNÝ, T. Direkt 2 </a:t>
            </a:r>
            <a:r>
              <a:rPr lang="cs-CZ" sz="2400" dirty="0" err="1"/>
              <a:t>neu</a:t>
            </a:r>
            <a:r>
              <a:rPr lang="cs-CZ" sz="2400" dirty="0"/>
              <a:t>. Němčina pro střední školy. Učebnice a pracovní sešit. Nové přepracované vydání: Tomáš Černý,  </a:t>
            </a:r>
            <a:r>
              <a:rPr lang="cs-CZ" sz="2400" dirty="0" err="1"/>
              <a:t>Klett</a:t>
            </a:r>
            <a:r>
              <a:rPr lang="cs-CZ" sz="2400" dirty="0"/>
              <a:t> nakladatelství s. r. o., Praha 2012. ISBN 978-80-7397-101-4.</a:t>
            </a:r>
          </a:p>
          <a:p>
            <a:endParaRPr lang="cs-CZ" sz="2400" dirty="0" smtClean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587512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190</TotalTime>
  <Words>570</Words>
  <Application>Microsoft Office PowerPoint</Application>
  <PresentationFormat>Předvádění na obrazovce (4:3)</PresentationFormat>
  <Paragraphs>111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2" baseType="lpstr">
      <vt:lpstr>Arial</vt:lpstr>
      <vt:lpstr>Calibri</vt:lpstr>
      <vt:lpstr>Motiv sady Office</vt:lpstr>
      <vt:lpstr>Prezentace aplikace PowerPoint</vt:lpstr>
      <vt:lpstr>Předložky se 4. pádem</vt:lpstr>
      <vt:lpstr>I. Cvičení -  doplň správnou předložku:</vt:lpstr>
      <vt:lpstr>II. Cvičení – přelož:</vt:lpstr>
      <vt:lpstr>III. Cvičení – přelož:</vt:lpstr>
      <vt:lpstr>Řešení -  I. cvičení:</vt:lpstr>
      <vt:lpstr>Řešení - II. cvičení:</vt:lpstr>
      <vt:lpstr>Řešení - III. cvičení: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Předložky se 4. pádem</dc:title>
  <dc:creator>Mňuí</dc:creator>
  <cp:lastModifiedBy>Pavel Roubínek</cp:lastModifiedBy>
  <cp:revision>32</cp:revision>
  <dcterms:created xsi:type="dcterms:W3CDTF">2014-05-03T19:37:10Z</dcterms:created>
  <dcterms:modified xsi:type="dcterms:W3CDTF">2014-06-10T09:31:23Z</dcterms:modified>
</cp:coreProperties>
</file>