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60" r:id="rId5"/>
    <p:sldId id="259" r:id="rId6"/>
    <p:sldId id="261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98277-6207-484E-A126-B7D0E5B98A15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35D1-E0A0-471B-8846-46DE1D22F3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45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98277-6207-484E-A126-B7D0E5B98A15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35D1-E0A0-471B-8846-46DE1D22F3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06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98277-6207-484E-A126-B7D0E5B98A15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35D1-E0A0-471B-8846-46DE1D22F3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49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98277-6207-484E-A126-B7D0E5B98A15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35D1-E0A0-471B-8846-46DE1D22F3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54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98277-6207-484E-A126-B7D0E5B98A15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35D1-E0A0-471B-8846-46DE1D22F3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911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98277-6207-484E-A126-B7D0E5B98A15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35D1-E0A0-471B-8846-46DE1D22F3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872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98277-6207-484E-A126-B7D0E5B98A15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35D1-E0A0-471B-8846-46DE1D22F3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07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98277-6207-484E-A126-B7D0E5B98A15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35D1-E0A0-471B-8846-46DE1D22F3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73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98277-6207-484E-A126-B7D0E5B98A15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35D1-E0A0-471B-8846-46DE1D22F3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724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98277-6207-484E-A126-B7D0E5B98A15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35D1-E0A0-471B-8846-46DE1D22F3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976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98277-6207-484E-A126-B7D0E5B98A15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035D1-E0A0-471B-8846-46DE1D22F3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00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98277-6207-484E-A126-B7D0E5B98A15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035D1-E0A0-471B-8846-46DE1D22F3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281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73754"/>
              </p:ext>
            </p:extLst>
          </p:nvPr>
        </p:nvGraphicFramePr>
        <p:xfrm>
          <a:off x="395536" y="1455643"/>
          <a:ext cx="8352928" cy="48831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5619"/>
                <a:gridCol w="6637309"/>
              </a:tblGrid>
              <a:tr h="496941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Skloňování přídavných jmen po členu určitém</a:t>
                      </a:r>
                    </a:p>
                  </a:txBody>
                  <a:tcPr anchor="ctr"/>
                </a:tc>
              </a:tr>
              <a:tr h="566310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jazyk, sexta</a:t>
                      </a:r>
                    </a:p>
                  </a:txBody>
                  <a:tcPr anchor="ctr"/>
                </a:tc>
              </a:tr>
              <a:tr h="566310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 – gramatické jevy</a:t>
                      </a:r>
                    </a:p>
                  </a:txBody>
                  <a:tcPr anchor="ctr"/>
                </a:tc>
              </a:tr>
              <a:tr h="48695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Materiál slouží k prezentaci a procvičení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dané gramatické oblasti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6631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přídavné jméno, člen určitý, zájmeno, rod mužský, rod ženský, rod střední, jednotné číslo, množné číslo</a:t>
                      </a:r>
                    </a:p>
                  </a:txBody>
                  <a:tcPr anchor="ctr"/>
                </a:tc>
              </a:tr>
              <a:tr h="48695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PhDr.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Eva Sklenářová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8695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14. 5. 2014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8695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6631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4624"/>
            <a:ext cx="7956376" cy="140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3443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Zdroje</a:t>
            </a:r>
          </a:p>
          <a:p>
            <a:endParaRPr lang="cs-CZ" sz="2400" dirty="0"/>
          </a:p>
          <a:p>
            <a:pPr lvl="0"/>
            <a:r>
              <a:rPr lang="cs-CZ" sz="2400" dirty="0"/>
              <a:t>BAUMBACH, R., VÁCLAVKOVÁ, G. Mluvnice němčiny. 1. vydání. FIN PUBLISHING Olomouc, 1997. ISBN 80-86002-13-6.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DUSILOVÁ, D., EBEL, M., GOEDERT, R., KOLOCOVÁ, V., VACHALOVSKÁ, L. Nová cvičebnice německé gramatiky. Nakladatelství POLYGLOT, Praha. Třetí vydání, dotisk 2002. ISBN 80-86-195-10-4.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HELBIG, G., BUSCHA, J. </a:t>
            </a:r>
            <a:r>
              <a:rPr lang="cs-CZ" sz="2400" dirty="0" err="1"/>
              <a:t>Deutsche</a:t>
            </a:r>
            <a:r>
              <a:rPr lang="cs-CZ" sz="2400" dirty="0"/>
              <a:t> </a:t>
            </a:r>
            <a:r>
              <a:rPr lang="cs-CZ" sz="2400" dirty="0" err="1"/>
              <a:t>Grammatik</a:t>
            </a:r>
            <a:r>
              <a:rPr lang="cs-CZ" sz="2400" dirty="0"/>
              <a:t>.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Handbuchbuch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den </a:t>
            </a:r>
            <a:r>
              <a:rPr lang="cs-CZ" sz="2400" dirty="0" err="1"/>
              <a:t>Ausländerunterricht</a:t>
            </a:r>
            <a:r>
              <a:rPr lang="cs-CZ" sz="2400" dirty="0"/>
              <a:t>. 15., </a:t>
            </a:r>
            <a:r>
              <a:rPr lang="cs-CZ" sz="2400" dirty="0" err="1"/>
              <a:t>durchgesehene</a:t>
            </a:r>
            <a:r>
              <a:rPr lang="cs-CZ" sz="2400" dirty="0"/>
              <a:t> </a:t>
            </a:r>
            <a:r>
              <a:rPr lang="cs-CZ" sz="2400" dirty="0" err="1"/>
              <a:t>Auflage</a:t>
            </a:r>
            <a:r>
              <a:rPr lang="cs-CZ" sz="2400" dirty="0"/>
              <a:t> 1993. </a:t>
            </a:r>
            <a:r>
              <a:rPr lang="cs-CZ" sz="2400" dirty="0" err="1"/>
              <a:t>Langenscheidt</a:t>
            </a:r>
            <a:r>
              <a:rPr lang="cs-CZ" sz="2400" dirty="0"/>
              <a:t> </a:t>
            </a:r>
            <a:r>
              <a:rPr lang="cs-CZ" sz="2400" dirty="0" err="1"/>
              <a:t>Verlag</a:t>
            </a:r>
            <a:r>
              <a:rPr lang="cs-CZ" sz="2400" dirty="0"/>
              <a:t>. </a:t>
            </a:r>
            <a:r>
              <a:rPr lang="cs-CZ" sz="2400" dirty="0" err="1"/>
              <a:t>Germany</a:t>
            </a:r>
            <a:r>
              <a:rPr lang="cs-CZ" sz="2400" dirty="0"/>
              <a:t>. ISBN 3-324-00118-8.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MOTTA, G., CVIKOWSKA, B., VOMÁČKOVÁ, O., ČERNÝ, T. Direkt 2 </a:t>
            </a:r>
            <a:r>
              <a:rPr lang="cs-CZ" sz="2400" dirty="0" err="1"/>
              <a:t>neu</a:t>
            </a:r>
            <a:r>
              <a:rPr lang="cs-CZ" sz="2400" dirty="0"/>
              <a:t>. Němčina pro střední školy. Učebnice a pracovní sešit. Nové přepracované vydání: Tomáš Černý,  </a:t>
            </a:r>
            <a:r>
              <a:rPr lang="cs-CZ" sz="2400" dirty="0" err="1"/>
              <a:t>Klett</a:t>
            </a:r>
            <a:r>
              <a:rPr lang="cs-CZ" sz="2400" dirty="0"/>
              <a:t> nakladatelství s. r. o., Praha 2012. </a:t>
            </a:r>
            <a:r>
              <a:rPr lang="cs-CZ" sz="2400"/>
              <a:t>ISBN </a:t>
            </a:r>
            <a:r>
              <a:rPr lang="cs-CZ" sz="2400"/>
              <a:t>978-80-7397-101-4</a:t>
            </a:r>
            <a:r>
              <a:rPr lang="cs-CZ" sz="2400" smtClean="0"/>
              <a:t>.</a:t>
            </a: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75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Skloňování přídavných jmen po členu určitém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30824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 	rod mužský</a:t>
            </a:r>
          </a:p>
          <a:p>
            <a:pPr marL="514350" indent="-514350">
              <a:buNone/>
            </a:pPr>
            <a:r>
              <a:rPr lang="cs-CZ" dirty="0" smtClean="0"/>
              <a:t>1. p. der </a:t>
            </a:r>
            <a:r>
              <a:rPr lang="cs-CZ" dirty="0" err="1" smtClean="0"/>
              <a:t>schwarz</a:t>
            </a:r>
            <a:r>
              <a:rPr lang="cs-CZ" b="1" dirty="0" err="1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Wald</a:t>
            </a: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3. p. </a:t>
            </a:r>
            <a:r>
              <a:rPr lang="cs-CZ" dirty="0"/>
              <a:t>d</a:t>
            </a:r>
            <a:r>
              <a:rPr lang="cs-CZ" dirty="0" smtClean="0"/>
              <a:t>em </a:t>
            </a:r>
            <a:r>
              <a:rPr lang="cs-CZ" dirty="0" err="1" smtClean="0"/>
              <a:t>schwarz</a:t>
            </a:r>
            <a:r>
              <a:rPr lang="cs-CZ" b="1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Wald</a:t>
            </a: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4. p. den </a:t>
            </a:r>
            <a:r>
              <a:rPr lang="cs-CZ" dirty="0" err="1" smtClean="0"/>
              <a:t>schwarz</a:t>
            </a:r>
            <a:r>
              <a:rPr lang="cs-CZ" b="1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Wald</a:t>
            </a: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	</a:t>
            </a:r>
            <a:r>
              <a:rPr lang="cs-CZ" b="1" dirty="0" smtClean="0"/>
              <a:t>rod střední</a:t>
            </a:r>
          </a:p>
          <a:p>
            <a:pPr marL="514350" indent="-514350">
              <a:buNone/>
            </a:pPr>
            <a:r>
              <a:rPr lang="cs-CZ" dirty="0" smtClean="0"/>
              <a:t>1. p.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klein</a:t>
            </a:r>
            <a:r>
              <a:rPr lang="cs-CZ" b="1" dirty="0" err="1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3. p.</a:t>
            </a:r>
            <a:r>
              <a:rPr lang="cs-CZ" dirty="0"/>
              <a:t> </a:t>
            </a:r>
            <a:r>
              <a:rPr lang="cs-CZ" dirty="0" smtClean="0"/>
              <a:t>dem </a:t>
            </a:r>
            <a:r>
              <a:rPr lang="cs-CZ" dirty="0" err="1" smtClean="0"/>
              <a:t>klein</a:t>
            </a:r>
            <a:r>
              <a:rPr lang="cs-CZ" b="1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4. p.</a:t>
            </a:r>
            <a:r>
              <a:rPr lang="cs-CZ" dirty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klein</a:t>
            </a:r>
            <a:r>
              <a:rPr lang="cs-CZ" b="1" dirty="0" err="1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4860032" y="1628800"/>
            <a:ext cx="4038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 		</a:t>
            </a:r>
            <a:r>
              <a:rPr lang="cs-CZ" b="1" dirty="0" smtClean="0"/>
              <a:t>rod ženský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schön</a:t>
            </a:r>
            <a:r>
              <a:rPr lang="cs-CZ" b="1" dirty="0" err="1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Frau</a:t>
            </a:r>
            <a:endParaRPr lang="cs-CZ" dirty="0" smtClean="0"/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	der </a:t>
            </a:r>
            <a:r>
              <a:rPr lang="cs-CZ" dirty="0" err="1" smtClean="0"/>
              <a:t>schön</a:t>
            </a:r>
            <a:r>
              <a:rPr lang="cs-CZ" b="1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Frau</a:t>
            </a:r>
            <a:endParaRPr lang="cs-CZ" dirty="0" smtClean="0"/>
          </a:p>
          <a:p>
            <a:pPr>
              <a:buNone/>
            </a:pPr>
            <a:r>
              <a:rPr lang="cs-CZ" dirty="0"/>
              <a:t>	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schön</a:t>
            </a:r>
            <a:r>
              <a:rPr lang="cs-CZ" b="1" dirty="0" err="1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Frau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</a:t>
            </a:r>
            <a:r>
              <a:rPr lang="cs-CZ" b="1" dirty="0" smtClean="0"/>
              <a:t>množné číslo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alt</a:t>
            </a:r>
            <a:r>
              <a:rPr lang="cs-CZ" b="1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Bücher</a:t>
            </a:r>
            <a:endParaRPr lang="cs-CZ" dirty="0" smtClean="0"/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den </a:t>
            </a:r>
            <a:r>
              <a:rPr lang="cs-CZ" dirty="0" err="1" smtClean="0"/>
              <a:t>alt</a:t>
            </a:r>
            <a:r>
              <a:rPr lang="cs-CZ" b="1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Bücher</a:t>
            </a:r>
            <a:r>
              <a:rPr lang="cs-CZ" b="1" dirty="0" err="1" smtClean="0">
                <a:solidFill>
                  <a:srgbClr val="0070C0"/>
                </a:solidFill>
              </a:rPr>
              <a:t>n</a:t>
            </a:r>
            <a:endParaRPr lang="cs-CZ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alt</a:t>
            </a:r>
            <a:r>
              <a:rPr lang="cs-CZ" b="1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Bücher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44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/>
          </a:bodyPr>
          <a:lstStyle/>
          <a:p>
            <a:r>
              <a:rPr lang="cs-CZ" b="1" dirty="0" smtClean="0"/>
              <a:t>ve 3. p. mn. č. </a:t>
            </a:r>
            <a:r>
              <a:rPr lang="cs-CZ" b="1" dirty="0" smtClean="0">
                <a:solidFill>
                  <a:srgbClr val="0070C0"/>
                </a:solidFill>
              </a:rPr>
              <a:t>podstatné jméno </a:t>
            </a:r>
            <a:r>
              <a:rPr lang="cs-CZ" dirty="0" smtClean="0"/>
              <a:t>přibírá koncovku </a:t>
            </a:r>
            <a:r>
              <a:rPr lang="cs-CZ" b="1" dirty="0" smtClean="0">
                <a:solidFill>
                  <a:srgbClr val="0070C0"/>
                </a:solidFill>
              </a:rPr>
              <a:t>–n</a:t>
            </a:r>
          </a:p>
          <a:p>
            <a:r>
              <a:rPr lang="cs-CZ" dirty="0" smtClean="0"/>
              <a:t>stejným způsobem se přídavná jména skloňují</a:t>
            </a:r>
          </a:p>
          <a:p>
            <a:pPr>
              <a:buNone/>
            </a:pPr>
            <a:r>
              <a:rPr lang="cs-CZ" dirty="0" smtClean="0"/>
              <a:t>    po</a:t>
            </a:r>
            <a:r>
              <a:rPr lang="cs-CZ" b="1" dirty="0" smtClean="0"/>
              <a:t> zájmenech </a:t>
            </a:r>
            <a:r>
              <a:rPr lang="cs-CZ" b="1" dirty="0" err="1" smtClean="0">
                <a:solidFill>
                  <a:srgbClr val="00B050"/>
                </a:solidFill>
              </a:rPr>
              <a:t>dieser</a:t>
            </a:r>
            <a:r>
              <a:rPr lang="cs-CZ" b="1" dirty="0" smtClean="0">
                <a:solidFill>
                  <a:srgbClr val="00B050"/>
                </a:solidFill>
              </a:rPr>
              <a:t>,-e,-es </a:t>
            </a:r>
            <a:r>
              <a:rPr lang="cs-CZ" dirty="0" smtClean="0"/>
              <a:t>a</a:t>
            </a:r>
            <a:r>
              <a:rPr lang="cs-CZ" b="1" dirty="0" smtClean="0"/>
              <a:t> </a:t>
            </a:r>
            <a:r>
              <a:rPr lang="cs-CZ" b="1" dirty="0" err="1" smtClean="0">
                <a:solidFill>
                  <a:srgbClr val="00B050"/>
                </a:solidFill>
              </a:rPr>
              <a:t>jeder</a:t>
            </a:r>
            <a:r>
              <a:rPr lang="cs-CZ" b="1" dirty="0" smtClean="0">
                <a:solidFill>
                  <a:srgbClr val="00B050"/>
                </a:solidFill>
              </a:rPr>
              <a:t>, -e, -es</a:t>
            </a: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např.  </a:t>
            </a:r>
            <a:r>
              <a:rPr lang="cs-CZ" b="1" dirty="0" err="1" smtClean="0"/>
              <a:t>dieser</a:t>
            </a:r>
            <a:r>
              <a:rPr lang="cs-CZ" dirty="0" smtClean="0"/>
              <a:t> alte </a:t>
            </a:r>
            <a:r>
              <a:rPr lang="cs-CZ" dirty="0" err="1" smtClean="0"/>
              <a:t>Bau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		     </a:t>
            </a:r>
            <a:r>
              <a:rPr lang="cs-CZ" b="1" dirty="0" err="1" smtClean="0"/>
              <a:t>jedes</a:t>
            </a:r>
            <a:r>
              <a:rPr lang="cs-CZ" dirty="0" smtClean="0"/>
              <a:t> </a:t>
            </a:r>
            <a:r>
              <a:rPr lang="cs-CZ" dirty="0" err="1" smtClean="0"/>
              <a:t>neue</a:t>
            </a:r>
            <a:r>
              <a:rPr lang="cs-CZ" dirty="0" smtClean="0"/>
              <a:t> </a:t>
            </a:r>
            <a:r>
              <a:rPr lang="cs-CZ" dirty="0" err="1" smtClean="0"/>
              <a:t>Haus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		    </a:t>
            </a:r>
            <a:r>
              <a:rPr lang="cs-CZ" b="1" dirty="0" err="1" smtClean="0"/>
              <a:t>diese</a:t>
            </a:r>
            <a:r>
              <a:rPr lang="cs-CZ" dirty="0" smtClean="0"/>
              <a:t> </a:t>
            </a:r>
            <a:r>
              <a:rPr lang="cs-CZ" dirty="0" err="1" smtClean="0"/>
              <a:t>braunen</a:t>
            </a:r>
            <a:r>
              <a:rPr lang="cs-CZ" dirty="0" smtClean="0"/>
              <a:t> </a:t>
            </a:r>
            <a:r>
              <a:rPr lang="cs-CZ" dirty="0" err="1" smtClean="0"/>
              <a:t>Schuhe</a:t>
            </a:r>
            <a:endParaRPr lang="cs-CZ" dirty="0" smtClean="0"/>
          </a:p>
          <a:p>
            <a:r>
              <a:rPr lang="cs-CZ" dirty="0" smtClean="0"/>
              <a:t>stejným způsobem se přídavná jména </a:t>
            </a:r>
          </a:p>
          <a:p>
            <a:pPr>
              <a:buNone/>
            </a:pPr>
            <a:r>
              <a:rPr lang="cs-CZ" b="1" dirty="0" smtClean="0"/>
              <a:t>	v množném čísle </a:t>
            </a:r>
            <a:r>
              <a:rPr lang="cs-CZ" dirty="0" smtClean="0"/>
              <a:t>skloňují</a:t>
            </a:r>
            <a:r>
              <a:rPr lang="cs-CZ" b="1" dirty="0" smtClean="0"/>
              <a:t> </a:t>
            </a:r>
            <a:r>
              <a:rPr lang="cs-CZ" dirty="0" smtClean="0"/>
              <a:t>po</a:t>
            </a:r>
            <a:r>
              <a:rPr lang="cs-CZ" b="1" dirty="0" smtClean="0"/>
              <a:t> </a:t>
            </a:r>
            <a:r>
              <a:rPr lang="cs-CZ" b="1" dirty="0" err="1" smtClean="0">
                <a:solidFill>
                  <a:srgbClr val="00B050"/>
                </a:solidFill>
              </a:rPr>
              <a:t>alle</a:t>
            </a:r>
            <a:r>
              <a:rPr lang="cs-CZ" b="1" dirty="0" smtClean="0"/>
              <a:t>, </a:t>
            </a:r>
            <a:r>
              <a:rPr lang="cs-CZ" b="1" dirty="0" err="1" smtClean="0">
                <a:solidFill>
                  <a:srgbClr val="00B050"/>
                </a:solidFill>
              </a:rPr>
              <a:t>beide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např.  </a:t>
            </a:r>
            <a:r>
              <a:rPr lang="cs-CZ" b="1" dirty="0" err="1" smtClean="0"/>
              <a:t>alle</a:t>
            </a:r>
            <a:r>
              <a:rPr lang="cs-CZ" dirty="0" smtClean="0"/>
              <a:t> </a:t>
            </a:r>
            <a:r>
              <a:rPr lang="cs-CZ" dirty="0" err="1" smtClean="0"/>
              <a:t>schönen</a:t>
            </a:r>
            <a:r>
              <a:rPr lang="cs-CZ" dirty="0" smtClean="0"/>
              <a:t> </a:t>
            </a:r>
            <a:r>
              <a:rPr lang="cs-CZ" dirty="0" err="1" smtClean="0"/>
              <a:t>Häuser</a:t>
            </a: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	     </a:t>
            </a:r>
            <a:r>
              <a:rPr lang="cs-CZ" b="1" dirty="0" err="1" smtClean="0"/>
              <a:t>beide</a:t>
            </a:r>
            <a:r>
              <a:rPr lang="cs-CZ" dirty="0" smtClean="0"/>
              <a:t> </a:t>
            </a:r>
            <a:r>
              <a:rPr lang="cs-CZ" dirty="0" err="1" smtClean="0"/>
              <a:t>kranken</a:t>
            </a:r>
            <a:r>
              <a:rPr lang="cs-CZ" dirty="0" smtClean="0"/>
              <a:t> </a:t>
            </a:r>
            <a:r>
              <a:rPr lang="cs-CZ" dirty="0" err="1" smtClean="0"/>
              <a:t>Kinder</a:t>
            </a:r>
            <a:r>
              <a:rPr lang="cs-CZ" dirty="0" smtClean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859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I. Cvičení - doplň člen určitý a koncovky přídavných jmen: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b="1" dirty="0" err="1" smtClean="0"/>
              <a:t>Was</a:t>
            </a:r>
            <a:r>
              <a:rPr lang="cs-CZ" b="1" dirty="0" smtClean="0"/>
              <a:t> </a:t>
            </a:r>
            <a:r>
              <a:rPr lang="cs-CZ" b="1" dirty="0" err="1" smtClean="0"/>
              <a:t>passt</a:t>
            </a:r>
            <a:r>
              <a:rPr lang="cs-CZ" b="1" dirty="0" smtClean="0"/>
              <a:t> </a:t>
            </a:r>
            <a:r>
              <a:rPr lang="cs-CZ" b="1" dirty="0" err="1" smtClean="0"/>
              <a:t>zu</a:t>
            </a:r>
            <a:r>
              <a:rPr lang="cs-CZ" b="1" dirty="0" smtClean="0"/>
              <a:t> </a:t>
            </a:r>
            <a:r>
              <a:rPr lang="cs-CZ" b="1" dirty="0" err="1" smtClean="0"/>
              <a:t>diesem</a:t>
            </a:r>
            <a:r>
              <a:rPr lang="cs-CZ" b="1" dirty="0" smtClean="0"/>
              <a:t> </a:t>
            </a:r>
            <a:r>
              <a:rPr lang="cs-CZ" b="1" dirty="0" err="1" smtClean="0"/>
              <a:t>Mantel</a:t>
            </a:r>
            <a:r>
              <a:rPr lang="cs-CZ" b="1" dirty="0" smtClean="0"/>
              <a:t>?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blau</a:t>
            </a:r>
            <a:r>
              <a:rPr lang="cs-CZ" dirty="0" smtClean="0"/>
              <a:t>) </a:t>
            </a:r>
            <a:r>
              <a:rPr lang="cs-CZ" dirty="0" err="1" smtClean="0"/>
              <a:t>Schuhe</a:t>
            </a:r>
            <a:r>
              <a:rPr lang="cs-CZ" dirty="0" smtClean="0"/>
              <a:t>; (</a:t>
            </a:r>
            <a:r>
              <a:rPr lang="cs-CZ" dirty="0" err="1" smtClean="0"/>
              <a:t>wei</a:t>
            </a:r>
            <a:r>
              <a:rPr lang="cs-CZ" dirty="0" smtClean="0"/>
              <a:t>ẞ) </a:t>
            </a:r>
            <a:r>
              <a:rPr lang="cs-CZ" dirty="0" err="1" smtClean="0"/>
              <a:t>Mütze</a:t>
            </a:r>
            <a:r>
              <a:rPr lang="cs-CZ" dirty="0" smtClean="0"/>
              <a:t>; (</a:t>
            </a:r>
            <a:r>
              <a:rPr lang="cs-CZ" dirty="0" err="1" smtClean="0"/>
              <a:t>grau</a:t>
            </a:r>
            <a:r>
              <a:rPr lang="cs-CZ" dirty="0" smtClean="0"/>
              <a:t>) </a:t>
            </a:r>
            <a:r>
              <a:rPr lang="cs-CZ" dirty="0" err="1" smtClean="0"/>
              <a:t>Sweatshirt</a:t>
            </a:r>
            <a:r>
              <a:rPr lang="cs-CZ" dirty="0" smtClean="0"/>
              <a:t>; (</a:t>
            </a:r>
            <a:r>
              <a:rPr lang="cs-CZ" dirty="0" err="1" smtClean="0"/>
              <a:t>schwarz</a:t>
            </a:r>
            <a:r>
              <a:rPr lang="cs-CZ" dirty="0" smtClean="0"/>
              <a:t>) </a:t>
            </a:r>
            <a:r>
              <a:rPr lang="cs-CZ" dirty="0" err="1" smtClean="0"/>
              <a:t>Hose</a:t>
            </a:r>
            <a:r>
              <a:rPr lang="cs-CZ" dirty="0" smtClean="0"/>
              <a:t>; (</a:t>
            </a:r>
            <a:r>
              <a:rPr lang="cs-CZ" dirty="0" err="1" smtClean="0"/>
              <a:t>farbig</a:t>
            </a:r>
            <a:r>
              <a:rPr lang="cs-CZ" dirty="0" smtClean="0"/>
              <a:t>) </a:t>
            </a:r>
            <a:r>
              <a:rPr lang="cs-CZ" dirty="0" err="1" smtClean="0"/>
              <a:t>Schal</a:t>
            </a:r>
            <a:endParaRPr lang="cs-CZ" dirty="0" smtClean="0"/>
          </a:p>
          <a:p>
            <a:pPr>
              <a:buFontTx/>
              <a:buChar char="-"/>
            </a:pPr>
            <a:r>
              <a:rPr lang="cs-CZ" b="1" dirty="0" err="1" smtClean="0"/>
              <a:t>Was</a:t>
            </a:r>
            <a:r>
              <a:rPr lang="cs-CZ" b="1" dirty="0" smtClean="0"/>
              <a:t> </a:t>
            </a:r>
            <a:r>
              <a:rPr lang="cs-CZ" b="1" dirty="0" err="1" smtClean="0"/>
              <a:t>möchtest</a:t>
            </a:r>
            <a:r>
              <a:rPr lang="cs-CZ" b="1" dirty="0" smtClean="0"/>
              <a:t> </a:t>
            </a:r>
            <a:r>
              <a:rPr lang="cs-CZ" b="1" dirty="0" err="1" smtClean="0"/>
              <a:t>du</a:t>
            </a:r>
            <a:r>
              <a:rPr lang="cs-CZ" b="1" dirty="0" smtClean="0"/>
              <a:t>?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bunt</a:t>
            </a:r>
            <a:r>
              <a:rPr lang="cs-CZ" dirty="0" smtClean="0"/>
              <a:t>) </a:t>
            </a:r>
            <a:r>
              <a:rPr lang="cs-CZ" dirty="0" err="1" smtClean="0"/>
              <a:t>Bluse</a:t>
            </a:r>
            <a:r>
              <a:rPr lang="cs-CZ" dirty="0" smtClean="0"/>
              <a:t>; (</a:t>
            </a:r>
            <a:r>
              <a:rPr lang="cs-CZ" dirty="0" err="1" smtClean="0"/>
              <a:t>blau</a:t>
            </a:r>
            <a:r>
              <a:rPr lang="cs-CZ" dirty="0" smtClean="0"/>
              <a:t>) </a:t>
            </a:r>
            <a:r>
              <a:rPr lang="cs-CZ" dirty="0" err="1" smtClean="0"/>
              <a:t>Jeansrock</a:t>
            </a:r>
            <a:r>
              <a:rPr lang="cs-CZ" dirty="0" smtClean="0"/>
              <a:t>; (</a:t>
            </a:r>
            <a:r>
              <a:rPr lang="cs-CZ" dirty="0" err="1" smtClean="0"/>
              <a:t>kariert</a:t>
            </a:r>
            <a:r>
              <a:rPr lang="cs-CZ" dirty="0" smtClean="0"/>
              <a:t>) </a:t>
            </a:r>
            <a:r>
              <a:rPr lang="cs-CZ" dirty="0" err="1" smtClean="0"/>
              <a:t>Sweatshirt</a:t>
            </a:r>
            <a:r>
              <a:rPr lang="cs-CZ" dirty="0" smtClean="0"/>
              <a:t>; (</a:t>
            </a:r>
            <a:r>
              <a:rPr lang="cs-CZ" dirty="0" err="1" smtClean="0"/>
              <a:t>modisch</a:t>
            </a:r>
            <a:r>
              <a:rPr lang="cs-CZ" dirty="0" smtClean="0"/>
              <a:t>)</a:t>
            </a:r>
            <a:r>
              <a:rPr lang="cs-CZ" dirty="0" err="1" smtClean="0"/>
              <a:t>Schuhe</a:t>
            </a:r>
            <a:endParaRPr lang="cs-CZ" dirty="0" smtClean="0"/>
          </a:p>
          <a:p>
            <a:pPr>
              <a:buFontTx/>
              <a:buChar char="-"/>
            </a:pPr>
            <a:r>
              <a:rPr lang="cs-CZ" b="1" dirty="0" err="1" smtClean="0"/>
              <a:t>Wie</a:t>
            </a:r>
            <a:r>
              <a:rPr lang="cs-CZ" b="1" dirty="0" smtClean="0"/>
              <a:t> </a:t>
            </a:r>
            <a:r>
              <a:rPr lang="cs-CZ" b="1" dirty="0" err="1" smtClean="0"/>
              <a:t>kommt</a:t>
            </a:r>
            <a:r>
              <a:rPr lang="cs-CZ" b="1" dirty="0" smtClean="0"/>
              <a:t> </a:t>
            </a:r>
            <a:r>
              <a:rPr lang="cs-CZ" b="1" dirty="0" err="1" smtClean="0"/>
              <a:t>sie</a:t>
            </a:r>
            <a:r>
              <a:rPr lang="cs-CZ" b="1" dirty="0" smtClean="0"/>
              <a:t>?</a:t>
            </a:r>
          </a:p>
          <a:p>
            <a:pPr marL="0" indent="0">
              <a:buNone/>
            </a:pPr>
            <a:r>
              <a:rPr lang="cs-CZ" dirty="0" smtClean="0"/>
              <a:t>in (</a:t>
            </a:r>
            <a:r>
              <a:rPr lang="cs-CZ" dirty="0" err="1" smtClean="0"/>
              <a:t>warm</a:t>
            </a:r>
            <a:r>
              <a:rPr lang="cs-CZ" dirty="0" smtClean="0"/>
              <a:t>) </a:t>
            </a:r>
            <a:r>
              <a:rPr lang="cs-CZ" dirty="0" err="1" smtClean="0"/>
              <a:t>Stiefeln</a:t>
            </a:r>
            <a:r>
              <a:rPr lang="cs-CZ" dirty="0" smtClean="0"/>
              <a:t>; in (</a:t>
            </a:r>
            <a:r>
              <a:rPr lang="cs-CZ" dirty="0" err="1" smtClean="0"/>
              <a:t>billig</a:t>
            </a:r>
            <a:r>
              <a:rPr lang="cs-CZ" dirty="0" smtClean="0"/>
              <a:t>) </a:t>
            </a:r>
            <a:r>
              <a:rPr lang="cs-CZ" dirty="0" err="1" smtClean="0"/>
              <a:t>Jacke</a:t>
            </a:r>
            <a:r>
              <a:rPr lang="cs-CZ" dirty="0" smtClean="0"/>
              <a:t>; in (</a:t>
            </a:r>
            <a:r>
              <a:rPr lang="cs-CZ" dirty="0" err="1" smtClean="0"/>
              <a:t>dunkel</a:t>
            </a:r>
            <a:r>
              <a:rPr lang="cs-CZ" dirty="0" smtClean="0"/>
              <a:t>) </a:t>
            </a:r>
            <a:r>
              <a:rPr lang="cs-CZ" dirty="0" err="1" smtClean="0"/>
              <a:t>Jeans</a:t>
            </a:r>
            <a:r>
              <a:rPr lang="cs-CZ" dirty="0" smtClean="0"/>
              <a:t>; </a:t>
            </a:r>
          </a:p>
          <a:p>
            <a:pPr marL="0" indent="0">
              <a:buNone/>
            </a:pPr>
            <a:r>
              <a:rPr lang="cs-CZ" dirty="0" smtClean="0"/>
              <a:t>in (</a:t>
            </a:r>
            <a:r>
              <a:rPr lang="cs-CZ" dirty="0" err="1" smtClean="0"/>
              <a:t>teuer</a:t>
            </a:r>
            <a:r>
              <a:rPr lang="cs-CZ" dirty="0" smtClean="0"/>
              <a:t>) </a:t>
            </a:r>
            <a:r>
              <a:rPr lang="cs-CZ" dirty="0" err="1" smtClean="0"/>
              <a:t>Kostüm</a:t>
            </a:r>
            <a:r>
              <a:rPr lang="cs-CZ" dirty="0" smtClean="0"/>
              <a:t>; in (rot) Anorak</a:t>
            </a:r>
          </a:p>
          <a:p>
            <a:pPr>
              <a:buFontTx/>
              <a:buChar char="-"/>
            </a:pPr>
            <a:r>
              <a:rPr lang="cs-CZ" b="1" dirty="0" err="1" smtClean="0"/>
              <a:t>Was</a:t>
            </a:r>
            <a:r>
              <a:rPr lang="cs-CZ" b="1" dirty="0" smtClean="0"/>
              <a:t> </a:t>
            </a:r>
            <a:r>
              <a:rPr lang="cs-CZ" b="1" dirty="0" err="1" smtClean="0"/>
              <a:t>kaufst</a:t>
            </a:r>
            <a:r>
              <a:rPr lang="cs-CZ" b="1" dirty="0" smtClean="0"/>
              <a:t> </a:t>
            </a:r>
            <a:r>
              <a:rPr lang="cs-CZ" b="1" dirty="0" err="1" smtClean="0"/>
              <a:t>du</a:t>
            </a:r>
            <a:r>
              <a:rPr lang="cs-CZ" b="1" dirty="0" smtClean="0"/>
              <a:t>?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festlich</a:t>
            </a:r>
            <a:r>
              <a:rPr lang="cs-CZ" dirty="0" smtClean="0"/>
              <a:t>) </a:t>
            </a:r>
            <a:r>
              <a:rPr lang="cs-CZ" dirty="0" err="1" smtClean="0"/>
              <a:t>Kleid</a:t>
            </a:r>
            <a:r>
              <a:rPr lang="cs-CZ" dirty="0" smtClean="0"/>
              <a:t>; (</a:t>
            </a:r>
            <a:r>
              <a:rPr lang="cs-CZ" dirty="0" err="1" smtClean="0"/>
              <a:t>gelb</a:t>
            </a:r>
            <a:r>
              <a:rPr lang="cs-CZ" dirty="0" smtClean="0"/>
              <a:t>) </a:t>
            </a:r>
            <a:r>
              <a:rPr lang="cs-CZ" dirty="0" err="1" smtClean="0"/>
              <a:t>Pullover</a:t>
            </a:r>
            <a:r>
              <a:rPr lang="cs-CZ" dirty="0" smtClean="0"/>
              <a:t>; (</a:t>
            </a:r>
            <a:r>
              <a:rPr lang="cs-CZ" dirty="0" err="1" smtClean="0"/>
              <a:t>schwarz</a:t>
            </a:r>
            <a:r>
              <a:rPr lang="cs-CZ" dirty="0" smtClean="0"/>
              <a:t>) </a:t>
            </a:r>
            <a:r>
              <a:rPr lang="cs-CZ" dirty="0" err="1" smtClean="0"/>
              <a:t>Lederschuhe</a:t>
            </a:r>
            <a:r>
              <a:rPr lang="cs-CZ" dirty="0" smtClean="0"/>
              <a:t>; (</a:t>
            </a:r>
            <a:r>
              <a:rPr lang="cs-CZ" dirty="0" err="1" smtClean="0"/>
              <a:t>kariert</a:t>
            </a:r>
            <a:r>
              <a:rPr lang="cs-CZ" dirty="0" smtClean="0"/>
              <a:t>) </a:t>
            </a:r>
            <a:r>
              <a:rPr lang="cs-CZ" dirty="0" err="1" smtClean="0"/>
              <a:t>Bluse</a:t>
            </a:r>
            <a:r>
              <a:rPr lang="cs-CZ" dirty="0" smtClean="0"/>
              <a:t>; (</a:t>
            </a:r>
            <a:r>
              <a:rPr lang="cs-CZ" dirty="0" err="1" smtClean="0"/>
              <a:t>gro</a:t>
            </a:r>
            <a:r>
              <a:rPr lang="cs-CZ" dirty="0" smtClean="0"/>
              <a:t>ẞ) </a:t>
            </a:r>
            <a:r>
              <a:rPr lang="cs-CZ" dirty="0" err="1" smtClean="0"/>
              <a:t>Tasche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925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II. Cvičení - doplň člen určitý a koncovky přídavných jmen: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00600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cs-CZ" sz="3000" dirty="0" smtClean="0"/>
              <a:t> </a:t>
            </a:r>
            <a:r>
              <a:rPr lang="cs-CZ" sz="3000" dirty="0" err="1" smtClean="0"/>
              <a:t>Was</a:t>
            </a:r>
            <a:r>
              <a:rPr lang="cs-CZ" sz="3000" dirty="0" smtClean="0"/>
              <a:t> </a:t>
            </a:r>
            <a:r>
              <a:rPr lang="cs-CZ" sz="3000" dirty="0" err="1" smtClean="0"/>
              <a:t>kostet</a:t>
            </a:r>
            <a:r>
              <a:rPr lang="cs-CZ" sz="3000" dirty="0" smtClean="0"/>
              <a:t> d- elegant- </a:t>
            </a:r>
            <a:r>
              <a:rPr lang="cs-CZ" sz="3000" dirty="0" err="1" smtClean="0"/>
              <a:t>Anzug</a:t>
            </a:r>
            <a:r>
              <a:rPr lang="cs-CZ" sz="3000" dirty="0" smtClean="0"/>
              <a:t>? </a:t>
            </a:r>
          </a:p>
          <a:p>
            <a:pPr marL="0" indent="0"/>
            <a:r>
              <a:rPr lang="cs-CZ" sz="3000" dirty="0" smtClean="0"/>
              <a:t> </a:t>
            </a:r>
            <a:r>
              <a:rPr lang="cs-CZ" sz="3000" dirty="0" err="1" smtClean="0"/>
              <a:t>Heute</a:t>
            </a:r>
            <a:r>
              <a:rPr lang="cs-CZ" sz="3000" dirty="0" smtClean="0"/>
              <a:t> </a:t>
            </a:r>
            <a:r>
              <a:rPr lang="cs-CZ" sz="3000" dirty="0" err="1" smtClean="0"/>
              <a:t>ziehe</a:t>
            </a:r>
            <a:r>
              <a:rPr lang="cs-CZ" sz="3000" dirty="0" smtClean="0"/>
              <a:t> </a:t>
            </a:r>
            <a:r>
              <a:rPr lang="cs-CZ" sz="3000" dirty="0" err="1" smtClean="0"/>
              <a:t>ich</a:t>
            </a:r>
            <a:r>
              <a:rPr lang="cs-CZ" sz="3000" dirty="0" smtClean="0"/>
              <a:t> d- </a:t>
            </a:r>
            <a:r>
              <a:rPr lang="cs-CZ" sz="3000" dirty="0" err="1" smtClean="0"/>
              <a:t>dunkel</a:t>
            </a:r>
            <a:r>
              <a:rPr lang="cs-CZ" sz="3000" dirty="0" smtClean="0"/>
              <a:t>- Rock </a:t>
            </a:r>
            <a:r>
              <a:rPr lang="cs-CZ" sz="3000" dirty="0" err="1" smtClean="0"/>
              <a:t>an</a:t>
            </a:r>
            <a:r>
              <a:rPr lang="cs-CZ" sz="3000" dirty="0" smtClean="0"/>
              <a:t>.</a:t>
            </a:r>
          </a:p>
          <a:p>
            <a:pPr marL="0" indent="0"/>
            <a:r>
              <a:rPr lang="cs-CZ" sz="3000" dirty="0" smtClean="0"/>
              <a:t> </a:t>
            </a:r>
            <a:r>
              <a:rPr lang="cs-CZ" sz="3000" dirty="0" err="1" smtClean="0"/>
              <a:t>Ich</a:t>
            </a:r>
            <a:r>
              <a:rPr lang="cs-CZ" sz="3000" dirty="0" smtClean="0"/>
              <a:t> </a:t>
            </a:r>
            <a:r>
              <a:rPr lang="cs-CZ" sz="3000" dirty="0" err="1" smtClean="0"/>
              <a:t>habe</a:t>
            </a:r>
            <a:r>
              <a:rPr lang="cs-CZ" sz="3000" dirty="0" smtClean="0"/>
              <a:t> d- </a:t>
            </a:r>
            <a:r>
              <a:rPr lang="cs-CZ" sz="3000" dirty="0" err="1" smtClean="0"/>
              <a:t>neue</a:t>
            </a:r>
            <a:r>
              <a:rPr lang="cs-CZ" sz="3000" dirty="0" smtClean="0"/>
              <a:t>- </a:t>
            </a:r>
            <a:r>
              <a:rPr lang="cs-CZ" sz="3000" dirty="0" err="1" smtClean="0"/>
              <a:t>Modekatalog</a:t>
            </a:r>
            <a:r>
              <a:rPr lang="cs-CZ" sz="3000" dirty="0" smtClean="0"/>
              <a:t> </a:t>
            </a:r>
            <a:r>
              <a:rPr lang="cs-CZ" sz="3000" dirty="0" err="1" smtClean="0"/>
              <a:t>gekauft</a:t>
            </a:r>
            <a:r>
              <a:rPr lang="cs-CZ" sz="3000" dirty="0" smtClean="0"/>
              <a:t>.</a:t>
            </a:r>
          </a:p>
          <a:p>
            <a:pPr marL="179388" indent="-179388"/>
            <a:r>
              <a:rPr lang="cs-CZ" sz="3000" dirty="0" err="1" smtClean="0"/>
              <a:t>Meine</a:t>
            </a:r>
            <a:r>
              <a:rPr lang="cs-CZ" sz="3000" dirty="0" smtClean="0"/>
              <a:t> </a:t>
            </a:r>
            <a:r>
              <a:rPr lang="cs-CZ" sz="3000" dirty="0" err="1" smtClean="0"/>
              <a:t>Lieblingsklamotten</a:t>
            </a:r>
            <a:r>
              <a:rPr lang="cs-CZ" sz="3000" dirty="0" smtClean="0"/>
              <a:t> </a:t>
            </a:r>
            <a:r>
              <a:rPr lang="cs-CZ" sz="3000" dirty="0" err="1" smtClean="0"/>
              <a:t>sind</a:t>
            </a:r>
            <a:r>
              <a:rPr lang="cs-CZ" sz="3000" dirty="0" smtClean="0"/>
              <a:t> d- </a:t>
            </a:r>
            <a:r>
              <a:rPr lang="cs-CZ" sz="3000" dirty="0" err="1" smtClean="0"/>
              <a:t>dunkelblau</a:t>
            </a:r>
            <a:r>
              <a:rPr lang="cs-CZ" sz="3000" dirty="0" smtClean="0"/>
              <a:t>- </a:t>
            </a:r>
            <a:r>
              <a:rPr lang="cs-CZ" sz="3000" dirty="0" err="1" smtClean="0"/>
              <a:t>Jeans</a:t>
            </a:r>
            <a:r>
              <a:rPr lang="cs-CZ" sz="3000" dirty="0" smtClean="0"/>
              <a:t> </a:t>
            </a:r>
            <a:r>
              <a:rPr lang="cs-CZ" sz="3000" dirty="0" err="1" smtClean="0"/>
              <a:t>und</a:t>
            </a:r>
            <a:r>
              <a:rPr lang="cs-CZ" sz="3000" dirty="0" smtClean="0"/>
              <a:t>   d- </a:t>
            </a:r>
            <a:r>
              <a:rPr lang="cs-CZ" sz="3000" dirty="0" err="1" smtClean="0"/>
              <a:t>bunt</a:t>
            </a:r>
            <a:r>
              <a:rPr lang="cs-CZ" sz="3000" dirty="0" smtClean="0"/>
              <a:t>- Top. </a:t>
            </a:r>
          </a:p>
          <a:p>
            <a:pPr marL="179388" indent="-179388"/>
            <a:r>
              <a:rPr lang="cs-CZ" sz="3000" dirty="0" err="1" smtClean="0"/>
              <a:t>Er</a:t>
            </a:r>
            <a:r>
              <a:rPr lang="cs-CZ" sz="3000" dirty="0" smtClean="0"/>
              <a:t> </a:t>
            </a:r>
            <a:r>
              <a:rPr lang="cs-CZ" sz="3000" dirty="0" err="1" smtClean="0"/>
              <a:t>geht</a:t>
            </a:r>
            <a:r>
              <a:rPr lang="cs-CZ" sz="3000" dirty="0" smtClean="0"/>
              <a:t> in d- </a:t>
            </a:r>
            <a:r>
              <a:rPr lang="cs-CZ" sz="3000" dirty="0" err="1" smtClean="0"/>
              <a:t>weiẞ</a:t>
            </a:r>
            <a:r>
              <a:rPr lang="cs-CZ" sz="3000" dirty="0" smtClean="0"/>
              <a:t>- </a:t>
            </a:r>
            <a:r>
              <a:rPr lang="cs-CZ" sz="3000" dirty="0" err="1" smtClean="0"/>
              <a:t>Hemd</a:t>
            </a:r>
            <a:r>
              <a:rPr lang="cs-CZ" sz="3000" dirty="0" smtClean="0"/>
              <a:t>, d- </a:t>
            </a:r>
            <a:r>
              <a:rPr lang="cs-CZ" sz="3000" dirty="0" err="1" smtClean="0"/>
              <a:t>bunt</a:t>
            </a:r>
            <a:r>
              <a:rPr lang="cs-CZ" sz="3000" dirty="0" smtClean="0"/>
              <a:t>- </a:t>
            </a:r>
            <a:r>
              <a:rPr lang="cs-CZ" sz="3000" dirty="0" err="1" smtClean="0"/>
              <a:t>Krawatte</a:t>
            </a:r>
            <a:r>
              <a:rPr lang="cs-CZ" sz="3000" dirty="0" smtClean="0"/>
              <a:t>, d- </a:t>
            </a:r>
            <a:r>
              <a:rPr lang="cs-CZ" sz="3000" dirty="0" err="1" smtClean="0"/>
              <a:t>schwarz</a:t>
            </a:r>
            <a:r>
              <a:rPr lang="cs-CZ" sz="3000" dirty="0" smtClean="0"/>
              <a:t>-  </a:t>
            </a:r>
            <a:r>
              <a:rPr lang="cs-CZ" sz="3000" dirty="0" err="1" smtClean="0"/>
              <a:t>Anzug</a:t>
            </a:r>
            <a:r>
              <a:rPr lang="cs-CZ" sz="3000" dirty="0" smtClean="0"/>
              <a:t> </a:t>
            </a:r>
            <a:r>
              <a:rPr lang="cs-CZ" sz="3000" dirty="0" err="1" smtClean="0"/>
              <a:t>und</a:t>
            </a:r>
            <a:r>
              <a:rPr lang="cs-CZ" sz="3000" dirty="0" smtClean="0"/>
              <a:t> d- </a:t>
            </a:r>
            <a:r>
              <a:rPr lang="cs-CZ" sz="3000" dirty="0" err="1" smtClean="0"/>
              <a:t>schick</a:t>
            </a:r>
            <a:r>
              <a:rPr lang="cs-CZ" sz="3000" dirty="0" smtClean="0"/>
              <a:t>- </a:t>
            </a:r>
            <a:r>
              <a:rPr lang="cs-CZ" sz="3000" dirty="0" err="1" smtClean="0"/>
              <a:t>Halbschuhen</a:t>
            </a:r>
            <a:r>
              <a:rPr lang="cs-CZ" sz="3000" dirty="0" smtClean="0"/>
              <a:t> </a:t>
            </a:r>
            <a:r>
              <a:rPr lang="cs-CZ" sz="3000" dirty="0" err="1" smtClean="0"/>
              <a:t>zum</a:t>
            </a:r>
            <a:r>
              <a:rPr lang="cs-CZ" sz="3000" dirty="0" smtClean="0"/>
              <a:t> </a:t>
            </a:r>
            <a:r>
              <a:rPr lang="cs-CZ" sz="3000" dirty="0" err="1" smtClean="0"/>
              <a:t>Ball</a:t>
            </a:r>
            <a:r>
              <a:rPr lang="cs-CZ" sz="3000" dirty="0" smtClean="0"/>
              <a:t>. </a:t>
            </a:r>
          </a:p>
          <a:p>
            <a:pPr marL="179388" indent="-179388"/>
            <a:r>
              <a:rPr lang="cs-CZ" sz="3000" dirty="0" err="1" smtClean="0"/>
              <a:t>Zum</a:t>
            </a:r>
            <a:r>
              <a:rPr lang="cs-CZ" sz="3000" dirty="0" smtClean="0"/>
              <a:t> </a:t>
            </a:r>
            <a:r>
              <a:rPr lang="cs-CZ" sz="3000" dirty="0" err="1" smtClean="0"/>
              <a:t>Joggen</a:t>
            </a:r>
            <a:r>
              <a:rPr lang="cs-CZ" sz="3000" dirty="0" smtClean="0"/>
              <a:t> </a:t>
            </a:r>
            <a:r>
              <a:rPr lang="cs-CZ" sz="3000" dirty="0" err="1" smtClean="0"/>
              <a:t>hat</a:t>
            </a:r>
            <a:r>
              <a:rPr lang="cs-CZ" sz="3000" dirty="0" smtClean="0"/>
              <a:t> </a:t>
            </a:r>
            <a:r>
              <a:rPr lang="cs-CZ" sz="3000" dirty="0" err="1" smtClean="0"/>
              <a:t>er</a:t>
            </a:r>
            <a:r>
              <a:rPr lang="cs-CZ" sz="3000" dirty="0" smtClean="0"/>
              <a:t> </a:t>
            </a:r>
            <a:r>
              <a:rPr lang="cs-CZ" sz="3000" dirty="0" err="1" smtClean="0"/>
              <a:t>immer</a:t>
            </a:r>
            <a:r>
              <a:rPr lang="cs-CZ" sz="3000" dirty="0" smtClean="0"/>
              <a:t> d- alt- </a:t>
            </a:r>
            <a:r>
              <a:rPr lang="cs-CZ" sz="3000" dirty="0" err="1" smtClean="0"/>
              <a:t>Trainingsanzug</a:t>
            </a:r>
            <a:r>
              <a:rPr lang="cs-CZ" sz="3000" dirty="0" smtClean="0"/>
              <a:t> </a:t>
            </a:r>
            <a:r>
              <a:rPr lang="cs-CZ" sz="3000" dirty="0" err="1" smtClean="0"/>
              <a:t>und</a:t>
            </a:r>
            <a:r>
              <a:rPr lang="cs-CZ" sz="3000" dirty="0" smtClean="0"/>
              <a:t> d- </a:t>
            </a:r>
            <a:r>
              <a:rPr lang="cs-CZ" sz="3000" dirty="0" err="1" smtClean="0"/>
              <a:t>abgetragen</a:t>
            </a:r>
            <a:r>
              <a:rPr lang="cs-CZ" sz="3000" dirty="0" smtClean="0"/>
              <a:t>- </a:t>
            </a:r>
            <a:r>
              <a:rPr lang="cs-CZ" sz="3000" dirty="0" err="1" smtClean="0"/>
              <a:t>Sportschuhe</a:t>
            </a:r>
            <a:r>
              <a:rPr lang="cs-CZ" sz="3000" dirty="0" smtClean="0"/>
              <a:t> </a:t>
            </a:r>
            <a:r>
              <a:rPr lang="cs-CZ" sz="3000" dirty="0" err="1" smtClean="0"/>
              <a:t>an</a:t>
            </a:r>
            <a:r>
              <a:rPr lang="cs-CZ" sz="3000" dirty="0" smtClean="0"/>
              <a:t>. </a:t>
            </a:r>
          </a:p>
          <a:p>
            <a:pPr marL="0" indent="0"/>
            <a:r>
              <a:rPr lang="cs-CZ" sz="3000" dirty="0" smtClean="0"/>
              <a:t> </a:t>
            </a:r>
            <a:r>
              <a:rPr lang="cs-CZ" sz="3000" dirty="0" err="1" smtClean="0"/>
              <a:t>Gefällt</a:t>
            </a:r>
            <a:r>
              <a:rPr lang="cs-CZ" sz="3000" dirty="0" smtClean="0"/>
              <a:t> </a:t>
            </a:r>
            <a:r>
              <a:rPr lang="cs-CZ" sz="3000" dirty="0" err="1" smtClean="0"/>
              <a:t>dir</a:t>
            </a:r>
            <a:r>
              <a:rPr lang="cs-CZ" sz="3000" dirty="0" smtClean="0"/>
              <a:t> d- </a:t>
            </a:r>
            <a:r>
              <a:rPr lang="cs-CZ" sz="3000" dirty="0" err="1" smtClean="0"/>
              <a:t>kariert</a:t>
            </a:r>
            <a:r>
              <a:rPr lang="cs-CZ" sz="3000" dirty="0" smtClean="0"/>
              <a:t>- </a:t>
            </a:r>
            <a:r>
              <a:rPr lang="cs-CZ" sz="3000" dirty="0" err="1" smtClean="0"/>
              <a:t>Sweatshirt</a:t>
            </a:r>
            <a:r>
              <a:rPr lang="cs-CZ" sz="3000" dirty="0" smtClean="0"/>
              <a:t> </a:t>
            </a:r>
            <a:r>
              <a:rPr lang="cs-CZ" sz="3000" dirty="0" err="1" smtClean="0"/>
              <a:t>besser</a:t>
            </a:r>
            <a:r>
              <a:rPr lang="cs-CZ" sz="3000" dirty="0" smtClean="0"/>
              <a:t> </a:t>
            </a:r>
            <a:r>
              <a:rPr lang="cs-CZ" sz="3000" dirty="0" err="1" smtClean="0"/>
              <a:t>als</a:t>
            </a:r>
            <a:r>
              <a:rPr lang="cs-CZ" sz="3000" dirty="0" smtClean="0"/>
              <a:t> d- </a:t>
            </a:r>
            <a:r>
              <a:rPr lang="cs-CZ" sz="3000" dirty="0" err="1" smtClean="0"/>
              <a:t>einfarbig</a:t>
            </a:r>
            <a:r>
              <a:rPr lang="cs-CZ" sz="3000" dirty="0" smtClean="0"/>
              <a:t>-?</a:t>
            </a:r>
          </a:p>
          <a:p>
            <a:pPr marL="179388" indent="-179388"/>
            <a:r>
              <a:rPr lang="cs-CZ" sz="3000" dirty="0" smtClean="0"/>
              <a:t> </a:t>
            </a:r>
            <a:r>
              <a:rPr lang="cs-CZ" sz="3000" dirty="0" err="1" smtClean="0"/>
              <a:t>Im</a:t>
            </a:r>
            <a:r>
              <a:rPr lang="cs-CZ" sz="3000" dirty="0" smtClean="0"/>
              <a:t> Sommer </a:t>
            </a:r>
            <a:r>
              <a:rPr lang="cs-CZ" sz="3000" dirty="0" err="1" smtClean="0"/>
              <a:t>trägt</a:t>
            </a:r>
            <a:r>
              <a:rPr lang="cs-CZ" sz="3000" dirty="0" smtClean="0"/>
              <a:t> </a:t>
            </a:r>
            <a:r>
              <a:rPr lang="cs-CZ" sz="3000" dirty="0" err="1" smtClean="0"/>
              <a:t>sie</a:t>
            </a:r>
            <a:r>
              <a:rPr lang="cs-CZ" sz="3000" dirty="0" smtClean="0"/>
              <a:t> </a:t>
            </a:r>
            <a:r>
              <a:rPr lang="cs-CZ" sz="3000" dirty="0" err="1" smtClean="0"/>
              <a:t>meistens</a:t>
            </a:r>
            <a:r>
              <a:rPr lang="cs-CZ" sz="3000" dirty="0" smtClean="0"/>
              <a:t> d- </a:t>
            </a:r>
            <a:r>
              <a:rPr lang="cs-CZ" sz="3000" dirty="0" err="1" smtClean="0"/>
              <a:t>bunt</a:t>
            </a:r>
            <a:r>
              <a:rPr lang="cs-CZ" sz="3000" dirty="0" smtClean="0"/>
              <a:t>- </a:t>
            </a:r>
            <a:r>
              <a:rPr lang="cs-CZ" sz="3000" dirty="0" err="1" smtClean="0"/>
              <a:t>Sommerkleid</a:t>
            </a:r>
            <a:r>
              <a:rPr lang="cs-CZ" sz="3000" dirty="0" smtClean="0"/>
              <a:t>, d- rot- </a:t>
            </a:r>
            <a:r>
              <a:rPr lang="cs-CZ" sz="3000" dirty="0" err="1" smtClean="0"/>
              <a:t>Sandalen</a:t>
            </a:r>
            <a:r>
              <a:rPr lang="cs-CZ" sz="3000" dirty="0" smtClean="0"/>
              <a:t> </a:t>
            </a:r>
            <a:r>
              <a:rPr lang="cs-CZ" sz="3000" dirty="0" err="1" smtClean="0"/>
              <a:t>und</a:t>
            </a:r>
            <a:r>
              <a:rPr lang="cs-CZ" sz="3000" dirty="0" smtClean="0"/>
              <a:t> d- rot- </a:t>
            </a:r>
            <a:r>
              <a:rPr lang="cs-CZ" sz="3000" dirty="0" err="1" smtClean="0"/>
              <a:t>Sommerhut</a:t>
            </a:r>
            <a:r>
              <a:rPr lang="cs-CZ" sz="3000" dirty="0" smtClean="0"/>
              <a:t>. </a:t>
            </a:r>
          </a:p>
          <a:p>
            <a:pPr marL="179388" indent="-179388"/>
            <a:r>
              <a:rPr lang="cs-CZ" sz="3000" dirty="0" err="1" smtClean="0"/>
              <a:t>Wegen</a:t>
            </a:r>
            <a:r>
              <a:rPr lang="cs-CZ" sz="3000" dirty="0" smtClean="0"/>
              <a:t> </a:t>
            </a:r>
            <a:r>
              <a:rPr lang="cs-CZ" sz="3000" dirty="0" err="1" smtClean="0"/>
              <a:t>meiner</a:t>
            </a:r>
            <a:r>
              <a:rPr lang="cs-CZ" sz="3000" dirty="0" smtClean="0"/>
              <a:t> Figur kann </a:t>
            </a:r>
            <a:r>
              <a:rPr lang="cs-CZ" sz="3000" dirty="0" err="1" smtClean="0"/>
              <a:t>ich</a:t>
            </a:r>
            <a:r>
              <a:rPr lang="cs-CZ" sz="3000" dirty="0" smtClean="0"/>
              <a:t> d- </a:t>
            </a:r>
            <a:r>
              <a:rPr lang="cs-CZ" sz="3000" dirty="0" err="1" smtClean="0"/>
              <a:t>eng</a:t>
            </a:r>
            <a:r>
              <a:rPr lang="cs-CZ" sz="3000" dirty="0" smtClean="0"/>
              <a:t>- </a:t>
            </a:r>
            <a:r>
              <a:rPr lang="cs-CZ" sz="3000" dirty="0" err="1" smtClean="0"/>
              <a:t>Hüfthose</a:t>
            </a:r>
            <a:r>
              <a:rPr lang="cs-CZ" sz="3000" dirty="0" smtClean="0"/>
              <a:t> </a:t>
            </a:r>
            <a:r>
              <a:rPr lang="cs-CZ" sz="3000" dirty="0" err="1" smtClean="0"/>
              <a:t>nicht</a:t>
            </a:r>
            <a:r>
              <a:rPr lang="cs-CZ" sz="3000" dirty="0" smtClean="0"/>
              <a:t> </a:t>
            </a:r>
            <a:r>
              <a:rPr lang="cs-CZ" sz="3000" dirty="0" err="1" smtClean="0"/>
              <a:t>tragen</a:t>
            </a:r>
            <a:r>
              <a:rPr lang="cs-CZ" sz="3000" dirty="0" smtClean="0"/>
              <a:t>.</a:t>
            </a:r>
          </a:p>
          <a:p>
            <a:pPr marL="179388" indent="-179388"/>
            <a:r>
              <a:rPr lang="cs-CZ" sz="3000" dirty="0" err="1" smtClean="0"/>
              <a:t>Ich</a:t>
            </a:r>
            <a:r>
              <a:rPr lang="cs-CZ" sz="3000" dirty="0" smtClean="0"/>
              <a:t> kann d- </a:t>
            </a:r>
            <a:r>
              <a:rPr lang="cs-CZ" sz="3000" dirty="0" err="1" smtClean="0"/>
              <a:t>weit</a:t>
            </a:r>
            <a:r>
              <a:rPr lang="cs-CZ" sz="3000" dirty="0" smtClean="0"/>
              <a:t>- </a:t>
            </a:r>
            <a:r>
              <a:rPr lang="cs-CZ" sz="3000" dirty="0" err="1" smtClean="0"/>
              <a:t>Pullover</a:t>
            </a:r>
            <a:r>
              <a:rPr lang="cs-CZ" sz="3000" dirty="0" smtClean="0"/>
              <a:t> </a:t>
            </a:r>
            <a:r>
              <a:rPr lang="cs-CZ" sz="3000" dirty="0" err="1" smtClean="0"/>
              <a:t>nicht</a:t>
            </a:r>
            <a:r>
              <a:rPr lang="cs-CZ" sz="3000" dirty="0" smtClean="0"/>
              <a:t> </a:t>
            </a:r>
            <a:r>
              <a:rPr lang="cs-CZ" sz="3000" dirty="0" err="1" smtClean="0"/>
              <a:t>leiden</a:t>
            </a:r>
            <a:r>
              <a:rPr lang="cs-CZ" sz="3000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2372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III. Cvičení – přelož: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900" dirty="0" smtClean="0"/>
              <a:t>1/ všechna německá jména 	2/oba chytří chlapci</a:t>
            </a:r>
          </a:p>
          <a:p>
            <a:pPr>
              <a:buNone/>
            </a:pPr>
            <a:r>
              <a:rPr lang="cs-CZ" sz="2900" dirty="0" smtClean="0"/>
              <a:t>3/ v těchto krásných šatech	4/ v té krátké sukni</a:t>
            </a:r>
          </a:p>
          <a:p>
            <a:pPr>
              <a:buNone/>
            </a:pPr>
            <a:r>
              <a:rPr lang="cs-CZ" sz="2900" dirty="0" smtClean="0"/>
              <a:t>5/ s každým malým dítětem	6/ to velké neštěstí</a:t>
            </a:r>
          </a:p>
          <a:p>
            <a:pPr>
              <a:buNone/>
            </a:pPr>
            <a:r>
              <a:rPr lang="cs-CZ" sz="2900" dirty="0" smtClean="0"/>
              <a:t>7/ do těch kostkovaných bot   	8/ tento vysoký dům</a:t>
            </a:r>
          </a:p>
          <a:p>
            <a:pPr>
              <a:buNone/>
            </a:pPr>
            <a:r>
              <a:rPr lang="cs-CZ" sz="2900" dirty="0" smtClean="0"/>
              <a:t>9/ do tohoto bílého pokoje	10/ tyto tmavé vlasy</a:t>
            </a:r>
          </a:p>
          <a:p>
            <a:pPr>
              <a:buNone/>
            </a:pPr>
            <a:r>
              <a:rPr lang="cs-CZ" sz="2900" dirty="0" smtClean="0"/>
              <a:t>11/ z každého velkého  města	12/ tato skvělá píseň</a:t>
            </a:r>
          </a:p>
          <a:p>
            <a:pPr>
              <a:buNone/>
            </a:pPr>
            <a:r>
              <a:rPr lang="cs-CZ" sz="2900" dirty="0" smtClean="0"/>
              <a:t>13/ na ten napínavý film		14/ každá italská zmrzlina</a:t>
            </a:r>
          </a:p>
          <a:p>
            <a:pPr>
              <a:buNone/>
            </a:pPr>
            <a:r>
              <a:rPr lang="cs-CZ" sz="2900" dirty="0" smtClean="0"/>
              <a:t>15/ k tomuto černému tričku	16/ obě kyselé okurky</a:t>
            </a:r>
          </a:p>
          <a:p>
            <a:pPr>
              <a:buNone/>
            </a:pPr>
            <a:r>
              <a:rPr lang="cs-CZ" sz="2900" dirty="0" smtClean="0"/>
              <a:t>17/ všechny tlusté knihy		18/ pro ten nový pocit</a:t>
            </a:r>
          </a:p>
          <a:p>
            <a:pPr>
              <a:buNone/>
            </a:pPr>
            <a:r>
              <a:rPr lang="cs-CZ" sz="2900" dirty="0" smtClean="0"/>
              <a:t>19/ ten francouzský sekt		20/ oba sladké dorty</a:t>
            </a:r>
          </a:p>
          <a:p>
            <a:pPr>
              <a:buNone/>
            </a:pPr>
            <a:r>
              <a:rPr lang="cs-CZ" sz="2900" dirty="0" smtClean="0"/>
              <a:t> </a:t>
            </a:r>
            <a:endParaRPr lang="cs-CZ" sz="29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I. cvičení: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544616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sz="3000" b="1" dirty="0" err="1" smtClean="0"/>
              <a:t>Was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passt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zu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diesem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Mantel</a:t>
            </a:r>
            <a:r>
              <a:rPr lang="cs-CZ" sz="3000" b="1" dirty="0" smtClean="0"/>
              <a:t>?</a:t>
            </a:r>
          </a:p>
          <a:p>
            <a:pPr marL="0" indent="0">
              <a:buNone/>
            </a:pPr>
            <a:r>
              <a:rPr lang="cs-CZ" sz="3000" dirty="0" smtClean="0">
                <a:solidFill>
                  <a:srgbClr val="FF0000"/>
                </a:solidFill>
              </a:rPr>
              <a:t>Die </a:t>
            </a:r>
            <a:r>
              <a:rPr lang="cs-CZ" sz="3000" dirty="0" err="1" smtClean="0">
                <a:solidFill>
                  <a:srgbClr val="FF0000"/>
                </a:solidFill>
              </a:rPr>
              <a:t>blauen</a:t>
            </a:r>
            <a:r>
              <a:rPr lang="cs-CZ" sz="3000" dirty="0" smtClean="0"/>
              <a:t> </a:t>
            </a:r>
            <a:r>
              <a:rPr lang="cs-CZ" sz="3000" dirty="0" err="1" smtClean="0"/>
              <a:t>Schuhe</a:t>
            </a:r>
            <a:r>
              <a:rPr lang="cs-CZ" sz="3000" dirty="0" smtClean="0"/>
              <a:t>; </a:t>
            </a:r>
            <a:r>
              <a:rPr lang="cs-CZ" sz="3000" dirty="0" err="1" smtClean="0">
                <a:solidFill>
                  <a:srgbClr val="FF0000"/>
                </a:solidFill>
              </a:rPr>
              <a:t>die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weiẞe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Mütze</a:t>
            </a:r>
            <a:r>
              <a:rPr lang="cs-CZ" sz="3000" dirty="0" smtClean="0"/>
              <a:t>; </a:t>
            </a:r>
            <a:r>
              <a:rPr lang="cs-CZ" sz="3000" dirty="0" err="1" smtClean="0">
                <a:solidFill>
                  <a:srgbClr val="FF0000"/>
                </a:solidFill>
              </a:rPr>
              <a:t>das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graue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Sweatshirt</a:t>
            </a:r>
            <a:r>
              <a:rPr lang="cs-CZ" sz="3000" dirty="0" smtClean="0"/>
              <a:t>;  </a:t>
            </a:r>
            <a:r>
              <a:rPr lang="cs-CZ" sz="3000" dirty="0" err="1" smtClean="0">
                <a:solidFill>
                  <a:srgbClr val="FF0000"/>
                </a:solidFill>
              </a:rPr>
              <a:t>die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schwarze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Hose</a:t>
            </a:r>
            <a:r>
              <a:rPr lang="cs-CZ" sz="3000" dirty="0" smtClean="0"/>
              <a:t>; </a:t>
            </a:r>
            <a:r>
              <a:rPr lang="cs-CZ" sz="3000" dirty="0" smtClean="0">
                <a:solidFill>
                  <a:srgbClr val="FF0000"/>
                </a:solidFill>
              </a:rPr>
              <a:t>der </a:t>
            </a:r>
            <a:r>
              <a:rPr lang="cs-CZ" sz="3000" dirty="0" err="1" smtClean="0">
                <a:solidFill>
                  <a:srgbClr val="FF0000"/>
                </a:solidFill>
              </a:rPr>
              <a:t>farbige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Schal</a:t>
            </a:r>
            <a:endParaRPr lang="cs-CZ" sz="3000" dirty="0" smtClean="0"/>
          </a:p>
          <a:p>
            <a:pPr>
              <a:buFontTx/>
              <a:buChar char="-"/>
            </a:pPr>
            <a:r>
              <a:rPr lang="cs-CZ" sz="3000" b="1" dirty="0" err="1" smtClean="0"/>
              <a:t>Was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möchtest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du</a:t>
            </a:r>
            <a:r>
              <a:rPr lang="cs-CZ" sz="3000" b="1" dirty="0" smtClean="0"/>
              <a:t>?</a:t>
            </a:r>
          </a:p>
          <a:p>
            <a:pPr marL="0" indent="0">
              <a:buNone/>
            </a:pPr>
            <a:r>
              <a:rPr lang="cs-CZ" sz="3000" dirty="0" smtClean="0">
                <a:solidFill>
                  <a:srgbClr val="FF0000"/>
                </a:solidFill>
              </a:rPr>
              <a:t>Die </a:t>
            </a:r>
            <a:r>
              <a:rPr lang="cs-CZ" sz="3000" dirty="0" err="1" smtClean="0">
                <a:solidFill>
                  <a:srgbClr val="FF0000"/>
                </a:solidFill>
              </a:rPr>
              <a:t>bunte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Bluse</a:t>
            </a:r>
            <a:r>
              <a:rPr lang="cs-CZ" sz="3000" dirty="0" smtClean="0"/>
              <a:t>; </a:t>
            </a:r>
            <a:r>
              <a:rPr lang="cs-CZ" sz="3000" dirty="0" smtClean="0">
                <a:solidFill>
                  <a:srgbClr val="FF0000"/>
                </a:solidFill>
              </a:rPr>
              <a:t>den </a:t>
            </a:r>
            <a:r>
              <a:rPr lang="cs-CZ" sz="3000" dirty="0" err="1" smtClean="0">
                <a:solidFill>
                  <a:srgbClr val="FF0000"/>
                </a:solidFill>
              </a:rPr>
              <a:t>blauen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Jeansrock</a:t>
            </a:r>
            <a:r>
              <a:rPr lang="cs-CZ" sz="3000" dirty="0" smtClean="0"/>
              <a:t>;  </a:t>
            </a:r>
            <a:r>
              <a:rPr lang="cs-CZ" sz="3000" dirty="0" err="1" smtClean="0">
                <a:solidFill>
                  <a:srgbClr val="FF0000"/>
                </a:solidFill>
              </a:rPr>
              <a:t>das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karierte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Sweatshirt</a:t>
            </a:r>
            <a:r>
              <a:rPr lang="cs-CZ" sz="3000" dirty="0" smtClean="0"/>
              <a:t>;  </a:t>
            </a:r>
            <a:r>
              <a:rPr lang="cs-CZ" sz="3000" dirty="0" err="1" smtClean="0">
                <a:solidFill>
                  <a:srgbClr val="FF0000"/>
                </a:solidFill>
              </a:rPr>
              <a:t>die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modischen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Schuhe</a:t>
            </a:r>
            <a:endParaRPr lang="cs-CZ" sz="3000" dirty="0" smtClean="0"/>
          </a:p>
          <a:p>
            <a:pPr>
              <a:buFontTx/>
              <a:buChar char="-"/>
            </a:pPr>
            <a:r>
              <a:rPr lang="cs-CZ" sz="3000" b="1" dirty="0" err="1" smtClean="0"/>
              <a:t>Wie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kommt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sie</a:t>
            </a:r>
            <a:r>
              <a:rPr lang="cs-CZ" sz="3000" b="1" dirty="0" smtClean="0"/>
              <a:t>?</a:t>
            </a:r>
          </a:p>
          <a:p>
            <a:pPr marL="0" indent="0">
              <a:buNone/>
            </a:pPr>
            <a:r>
              <a:rPr lang="cs-CZ" sz="3000" dirty="0" smtClean="0"/>
              <a:t>In</a:t>
            </a:r>
            <a:r>
              <a:rPr lang="cs-CZ" sz="3000" dirty="0" smtClean="0">
                <a:solidFill>
                  <a:srgbClr val="FF0000"/>
                </a:solidFill>
              </a:rPr>
              <a:t> den </a:t>
            </a:r>
            <a:r>
              <a:rPr lang="cs-CZ" sz="3000" dirty="0" err="1" smtClean="0">
                <a:solidFill>
                  <a:srgbClr val="FF0000"/>
                </a:solidFill>
              </a:rPr>
              <a:t>warmen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Stiefeln</a:t>
            </a:r>
            <a:r>
              <a:rPr lang="cs-CZ" sz="3000" dirty="0" smtClean="0"/>
              <a:t>; in </a:t>
            </a:r>
            <a:r>
              <a:rPr lang="cs-CZ" sz="3000" dirty="0" smtClean="0">
                <a:solidFill>
                  <a:srgbClr val="FF0000"/>
                </a:solidFill>
              </a:rPr>
              <a:t>der </a:t>
            </a:r>
            <a:r>
              <a:rPr lang="cs-CZ" sz="3000" dirty="0" err="1" smtClean="0">
                <a:solidFill>
                  <a:srgbClr val="FF0000"/>
                </a:solidFill>
              </a:rPr>
              <a:t>billigen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Jacke</a:t>
            </a:r>
            <a:r>
              <a:rPr lang="cs-CZ" sz="3000" dirty="0" smtClean="0"/>
              <a:t>; in </a:t>
            </a:r>
            <a:r>
              <a:rPr lang="cs-CZ" sz="3000" dirty="0" smtClean="0">
                <a:solidFill>
                  <a:srgbClr val="FF0000"/>
                </a:solidFill>
              </a:rPr>
              <a:t>den </a:t>
            </a:r>
            <a:r>
              <a:rPr lang="cs-CZ" sz="3000" dirty="0" err="1" smtClean="0">
                <a:solidFill>
                  <a:srgbClr val="FF0000"/>
                </a:solidFill>
              </a:rPr>
              <a:t>dunklen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Jeans</a:t>
            </a:r>
            <a:r>
              <a:rPr lang="cs-CZ" sz="3000" dirty="0" smtClean="0"/>
              <a:t>; in </a:t>
            </a:r>
            <a:r>
              <a:rPr lang="cs-CZ" sz="3000" dirty="0" err="1" smtClean="0">
                <a:solidFill>
                  <a:srgbClr val="FF0000"/>
                </a:solidFill>
              </a:rPr>
              <a:t>dem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teuren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Kostüm</a:t>
            </a:r>
            <a:r>
              <a:rPr lang="cs-CZ" sz="3000" dirty="0" smtClean="0"/>
              <a:t>; in </a:t>
            </a:r>
            <a:r>
              <a:rPr lang="cs-CZ" sz="3000" dirty="0" err="1" smtClean="0">
                <a:solidFill>
                  <a:srgbClr val="FF0000"/>
                </a:solidFill>
              </a:rPr>
              <a:t>dem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roten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smtClean="0"/>
              <a:t>Anorak</a:t>
            </a:r>
          </a:p>
          <a:p>
            <a:pPr>
              <a:buFontTx/>
              <a:buChar char="-"/>
            </a:pPr>
            <a:r>
              <a:rPr lang="cs-CZ" sz="3000" b="1" dirty="0" err="1" smtClean="0"/>
              <a:t>Was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kaufst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du</a:t>
            </a:r>
            <a:r>
              <a:rPr lang="cs-CZ" sz="3000" b="1" dirty="0" smtClean="0"/>
              <a:t>?</a:t>
            </a:r>
          </a:p>
          <a:p>
            <a:pPr marL="0" indent="0">
              <a:buNone/>
            </a:pPr>
            <a:r>
              <a:rPr lang="cs-CZ" sz="3000" dirty="0" err="1" smtClean="0">
                <a:solidFill>
                  <a:srgbClr val="FF0000"/>
                </a:solidFill>
              </a:rPr>
              <a:t>Das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festliche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Kleid</a:t>
            </a:r>
            <a:r>
              <a:rPr lang="cs-CZ" sz="3000" dirty="0" smtClean="0"/>
              <a:t>; </a:t>
            </a:r>
            <a:r>
              <a:rPr lang="cs-CZ" sz="3000" dirty="0" smtClean="0">
                <a:solidFill>
                  <a:srgbClr val="FF0000"/>
                </a:solidFill>
              </a:rPr>
              <a:t>den </a:t>
            </a:r>
            <a:r>
              <a:rPr lang="cs-CZ" sz="3000" dirty="0" err="1" smtClean="0">
                <a:solidFill>
                  <a:srgbClr val="FF0000"/>
                </a:solidFill>
              </a:rPr>
              <a:t>gelben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Pullover</a:t>
            </a:r>
            <a:r>
              <a:rPr lang="cs-CZ" sz="3000" dirty="0" smtClean="0"/>
              <a:t>; </a:t>
            </a:r>
            <a:r>
              <a:rPr lang="cs-CZ" sz="3000" dirty="0" err="1" smtClean="0">
                <a:solidFill>
                  <a:srgbClr val="FF0000"/>
                </a:solidFill>
              </a:rPr>
              <a:t>die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schwarzen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Lederschuhe</a:t>
            </a:r>
            <a:r>
              <a:rPr lang="cs-CZ" sz="3000" dirty="0" smtClean="0"/>
              <a:t>; </a:t>
            </a:r>
            <a:r>
              <a:rPr lang="cs-CZ" sz="3000" dirty="0" err="1" smtClean="0">
                <a:solidFill>
                  <a:srgbClr val="FF0000"/>
                </a:solidFill>
              </a:rPr>
              <a:t>die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karierte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Bluse</a:t>
            </a:r>
            <a:r>
              <a:rPr lang="cs-CZ" sz="3000" dirty="0" smtClean="0"/>
              <a:t>; </a:t>
            </a:r>
            <a:r>
              <a:rPr lang="cs-CZ" sz="3000" dirty="0" err="1" smtClean="0">
                <a:solidFill>
                  <a:srgbClr val="FF0000"/>
                </a:solidFill>
              </a:rPr>
              <a:t>die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groẞe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Tasche</a:t>
            </a:r>
            <a:endParaRPr lang="cs-CZ" sz="3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II.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 fontScale="77500" lnSpcReduction="20000"/>
          </a:bodyPr>
          <a:lstStyle/>
          <a:p>
            <a:pPr marL="0" indent="0"/>
            <a:r>
              <a:rPr lang="cs-CZ" sz="3400" dirty="0" err="1" smtClean="0"/>
              <a:t>Was</a:t>
            </a:r>
            <a:r>
              <a:rPr lang="cs-CZ" sz="3400" dirty="0" smtClean="0"/>
              <a:t> </a:t>
            </a:r>
            <a:r>
              <a:rPr lang="cs-CZ" sz="3400" dirty="0" err="1" smtClean="0"/>
              <a:t>kostet</a:t>
            </a:r>
            <a:r>
              <a:rPr lang="cs-CZ" sz="3400" dirty="0" smtClean="0"/>
              <a:t> </a:t>
            </a:r>
            <a:r>
              <a:rPr lang="cs-CZ" sz="3400" dirty="0" smtClean="0">
                <a:solidFill>
                  <a:srgbClr val="FF0000"/>
                </a:solidFill>
              </a:rPr>
              <a:t>der elegante </a:t>
            </a:r>
            <a:r>
              <a:rPr lang="cs-CZ" sz="3400" dirty="0" err="1" smtClean="0"/>
              <a:t>Anzug</a:t>
            </a:r>
            <a:r>
              <a:rPr lang="cs-CZ" sz="3400" dirty="0" smtClean="0"/>
              <a:t>? </a:t>
            </a:r>
          </a:p>
          <a:p>
            <a:pPr marL="0" indent="0"/>
            <a:r>
              <a:rPr lang="cs-CZ" sz="3400" dirty="0" smtClean="0"/>
              <a:t> </a:t>
            </a:r>
            <a:r>
              <a:rPr lang="cs-CZ" sz="3400" dirty="0" err="1" smtClean="0"/>
              <a:t>Heute</a:t>
            </a:r>
            <a:r>
              <a:rPr lang="cs-CZ" sz="3400" dirty="0" smtClean="0"/>
              <a:t> </a:t>
            </a:r>
            <a:r>
              <a:rPr lang="cs-CZ" sz="3400" dirty="0" err="1" smtClean="0"/>
              <a:t>ziehe</a:t>
            </a:r>
            <a:r>
              <a:rPr lang="cs-CZ" sz="3400" dirty="0" smtClean="0"/>
              <a:t> </a:t>
            </a:r>
            <a:r>
              <a:rPr lang="cs-CZ" sz="3400" dirty="0" err="1" smtClean="0"/>
              <a:t>ich</a:t>
            </a:r>
            <a:r>
              <a:rPr lang="cs-CZ" sz="3400" dirty="0" smtClean="0"/>
              <a:t> </a:t>
            </a:r>
            <a:r>
              <a:rPr lang="cs-CZ" sz="3400" dirty="0" smtClean="0">
                <a:solidFill>
                  <a:srgbClr val="FF0000"/>
                </a:solidFill>
              </a:rPr>
              <a:t>den </a:t>
            </a:r>
            <a:r>
              <a:rPr lang="cs-CZ" sz="3400" dirty="0" err="1" smtClean="0">
                <a:solidFill>
                  <a:srgbClr val="FF0000"/>
                </a:solidFill>
              </a:rPr>
              <a:t>dunklen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smtClean="0"/>
              <a:t>Rock </a:t>
            </a:r>
            <a:r>
              <a:rPr lang="cs-CZ" sz="3400" dirty="0" err="1" smtClean="0"/>
              <a:t>an</a:t>
            </a:r>
            <a:r>
              <a:rPr lang="cs-CZ" sz="3400" dirty="0" smtClean="0"/>
              <a:t>.</a:t>
            </a:r>
          </a:p>
          <a:p>
            <a:pPr marL="0" indent="0"/>
            <a:r>
              <a:rPr lang="cs-CZ" sz="3400" dirty="0" smtClean="0"/>
              <a:t> </a:t>
            </a:r>
            <a:r>
              <a:rPr lang="cs-CZ" sz="3400" dirty="0" err="1" smtClean="0"/>
              <a:t>Ich</a:t>
            </a:r>
            <a:r>
              <a:rPr lang="cs-CZ" sz="3400" dirty="0" smtClean="0"/>
              <a:t> </a:t>
            </a:r>
            <a:r>
              <a:rPr lang="cs-CZ" sz="3400" dirty="0" err="1" smtClean="0"/>
              <a:t>habe</a:t>
            </a:r>
            <a:r>
              <a:rPr lang="cs-CZ" sz="3400" dirty="0" smtClean="0"/>
              <a:t> </a:t>
            </a:r>
            <a:r>
              <a:rPr lang="cs-CZ" sz="3400" dirty="0" smtClean="0">
                <a:solidFill>
                  <a:srgbClr val="FF0000"/>
                </a:solidFill>
              </a:rPr>
              <a:t>den </a:t>
            </a:r>
            <a:r>
              <a:rPr lang="cs-CZ" sz="3400" dirty="0" err="1" smtClean="0">
                <a:solidFill>
                  <a:srgbClr val="FF0000"/>
                </a:solidFill>
              </a:rPr>
              <a:t>neuen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/>
              <a:t>Modekatalog</a:t>
            </a:r>
            <a:r>
              <a:rPr lang="cs-CZ" sz="3400" dirty="0" smtClean="0"/>
              <a:t> </a:t>
            </a:r>
            <a:r>
              <a:rPr lang="cs-CZ" sz="3400" dirty="0" err="1" smtClean="0"/>
              <a:t>gekauft</a:t>
            </a:r>
            <a:r>
              <a:rPr lang="cs-CZ" sz="3400" dirty="0" smtClean="0"/>
              <a:t>.</a:t>
            </a:r>
          </a:p>
          <a:p>
            <a:pPr marL="179388" indent="-179388"/>
            <a:r>
              <a:rPr lang="cs-CZ" sz="3400" dirty="0" err="1" smtClean="0"/>
              <a:t>Meine</a:t>
            </a:r>
            <a:r>
              <a:rPr lang="cs-CZ" sz="3400" dirty="0" smtClean="0"/>
              <a:t> </a:t>
            </a:r>
            <a:r>
              <a:rPr lang="cs-CZ" sz="3400" dirty="0" err="1" smtClean="0"/>
              <a:t>Lieblingsklamotten</a:t>
            </a:r>
            <a:r>
              <a:rPr lang="cs-CZ" sz="3400" dirty="0" smtClean="0"/>
              <a:t> </a:t>
            </a:r>
            <a:r>
              <a:rPr lang="cs-CZ" sz="3400" dirty="0" err="1" smtClean="0"/>
              <a:t>sind</a:t>
            </a:r>
            <a:r>
              <a:rPr lang="cs-CZ" sz="3400" dirty="0" smtClean="0"/>
              <a:t> </a:t>
            </a:r>
            <a:r>
              <a:rPr lang="cs-CZ" sz="3400" dirty="0" err="1" smtClean="0">
                <a:solidFill>
                  <a:srgbClr val="FF0000"/>
                </a:solidFill>
              </a:rPr>
              <a:t>die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>
                <a:solidFill>
                  <a:srgbClr val="FF0000"/>
                </a:solidFill>
              </a:rPr>
              <a:t>dunkelblauen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/>
              <a:t>Jeans</a:t>
            </a:r>
            <a:r>
              <a:rPr lang="cs-CZ" sz="3400" dirty="0" smtClean="0"/>
              <a:t> </a:t>
            </a:r>
            <a:r>
              <a:rPr lang="cs-CZ" sz="3400" dirty="0" err="1" smtClean="0"/>
              <a:t>und</a:t>
            </a:r>
            <a:r>
              <a:rPr lang="cs-CZ" sz="3400" dirty="0" smtClean="0"/>
              <a:t>   </a:t>
            </a:r>
            <a:r>
              <a:rPr lang="cs-CZ" sz="3400" dirty="0" err="1" smtClean="0">
                <a:solidFill>
                  <a:srgbClr val="FF0000"/>
                </a:solidFill>
              </a:rPr>
              <a:t>das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>
                <a:solidFill>
                  <a:srgbClr val="FF0000"/>
                </a:solidFill>
              </a:rPr>
              <a:t>bunte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smtClean="0"/>
              <a:t>Top. </a:t>
            </a:r>
          </a:p>
          <a:p>
            <a:pPr marL="179388" indent="-179388"/>
            <a:r>
              <a:rPr lang="cs-CZ" sz="3400" dirty="0" err="1" smtClean="0"/>
              <a:t>Er</a:t>
            </a:r>
            <a:r>
              <a:rPr lang="cs-CZ" sz="3400" dirty="0" smtClean="0"/>
              <a:t> </a:t>
            </a:r>
            <a:r>
              <a:rPr lang="cs-CZ" sz="3400" dirty="0" err="1" smtClean="0"/>
              <a:t>geht</a:t>
            </a:r>
            <a:r>
              <a:rPr lang="cs-CZ" sz="3400" dirty="0" smtClean="0"/>
              <a:t> in </a:t>
            </a:r>
            <a:r>
              <a:rPr lang="cs-CZ" sz="3400" dirty="0" err="1" smtClean="0">
                <a:solidFill>
                  <a:srgbClr val="FF0000"/>
                </a:solidFill>
              </a:rPr>
              <a:t>dem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>
                <a:solidFill>
                  <a:srgbClr val="FF0000"/>
                </a:solidFill>
              </a:rPr>
              <a:t>weiẞen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/>
              <a:t>Hemd</a:t>
            </a:r>
            <a:r>
              <a:rPr lang="cs-CZ" sz="3400" dirty="0" smtClean="0"/>
              <a:t>, </a:t>
            </a:r>
            <a:r>
              <a:rPr lang="cs-CZ" sz="3400" dirty="0" smtClean="0">
                <a:solidFill>
                  <a:srgbClr val="FF0000"/>
                </a:solidFill>
              </a:rPr>
              <a:t>der </a:t>
            </a:r>
            <a:r>
              <a:rPr lang="cs-CZ" sz="3400" dirty="0" err="1" smtClean="0">
                <a:solidFill>
                  <a:srgbClr val="FF0000"/>
                </a:solidFill>
              </a:rPr>
              <a:t>bunten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/>
              <a:t>Krawatte</a:t>
            </a:r>
            <a:r>
              <a:rPr lang="cs-CZ" sz="3400" dirty="0" smtClean="0"/>
              <a:t>, </a:t>
            </a:r>
            <a:r>
              <a:rPr lang="cs-CZ" sz="3400" dirty="0" err="1" smtClean="0">
                <a:solidFill>
                  <a:srgbClr val="FF0000"/>
                </a:solidFill>
              </a:rPr>
              <a:t>dem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>
                <a:solidFill>
                  <a:srgbClr val="FF0000"/>
                </a:solidFill>
              </a:rPr>
              <a:t>schwarzen</a:t>
            </a:r>
            <a:r>
              <a:rPr lang="cs-CZ" sz="3400" dirty="0" smtClean="0"/>
              <a:t>  </a:t>
            </a:r>
            <a:r>
              <a:rPr lang="cs-CZ" sz="3400" dirty="0" err="1" smtClean="0"/>
              <a:t>Anzug</a:t>
            </a:r>
            <a:r>
              <a:rPr lang="cs-CZ" sz="3400" dirty="0" smtClean="0"/>
              <a:t> </a:t>
            </a:r>
            <a:r>
              <a:rPr lang="cs-CZ" sz="3400" dirty="0" err="1" smtClean="0"/>
              <a:t>und</a:t>
            </a:r>
            <a:r>
              <a:rPr lang="cs-CZ" sz="3400" dirty="0" smtClean="0"/>
              <a:t> </a:t>
            </a:r>
            <a:r>
              <a:rPr lang="cs-CZ" sz="3400" dirty="0" smtClean="0">
                <a:solidFill>
                  <a:srgbClr val="FF0000"/>
                </a:solidFill>
              </a:rPr>
              <a:t>den </a:t>
            </a:r>
            <a:r>
              <a:rPr lang="cs-CZ" sz="3400" dirty="0" err="1" smtClean="0">
                <a:solidFill>
                  <a:srgbClr val="FF0000"/>
                </a:solidFill>
              </a:rPr>
              <a:t>schicken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/>
              <a:t>Halbschuhen</a:t>
            </a:r>
            <a:r>
              <a:rPr lang="cs-CZ" sz="3400" dirty="0" smtClean="0"/>
              <a:t> </a:t>
            </a:r>
            <a:r>
              <a:rPr lang="cs-CZ" sz="3400" dirty="0" err="1" smtClean="0"/>
              <a:t>zum</a:t>
            </a:r>
            <a:r>
              <a:rPr lang="cs-CZ" sz="3400" dirty="0" smtClean="0"/>
              <a:t> </a:t>
            </a:r>
            <a:r>
              <a:rPr lang="cs-CZ" sz="3400" dirty="0" err="1" smtClean="0"/>
              <a:t>Ball</a:t>
            </a:r>
            <a:r>
              <a:rPr lang="cs-CZ" sz="3400" dirty="0" smtClean="0"/>
              <a:t>. </a:t>
            </a:r>
          </a:p>
          <a:p>
            <a:pPr marL="179388" indent="-179388"/>
            <a:r>
              <a:rPr lang="cs-CZ" sz="3400" dirty="0" err="1" smtClean="0"/>
              <a:t>Zum</a:t>
            </a:r>
            <a:r>
              <a:rPr lang="cs-CZ" sz="3400" dirty="0" smtClean="0"/>
              <a:t> </a:t>
            </a:r>
            <a:r>
              <a:rPr lang="cs-CZ" sz="3400" dirty="0" err="1" smtClean="0"/>
              <a:t>Joggen</a:t>
            </a:r>
            <a:r>
              <a:rPr lang="cs-CZ" sz="3400" dirty="0" smtClean="0"/>
              <a:t> </a:t>
            </a:r>
            <a:r>
              <a:rPr lang="cs-CZ" sz="3400" dirty="0" err="1" smtClean="0"/>
              <a:t>hat</a:t>
            </a:r>
            <a:r>
              <a:rPr lang="cs-CZ" sz="3400" dirty="0" smtClean="0"/>
              <a:t> </a:t>
            </a:r>
            <a:r>
              <a:rPr lang="cs-CZ" sz="3400" dirty="0" err="1" smtClean="0"/>
              <a:t>er</a:t>
            </a:r>
            <a:r>
              <a:rPr lang="cs-CZ" sz="3400" dirty="0" smtClean="0"/>
              <a:t> </a:t>
            </a:r>
            <a:r>
              <a:rPr lang="cs-CZ" sz="3400" dirty="0" err="1" smtClean="0"/>
              <a:t>immer</a:t>
            </a:r>
            <a:r>
              <a:rPr lang="cs-CZ" sz="3400" dirty="0" smtClean="0"/>
              <a:t> </a:t>
            </a:r>
            <a:r>
              <a:rPr lang="cs-CZ" sz="3400" dirty="0" smtClean="0">
                <a:solidFill>
                  <a:srgbClr val="FF0000"/>
                </a:solidFill>
              </a:rPr>
              <a:t>den </a:t>
            </a:r>
            <a:r>
              <a:rPr lang="cs-CZ" sz="3400" dirty="0" err="1" smtClean="0">
                <a:solidFill>
                  <a:srgbClr val="FF0000"/>
                </a:solidFill>
              </a:rPr>
              <a:t>alten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/>
              <a:t>Trainingsanzug</a:t>
            </a:r>
            <a:r>
              <a:rPr lang="cs-CZ" sz="3400" dirty="0" smtClean="0"/>
              <a:t> </a:t>
            </a:r>
            <a:r>
              <a:rPr lang="cs-CZ" sz="3400" dirty="0" err="1" smtClean="0"/>
              <a:t>und</a:t>
            </a:r>
            <a:r>
              <a:rPr lang="cs-CZ" sz="3400" dirty="0" smtClean="0"/>
              <a:t> </a:t>
            </a:r>
            <a:r>
              <a:rPr lang="cs-CZ" sz="3400" dirty="0" err="1" smtClean="0">
                <a:solidFill>
                  <a:srgbClr val="FF0000"/>
                </a:solidFill>
              </a:rPr>
              <a:t>die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>
                <a:solidFill>
                  <a:srgbClr val="FF0000"/>
                </a:solidFill>
              </a:rPr>
              <a:t>abgetragenen</a:t>
            </a:r>
            <a:r>
              <a:rPr lang="cs-CZ" sz="3400" dirty="0" smtClean="0"/>
              <a:t> </a:t>
            </a:r>
            <a:r>
              <a:rPr lang="cs-CZ" sz="3400" dirty="0" err="1" smtClean="0"/>
              <a:t>Sportschuhe</a:t>
            </a:r>
            <a:r>
              <a:rPr lang="cs-CZ" sz="3400" dirty="0" smtClean="0"/>
              <a:t> </a:t>
            </a:r>
            <a:r>
              <a:rPr lang="cs-CZ" sz="3400" dirty="0" err="1" smtClean="0"/>
              <a:t>an</a:t>
            </a:r>
            <a:r>
              <a:rPr lang="cs-CZ" sz="3400" dirty="0" smtClean="0"/>
              <a:t>. </a:t>
            </a:r>
          </a:p>
          <a:p>
            <a:pPr marL="0" indent="0"/>
            <a:r>
              <a:rPr lang="cs-CZ" sz="3400" dirty="0" smtClean="0"/>
              <a:t> </a:t>
            </a:r>
            <a:r>
              <a:rPr lang="cs-CZ" sz="3400" dirty="0" err="1" smtClean="0"/>
              <a:t>Gefällt</a:t>
            </a:r>
            <a:r>
              <a:rPr lang="cs-CZ" sz="3400" dirty="0" smtClean="0"/>
              <a:t> </a:t>
            </a:r>
            <a:r>
              <a:rPr lang="cs-CZ" sz="3400" dirty="0" err="1" smtClean="0"/>
              <a:t>dir</a:t>
            </a:r>
            <a:r>
              <a:rPr lang="cs-CZ" sz="3400" dirty="0" smtClean="0"/>
              <a:t> </a:t>
            </a:r>
            <a:r>
              <a:rPr lang="cs-CZ" sz="3400" dirty="0" err="1" smtClean="0">
                <a:solidFill>
                  <a:srgbClr val="FF0000"/>
                </a:solidFill>
              </a:rPr>
              <a:t>das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>
                <a:solidFill>
                  <a:srgbClr val="FF0000"/>
                </a:solidFill>
              </a:rPr>
              <a:t>karierte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/>
              <a:t>Sweatshirt</a:t>
            </a:r>
            <a:r>
              <a:rPr lang="cs-CZ" sz="3400" dirty="0" smtClean="0"/>
              <a:t> </a:t>
            </a:r>
            <a:r>
              <a:rPr lang="cs-CZ" sz="3400" dirty="0" err="1" smtClean="0"/>
              <a:t>besser</a:t>
            </a:r>
            <a:r>
              <a:rPr lang="cs-CZ" sz="3400" dirty="0" smtClean="0"/>
              <a:t> </a:t>
            </a:r>
            <a:r>
              <a:rPr lang="cs-CZ" sz="3400" dirty="0" err="1" smtClean="0"/>
              <a:t>als</a:t>
            </a:r>
            <a:r>
              <a:rPr lang="cs-CZ" sz="3400" dirty="0" smtClean="0"/>
              <a:t> </a:t>
            </a:r>
            <a:r>
              <a:rPr lang="cs-CZ" sz="3400" dirty="0" err="1" smtClean="0">
                <a:solidFill>
                  <a:srgbClr val="FF0000"/>
                </a:solidFill>
              </a:rPr>
              <a:t>das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>
                <a:solidFill>
                  <a:srgbClr val="FF0000"/>
                </a:solidFill>
              </a:rPr>
              <a:t>einfarbige</a:t>
            </a:r>
            <a:r>
              <a:rPr lang="cs-CZ" sz="3400" dirty="0" smtClean="0"/>
              <a:t>?</a:t>
            </a:r>
          </a:p>
          <a:p>
            <a:pPr marL="179388" indent="-179388"/>
            <a:r>
              <a:rPr lang="cs-CZ" sz="3400" dirty="0" smtClean="0"/>
              <a:t> </a:t>
            </a:r>
            <a:r>
              <a:rPr lang="cs-CZ" sz="3400" dirty="0" err="1" smtClean="0"/>
              <a:t>Im</a:t>
            </a:r>
            <a:r>
              <a:rPr lang="cs-CZ" sz="3400" dirty="0" smtClean="0"/>
              <a:t> Sommer </a:t>
            </a:r>
            <a:r>
              <a:rPr lang="cs-CZ" sz="3400" dirty="0" err="1" smtClean="0"/>
              <a:t>trägt</a:t>
            </a:r>
            <a:r>
              <a:rPr lang="cs-CZ" sz="3400" dirty="0" smtClean="0"/>
              <a:t> </a:t>
            </a:r>
            <a:r>
              <a:rPr lang="cs-CZ" sz="3400" dirty="0" err="1" smtClean="0"/>
              <a:t>sie</a:t>
            </a:r>
            <a:r>
              <a:rPr lang="cs-CZ" sz="3400" dirty="0" smtClean="0"/>
              <a:t> </a:t>
            </a:r>
            <a:r>
              <a:rPr lang="cs-CZ" sz="3400" dirty="0" err="1" smtClean="0"/>
              <a:t>meistens</a:t>
            </a:r>
            <a:r>
              <a:rPr lang="cs-CZ" sz="3400" dirty="0" smtClean="0"/>
              <a:t> </a:t>
            </a:r>
            <a:r>
              <a:rPr lang="cs-CZ" sz="3400" dirty="0" err="1" smtClean="0">
                <a:solidFill>
                  <a:srgbClr val="FF0000"/>
                </a:solidFill>
              </a:rPr>
              <a:t>das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>
                <a:solidFill>
                  <a:srgbClr val="FF0000"/>
                </a:solidFill>
              </a:rPr>
              <a:t>bunte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/>
              <a:t>Sommerkleid</a:t>
            </a:r>
            <a:r>
              <a:rPr lang="cs-CZ" sz="3400" dirty="0" smtClean="0"/>
              <a:t>, </a:t>
            </a:r>
            <a:r>
              <a:rPr lang="cs-CZ" sz="3400" dirty="0" err="1" smtClean="0">
                <a:solidFill>
                  <a:srgbClr val="FF0000"/>
                </a:solidFill>
              </a:rPr>
              <a:t>die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>
                <a:solidFill>
                  <a:srgbClr val="FF0000"/>
                </a:solidFill>
              </a:rPr>
              <a:t>roten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/>
              <a:t>Sandalen</a:t>
            </a:r>
            <a:r>
              <a:rPr lang="cs-CZ" sz="3400" dirty="0" smtClean="0"/>
              <a:t> </a:t>
            </a:r>
            <a:r>
              <a:rPr lang="cs-CZ" sz="3400" dirty="0" err="1" smtClean="0"/>
              <a:t>und</a:t>
            </a:r>
            <a:r>
              <a:rPr lang="cs-CZ" sz="3400" dirty="0" smtClean="0"/>
              <a:t> </a:t>
            </a:r>
            <a:r>
              <a:rPr lang="cs-CZ" sz="3400" dirty="0" smtClean="0">
                <a:solidFill>
                  <a:srgbClr val="FF0000"/>
                </a:solidFill>
              </a:rPr>
              <a:t>den </a:t>
            </a:r>
            <a:r>
              <a:rPr lang="cs-CZ" sz="3400" dirty="0" err="1" smtClean="0">
                <a:solidFill>
                  <a:srgbClr val="FF0000"/>
                </a:solidFill>
              </a:rPr>
              <a:t>roten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/>
              <a:t>Sommerhut</a:t>
            </a:r>
            <a:r>
              <a:rPr lang="cs-CZ" sz="3400" dirty="0" smtClean="0"/>
              <a:t>. </a:t>
            </a:r>
          </a:p>
          <a:p>
            <a:pPr marL="179388" indent="-179388"/>
            <a:r>
              <a:rPr lang="cs-CZ" sz="3400" dirty="0" err="1" smtClean="0"/>
              <a:t>Wegen</a:t>
            </a:r>
            <a:r>
              <a:rPr lang="cs-CZ" sz="3400" dirty="0" smtClean="0"/>
              <a:t> </a:t>
            </a:r>
            <a:r>
              <a:rPr lang="cs-CZ" sz="3400" dirty="0" err="1" smtClean="0"/>
              <a:t>meiner</a:t>
            </a:r>
            <a:r>
              <a:rPr lang="cs-CZ" sz="3400" dirty="0" smtClean="0"/>
              <a:t> Figur </a:t>
            </a:r>
            <a:r>
              <a:rPr lang="cs-CZ" sz="3400" dirty="0" err="1" smtClean="0"/>
              <a:t>kann</a:t>
            </a:r>
            <a:r>
              <a:rPr lang="cs-CZ" sz="3400" dirty="0" smtClean="0"/>
              <a:t> </a:t>
            </a:r>
            <a:r>
              <a:rPr lang="cs-CZ" sz="3400" dirty="0" err="1" smtClean="0"/>
              <a:t>ich</a:t>
            </a:r>
            <a:r>
              <a:rPr lang="cs-CZ" sz="3400" dirty="0" smtClean="0"/>
              <a:t> </a:t>
            </a:r>
            <a:r>
              <a:rPr lang="cs-CZ" sz="3400" dirty="0" err="1" smtClean="0">
                <a:solidFill>
                  <a:srgbClr val="FF0000"/>
                </a:solidFill>
              </a:rPr>
              <a:t>die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>
                <a:solidFill>
                  <a:srgbClr val="FF0000"/>
                </a:solidFill>
              </a:rPr>
              <a:t>enge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/>
              <a:t>Hüfthose</a:t>
            </a:r>
            <a:r>
              <a:rPr lang="cs-CZ" sz="3400" dirty="0" smtClean="0"/>
              <a:t> </a:t>
            </a:r>
            <a:r>
              <a:rPr lang="cs-CZ" sz="3400" dirty="0" err="1" smtClean="0"/>
              <a:t>nicht</a:t>
            </a:r>
            <a:r>
              <a:rPr lang="cs-CZ" sz="3400" dirty="0" smtClean="0"/>
              <a:t> </a:t>
            </a:r>
            <a:r>
              <a:rPr lang="cs-CZ" sz="3400" dirty="0" err="1" smtClean="0"/>
              <a:t>tragen</a:t>
            </a:r>
            <a:r>
              <a:rPr lang="cs-CZ" sz="3400" dirty="0" smtClean="0"/>
              <a:t>.</a:t>
            </a:r>
          </a:p>
          <a:p>
            <a:pPr marL="179388" indent="-179388"/>
            <a:r>
              <a:rPr lang="cs-CZ" sz="3400" dirty="0" err="1" smtClean="0"/>
              <a:t>Ich</a:t>
            </a:r>
            <a:r>
              <a:rPr lang="cs-CZ" sz="3400" dirty="0" smtClean="0"/>
              <a:t> </a:t>
            </a:r>
            <a:r>
              <a:rPr lang="cs-CZ" sz="3400" dirty="0" err="1" smtClean="0"/>
              <a:t>kann</a:t>
            </a:r>
            <a:r>
              <a:rPr lang="cs-CZ" sz="3400" dirty="0" smtClean="0"/>
              <a:t> </a:t>
            </a:r>
            <a:r>
              <a:rPr lang="cs-CZ" sz="3400" dirty="0" smtClean="0">
                <a:solidFill>
                  <a:srgbClr val="FF0000"/>
                </a:solidFill>
              </a:rPr>
              <a:t>den </a:t>
            </a:r>
            <a:r>
              <a:rPr lang="cs-CZ" sz="3400" dirty="0" err="1" smtClean="0">
                <a:solidFill>
                  <a:srgbClr val="FF0000"/>
                </a:solidFill>
              </a:rPr>
              <a:t>weiten</a:t>
            </a:r>
            <a:r>
              <a:rPr lang="cs-CZ" sz="3400" dirty="0" smtClean="0">
                <a:solidFill>
                  <a:srgbClr val="FF0000"/>
                </a:solidFill>
              </a:rPr>
              <a:t> </a:t>
            </a:r>
            <a:r>
              <a:rPr lang="cs-CZ" sz="3400" dirty="0" err="1" smtClean="0"/>
              <a:t>Pullover</a:t>
            </a:r>
            <a:r>
              <a:rPr lang="cs-CZ" sz="3400" dirty="0" smtClean="0"/>
              <a:t> </a:t>
            </a:r>
            <a:r>
              <a:rPr lang="cs-CZ" sz="3400" dirty="0" err="1" smtClean="0"/>
              <a:t>nicht</a:t>
            </a:r>
            <a:r>
              <a:rPr lang="cs-CZ" sz="3400" dirty="0" smtClean="0"/>
              <a:t> </a:t>
            </a:r>
            <a:r>
              <a:rPr lang="cs-CZ" sz="3400" dirty="0" err="1" smtClean="0"/>
              <a:t>leiden</a:t>
            </a:r>
            <a:r>
              <a:rPr lang="cs-CZ" sz="3400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III.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1/ </a:t>
            </a:r>
            <a:r>
              <a:rPr lang="cs-CZ" dirty="0" err="1" smtClean="0">
                <a:solidFill>
                  <a:srgbClr val="FF0000"/>
                </a:solidFill>
              </a:rPr>
              <a:t>alle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deutschen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Namen</a:t>
            </a:r>
            <a:r>
              <a:rPr lang="cs-CZ" dirty="0" smtClean="0">
                <a:solidFill>
                  <a:srgbClr val="FF0000"/>
                </a:solidFill>
              </a:rPr>
              <a:t> 		2/ </a:t>
            </a:r>
            <a:r>
              <a:rPr lang="cs-CZ" dirty="0" err="1" smtClean="0">
                <a:solidFill>
                  <a:srgbClr val="FF0000"/>
                </a:solidFill>
              </a:rPr>
              <a:t>beide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klugen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Jungen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3/ in </a:t>
            </a:r>
            <a:r>
              <a:rPr lang="cs-CZ" dirty="0" err="1" smtClean="0">
                <a:solidFill>
                  <a:srgbClr val="FF0000"/>
                </a:solidFill>
              </a:rPr>
              <a:t>diesem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schönen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Kleid</a:t>
            </a:r>
            <a:r>
              <a:rPr lang="cs-CZ" dirty="0" smtClean="0">
                <a:solidFill>
                  <a:srgbClr val="FF0000"/>
                </a:solidFill>
              </a:rPr>
              <a:t> 	4/ in </a:t>
            </a:r>
            <a:r>
              <a:rPr lang="cs-CZ" dirty="0" err="1" smtClean="0">
                <a:solidFill>
                  <a:srgbClr val="FF0000"/>
                </a:solidFill>
              </a:rPr>
              <a:t>dem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kurzen</a:t>
            </a:r>
            <a:r>
              <a:rPr lang="cs-CZ" dirty="0" smtClean="0">
                <a:solidFill>
                  <a:srgbClr val="FF0000"/>
                </a:solidFill>
              </a:rPr>
              <a:t> Rock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5/ </a:t>
            </a:r>
            <a:r>
              <a:rPr lang="cs-CZ" dirty="0" err="1" smtClean="0">
                <a:solidFill>
                  <a:srgbClr val="FF0000"/>
                </a:solidFill>
              </a:rPr>
              <a:t>mit</a:t>
            </a:r>
            <a:r>
              <a:rPr lang="cs-CZ" dirty="0" smtClean="0">
                <a:solidFill>
                  <a:srgbClr val="FF0000"/>
                </a:solidFill>
              </a:rPr>
              <a:t> jedem </a:t>
            </a:r>
            <a:r>
              <a:rPr lang="cs-CZ" dirty="0" err="1" smtClean="0">
                <a:solidFill>
                  <a:srgbClr val="FF0000"/>
                </a:solidFill>
              </a:rPr>
              <a:t>kleinen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Kind</a:t>
            </a:r>
            <a:r>
              <a:rPr lang="cs-CZ" dirty="0" smtClean="0">
                <a:solidFill>
                  <a:srgbClr val="FF0000"/>
                </a:solidFill>
              </a:rPr>
              <a:t>		6/ </a:t>
            </a:r>
            <a:r>
              <a:rPr lang="cs-CZ" dirty="0" err="1" smtClean="0">
                <a:solidFill>
                  <a:srgbClr val="FF0000"/>
                </a:solidFill>
              </a:rPr>
              <a:t>das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große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Unglück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7/ in </a:t>
            </a:r>
            <a:r>
              <a:rPr lang="cs-CZ" dirty="0" err="1" smtClean="0">
                <a:solidFill>
                  <a:srgbClr val="FF0000"/>
                </a:solidFill>
              </a:rPr>
              <a:t>die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karierten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Schuhe</a:t>
            </a:r>
            <a:r>
              <a:rPr lang="cs-CZ" dirty="0" smtClean="0">
                <a:solidFill>
                  <a:srgbClr val="FF0000"/>
                </a:solidFill>
              </a:rPr>
              <a:t>   	8/ </a:t>
            </a:r>
            <a:r>
              <a:rPr lang="cs-CZ" dirty="0" err="1" smtClean="0">
                <a:solidFill>
                  <a:srgbClr val="FF0000"/>
                </a:solidFill>
              </a:rPr>
              <a:t>dieses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hohe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Haus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9/ in </a:t>
            </a:r>
            <a:r>
              <a:rPr lang="cs-CZ" dirty="0" err="1" smtClean="0">
                <a:solidFill>
                  <a:srgbClr val="FF0000"/>
                </a:solidFill>
              </a:rPr>
              <a:t>dieses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weiße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Zimmer</a:t>
            </a:r>
            <a:r>
              <a:rPr lang="cs-CZ" dirty="0" smtClean="0">
                <a:solidFill>
                  <a:srgbClr val="FF0000"/>
                </a:solidFill>
              </a:rPr>
              <a:t>	10/ </a:t>
            </a:r>
            <a:r>
              <a:rPr lang="cs-CZ" dirty="0" err="1" smtClean="0">
                <a:solidFill>
                  <a:srgbClr val="FF0000"/>
                </a:solidFill>
              </a:rPr>
              <a:t>diese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dunklen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Haare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11/ </a:t>
            </a:r>
            <a:r>
              <a:rPr lang="cs-CZ" dirty="0" err="1" smtClean="0">
                <a:solidFill>
                  <a:srgbClr val="FF0000"/>
                </a:solidFill>
              </a:rPr>
              <a:t>aus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jeder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großen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Stadt</a:t>
            </a:r>
            <a:r>
              <a:rPr lang="cs-CZ" dirty="0" smtClean="0">
                <a:solidFill>
                  <a:srgbClr val="FF0000"/>
                </a:solidFill>
              </a:rPr>
              <a:t>	12/ </a:t>
            </a:r>
            <a:r>
              <a:rPr lang="cs-CZ" dirty="0" err="1" smtClean="0">
                <a:solidFill>
                  <a:srgbClr val="FF0000"/>
                </a:solidFill>
              </a:rPr>
              <a:t>dieses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tolle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Lied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13/ </a:t>
            </a:r>
            <a:r>
              <a:rPr lang="cs-CZ" dirty="0" err="1" smtClean="0">
                <a:solidFill>
                  <a:srgbClr val="FF0000"/>
                </a:solidFill>
              </a:rPr>
              <a:t>auf</a:t>
            </a:r>
            <a:r>
              <a:rPr lang="cs-CZ" dirty="0" smtClean="0">
                <a:solidFill>
                  <a:srgbClr val="FF0000"/>
                </a:solidFill>
              </a:rPr>
              <a:t> den </a:t>
            </a:r>
            <a:r>
              <a:rPr lang="cs-CZ" dirty="0" err="1" smtClean="0">
                <a:solidFill>
                  <a:srgbClr val="FF0000"/>
                </a:solidFill>
              </a:rPr>
              <a:t>spannenden</a:t>
            </a:r>
            <a:r>
              <a:rPr lang="cs-CZ" dirty="0" smtClean="0">
                <a:solidFill>
                  <a:srgbClr val="FF0000"/>
                </a:solidFill>
              </a:rPr>
              <a:t> Film	14/ </a:t>
            </a:r>
            <a:r>
              <a:rPr lang="cs-CZ" dirty="0" err="1" smtClean="0">
                <a:solidFill>
                  <a:srgbClr val="FF0000"/>
                </a:solidFill>
              </a:rPr>
              <a:t>jedes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italienische</a:t>
            </a:r>
            <a:r>
              <a:rPr lang="cs-CZ" dirty="0" smtClean="0">
                <a:solidFill>
                  <a:srgbClr val="FF0000"/>
                </a:solidFill>
              </a:rPr>
              <a:t> Eis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15/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diesem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schwarzen</a:t>
            </a:r>
            <a:r>
              <a:rPr lang="cs-CZ" dirty="0" smtClean="0">
                <a:solidFill>
                  <a:srgbClr val="FF0000"/>
                </a:solidFill>
              </a:rPr>
              <a:t> T-</a:t>
            </a:r>
            <a:r>
              <a:rPr lang="cs-CZ" dirty="0" err="1" smtClean="0">
                <a:solidFill>
                  <a:srgbClr val="FF0000"/>
                </a:solidFill>
              </a:rPr>
              <a:t>shirt</a:t>
            </a:r>
            <a:r>
              <a:rPr lang="cs-CZ" dirty="0" smtClean="0">
                <a:solidFill>
                  <a:srgbClr val="FF0000"/>
                </a:solidFill>
              </a:rPr>
              <a:t>	16/ </a:t>
            </a:r>
            <a:r>
              <a:rPr lang="cs-CZ" dirty="0" err="1" smtClean="0">
                <a:solidFill>
                  <a:srgbClr val="FF0000"/>
                </a:solidFill>
              </a:rPr>
              <a:t>beide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saueren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Gurken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17/ </a:t>
            </a:r>
            <a:r>
              <a:rPr lang="cs-CZ" dirty="0" err="1" smtClean="0">
                <a:solidFill>
                  <a:srgbClr val="FF0000"/>
                </a:solidFill>
              </a:rPr>
              <a:t>alle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dicken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Bücher</a:t>
            </a:r>
            <a:r>
              <a:rPr lang="cs-CZ" dirty="0" smtClean="0">
                <a:solidFill>
                  <a:srgbClr val="FF0000"/>
                </a:solidFill>
              </a:rPr>
              <a:t>		18/ </a:t>
            </a:r>
            <a:r>
              <a:rPr lang="cs-CZ" dirty="0" err="1" smtClean="0">
                <a:solidFill>
                  <a:srgbClr val="FF0000"/>
                </a:solidFill>
              </a:rPr>
              <a:t>für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neue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Gefühl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19/ der </a:t>
            </a:r>
            <a:r>
              <a:rPr lang="cs-CZ" dirty="0" err="1" smtClean="0">
                <a:solidFill>
                  <a:srgbClr val="FF0000"/>
                </a:solidFill>
              </a:rPr>
              <a:t>französische</a:t>
            </a:r>
            <a:r>
              <a:rPr lang="cs-CZ" dirty="0" smtClean="0">
                <a:solidFill>
                  <a:srgbClr val="FF0000"/>
                </a:solidFill>
              </a:rPr>
              <a:t> Sekt		20/ </a:t>
            </a:r>
            <a:r>
              <a:rPr lang="cs-CZ" dirty="0" err="1" smtClean="0">
                <a:solidFill>
                  <a:srgbClr val="FF0000"/>
                </a:solidFill>
              </a:rPr>
              <a:t>beide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süßen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Torten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731</Words>
  <Application>Microsoft Office PowerPoint</Application>
  <PresentationFormat>Předvádění na obrazovce (4:3)</PresentationFormat>
  <Paragraphs>121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Prezentace aplikace PowerPoint</vt:lpstr>
      <vt:lpstr>Skloňování přídavných jmen po členu určitém</vt:lpstr>
      <vt:lpstr>Prezentace aplikace PowerPoint</vt:lpstr>
      <vt:lpstr>I. Cvičení - doplň člen určitý a koncovky přídavných jmen:</vt:lpstr>
      <vt:lpstr>II. Cvičení - doplň člen určitý a koncovky přídavných jmen:</vt:lpstr>
      <vt:lpstr>III. Cvičení – přelož:</vt:lpstr>
      <vt:lpstr>Řešení – I. cvičení:</vt:lpstr>
      <vt:lpstr>Řešení – II. cvičení:</vt:lpstr>
      <vt:lpstr>Řešení – III. cvičení: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Skloňování přídavných jmen po členu určitém</dc:title>
  <dc:creator>Eva Sklenařová</dc:creator>
  <cp:lastModifiedBy>Pavel Roubínek</cp:lastModifiedBy>
  <cp:revision>28</cp:revision>
  <dcterms:created xsi:type="dcterms:W3CDTF">2014-05-02T11:00:48Z</dcterms:created>
  <dcterms:modified xsi:type="dcterms:W3CDTF">2014-06-10T09:30:39Z</dcterms:modified>
</cp:coreProperties>
</file>