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F2E7A-B7BA-4313-8F5F-971302E190EF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70C85-28D9-445F-9DCB-D6B7ED824B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982162"/>
              </p:ext>
            </p:extLst>
          </p:nvPr>
        </p:nvGraphicFramePr>
        <p:xfrm>
          <a:off x="323528" y="1412776"/>
          <a:ext cx="8424936" cy="5347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597"/>
                <a:gridCol w="6634339"/>
              </a:tblGrid>
              <a:tr h="59295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Skloňování přídavných jmen po členu neurčitém</a:t>
                      </a:r>
                    </a:p>
                  </a:txBody>
                  <a:tcPr anchor="ctr"/>
                </a:tc>
              </a:tr>
              <a:tr h="49866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9797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5211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přídavné jméno, neurčitý člen, koncovka, rod mužský, ženský, střední, jednotné 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množné číslo, 3. p. mn.č., přivlastňovací zájmeno, určitá číslovka, neurčitá číslovka</a:t>
                      </a: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30.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418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797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Skloňování přídavných jmen po členu neurčitém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251520" y="1628800"/>
            <a:ext cx="4614664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rod mužský</a:t>
            </a:r>
          </a:p>
          <a:p>
            <a:pPr marL="514350" indent="-514350">
              <a:buNone/>
            </a:pPr>
            <a:r>
              <a:rPr lang="cs-CZ" dirty="0" smtClean="0"/>
              <a:t>1. p.	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3. p.	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4. p.	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b="1" dirty="0" smtClean="0"/>
              <a:t>rod střední</a:t>
            </a:r>
          </a:p>
          <a:p>
            <a:pPr marL="514350" indent="-514350">
              <a:buNone/>
            </a:pPr>
            <a:r>
              <a:rPr lang="cs-CZ" dirty="0" smtClean="0"/>
              <a:t>1. p. 	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3. p.	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4. p.	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	 </a:t>
            </a:r>
            <a:r>
              <a:rPr lang="cs-CZ" b="1" dirty="0" smtClean="0"/>
              <a:t>rod ženský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b="1" dirty="0" smtClean="0"/>
              <a:t>množné číslo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alt</a:t>
            </a:r>
            <a:r>
              <a:rPr lang="cs-CZ" b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 smtClean="0"/>
              <a:t>alt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r>
              <a:rPr lang="cs-CZ" b="1" dirty="0" err="1" smtClean="0">
                <a:solidFill>
                  <a:srgbClr val="0070C0"/>
                </a:solidFill>
              </a:rPr>
              <a:t>n</a:t>
            </a:r>
            <a:endParaRPr lang="cs-CZ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alt</a:t>
            </a:r>
            <a:r>
              <a:rPr lang="cs-CZ" b="1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2068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 v množném čísle se neurčitý člen nepoužívá</a:t>
            </a:r>
          </a:p>
          <a:p>
            <a:r>
              <a:rPr lang="cs-CZ" b="1" dirty="0"/>
              <a:t> </a:t>
            </a:r>
            <a:r>
              <a:rPr lang="cs-CZ" b="1" dirty="0" smtClean="0"/>
              <a:t>ve 3. p. mn. č. </a:t>
            </a:r>
            <a:r>
              <a:rPr lang="cs-CZ" b="1" dirty="0" smtClean="0">
                <a:solidFill>
                  <a:srgbClr val="0070C0"/>
                </a:solidFill>
              </a:rPr>
              <a:t>podstatné jméno </a:t>
            </a:r>
            <a:r>
              <a:rPr lang="cs-CZ" dirty="0" smtClean="0"/>
              <a:t>přibírá </a:t>
            </a:r>
            <a:r>
              <a:rPr lang="cs-CZ" b="1" dirty="0" smtClean="0"/>
              <a:t>koncovku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–n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dirty="0"/>
              <a:t>s</a:t>
            </a:r>
            <a:r>
              <a:rPr lang="cs-CZ" dirty="0" smtClean="0"/>
              <a:t>tejným způsobem se přídavná jména skloňují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v </a:t>
            </a:r>
            <a:r>
              <a:rPr lang="cs-CZ" b="1" u="sng" dirty="0" smtClean="0">
                <a:solidFill>
                  <a:srgbClr val="FF0000"/>
                </a:solidFill>
              </a:rPr>
              <a:t>jednotném čísle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po</a:t>
            </a:r>
            <a:r>
              <a:rPr lang="cs-CZ" b="1" dirty="0" smtClean="0"/>
              <a:t> zájmenech přivlastňovacích </a:t>
            </a:r>
            <a:r>
              <a:rPr lang="cs-CZ" dirty="0" smtClean="0"/>
              <a:t>a </a:t>
            </a:r>
            <a:r>
              <a:rPr lang="cs-CZ" b="1" dirty="0" smtClean="0"/>
              <a:t>po</a:t>
            </a:r>
            <a:r>
              <a:rPr lang="cs-CZ" dirty="0" smtClean="0"/>
              <a:t> </a:t>
            </a:r>
            <a:r>
              <a:rPr lang="cs-CZ" b="1" dirty="0" err="1" smtClean="0"/>
              <a:t>kein</a:t>
            </a:r>
            <a:r>
              <a:rPr lang="cs-CZ" b="1" dirty="0" smtClean="0"/>
              <a:t>, </a:t>
            </a:r>
            <a:r>
              <a:rPr lang="cs-CZ" b="1" dirty="0" err="1" smtClean="0"/>
              <a:t>wenig</a:t>
            </a:r>
            <a:r>
              <a:rPr lang="cs-CZ" b="1" dirty="0" smtClean="0"/>
              <a:t>, </a:t>
            </a:r>
            <a:r>
              <a:rPr lang="cs-CZ" b="1" dirty="0" err="1" smtClean="0"/>
              <a:t>viel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3000" dirty="0"/>
              <a:t>n</a:t>
            </a:r>
            <a:r>
              <a:rPr lang="cs-CZ" sz="3000" dirty="0" smtClean="0"/>
              <a:t>apř.  </a:t>
            </a:r>
            <a:r>
              <a:rPr lang="cs-CZ" sz="3000" b="1" dirty="0" err="1" smtClean="0"/>
              <a:t>mein</a:t>
            </a:r>
            <a:r>
              <a:rPr lang="cs-CZ" sz="3000" dirty="0" smtClean="0"/>
              <a:t> alter </a:t>
            </a:r>
            <a:r>
              <a:rPr lang="cs-CZ" sz="3000" dirty="0" err="1" smtClean="0"/>
              <a:t>Wagen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unser</a:t>
            </a:r>
            <a:r>
              <a:rPr lang="cs-CZ" sz="3000" dirty="0" smtClean="0"/>
              <a:t> </a:t>
            </a:r>
            <a:r>
              <a:rPr lang="cs-CZ" sz="3000" dirty="0" err="1" smtClean="0"/>
              <a:t>neues</a:t>
            </a:r>
            <a:r>
              <a:rPr lang="cs-CZ" sz="3000" dirty="0" smtClean="0"/>
              <a:t> Auto, 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b="1" dirty="0" err="1" smtClean="0"/>
              <a:t>kein</a:t>
            </a:r>
            <a:r>
              <a:rPr lang="cs-CZ" sz="3000" dirty="0" smtClean="0"/>
              <a:t> </a:t>
            </a:r>
            <a:r>
              <a:rPr lang="cs-CZ" sz="3000" dirty="0" err="1" smtClean="0"/>
              <a:t>guter</a:t>
            </a:r>
            <a:r>
              <a:rPr lang="cs-CZ" sz="3000" dirty="0" smtClean="0"/>
              <a:t> </a:t>
            </a:r>
            <a:r>
              <a:rPr lang="cs-CZ" sz="3000" dirty="0" err="1" smtClean="0"/>
              <a:t>Freund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viel</a:t>
            </a:r>
            <a:r>
              <a:rPr lang="cs-CZ" sz="3000" dirty="0" smtClean="0"/>
              <a:t> </a:t>
            </a:r>
            <a:r>
              <a:rPr lang="cs-CZ" sz="3000" dirty="0" err="1" smtClean="0"/>
              <a:t>frisches</a:t>
            </a:r>
            <a:r>
              <a:rPr lang="cs-CZ" sz="3000" dirty="0" smtClean="0"/>
              <a:t> </a:t>
            </a:r>
            <a:r>
              <a:rPr lang="cs-CZ" sz="3000" dirty="0" err="1" smtClean="0"/>
              <a:t>Obst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wenig</a:t>
            </a:r>
            <a:r>
              <a:rPr lang="cs-CZ" sz="3000" dirty="0" smtClean="0"/>
              <a:t> </a:t>
            </a:r>
            <a:r>
              <a:rPr lang="cs-CZ" sz="3000" dirty="0" err="1" smtClean="0"/>
              <a:t>weißer</a:t>
            </a:r>
            <a:r>
              <a:rPr lang="cs-CZ" sz="3000" dirty="0" smtClean="0"/>
              <a:t> </a:t>
            </a:r>
            <a:r>
              <a:rPr lang="cs-CZ" sz="3000" dirty="0" err="1" smtClean="0"/>
              <a:t>Farbe</a:t>
            </a:r>
            <a:endParaRPr lang="cs-CZ" sz="3000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stejným </a:t>
            </a:r>
            <a:r>
              <a:rPr lang="cs-CZ" dirty="0"/>
              <a:t>způsobem se přídavná jména </a:t>
            </a:r>
            <a:r>
              <a:rPr lang="cs-CZ" b="1" u="sng" dirty="0">
                <a:solidFill>
                  <a:srgbClr val="FF0000"/>
                </a:solidFill>
              </a:rPr>
              <a:t>v množném čísle</a:t>
            </a:r>
            <a:r>
              <a:rPr lang="cs-CZ" b="1" dirty="0"/>
              <a:t> </a:t>
            </a:r>
            <a:r>
              <a:rPr lang="cs-CZ" dirty="0"/>
              <a:t>skloňují</a:t>
            </a:r>
            <a:r>
              <a:rPr lang="cs-CZ" b="1" dirty="0"/>
              <a:t> po určitých číslovkách a neurčitých zájmenech </a:t>
            </a:r>
            <a:r>
              <a:rPr lang="cs-CZ" b="1" dirty="0" err="1"/>
              <a:t>andere</a:t>
            </a:r>
            <a:r>
              <a:rPr lang="cs-CZ" b="1" dirty="0"/>
              <a:t>, </a:t>
            </a:r>
            <a:r>
              <a:rPr lang="cs-CZ" b="1" dirty="0" err="1"/>
              <a:t>wenige</a:t>
            </a:r>
            <a:r>
              <a:rPr lang="cs-CZ" b="1" dirty="0"/>
              <a:t>, </a:t>
            </a:r>
            <a:r>
              <a:rPr lang="cs-CZ" b="1" dirty="0" err="1"/>
              <a:t>viele</a:t>
            </a:r>
            <a:r>
              <a:rPr lang="cs-CZ" b="1" dirty="0"/>
              <a:t>, </a:t>
            </a:r>
            <a:r>
              <a:rPr lang="cs-CZ" b="1" dirty="0" err="1"/>
              <a:t>mehrere</a:t>
            </a:r>
            <a:r>
              <a:rPr lang="cs-CZ" b="1" dirty="0"/>
              <a:t>, </a:t>
            </a:r>
            <a:r>
              <a:rPr lang="cs-CZ" b="1" dirty="0" err="1" smtClean="0"/>
              <a:t>einige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3000" dirty="0"/>
              <a:t>n</a:t>
            </a:r>
            <a:r>
              <a:rPr lang="cs-CZ" sz="3000" dirty="0" smtClean="0"/>
              <a:t>apř. </a:t>
            </a:r>
            <a:r>
              <a:rPr lang="cs-CZ" sz="3000" b="1" dirty="0" err="1" smtClean="0"/>
              <a:t>zwei</a:t>
            </a:r>
            <a:r>
              <a:rPr lang="cs-CZ" sz="3000" dirty="0" smtClean="0"/>
              <a:t> </a:t>
            </a:r>
            <a:r>
              <a:rPr lang="cs-CZ" sz="3000" dirty="0" err="1" smtClean="0"/>
              <a:t>beste</a:t>
            </a:r>
            <a:r>
              <a:rPr lang="cs-CZ" sz="3000" dirty="0" smtClean="0"/>
              <a:t> </a:t>
            </a:r>
            <a:r>
              <a:rPr lang="cs-CZ" sz="3000" dirty="0" err="1" smtClean="0"/>
              <a:t>Freunde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wenige</a:t>
            </a:r>
            <a:r>
              <a:rPr lang="cs-CZ" sz="3000" dirty="0" smtClean="0"/>
              <a:t> </a:t>
            </a:r>
            <a:r>
              <a:rPr lang="cs-CZ" sz="3000" dirty="0" err="1" smtClean="0"/>
              <a:t>kranke</a:t>
            </a:r>
            <a:r>
              <a:rPr lang="cs-CZ" sz="3000" dirty="0" smtClean="0"/>
              <a:t> </a:t>
            </a:r>
            <a:r>
              <a:rPr lang="cs-CZ" sz="3000" dirty="0" err="1" smtClean="0"/>
              <a:t>Kinder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	</a:t>
            </a:r>
            <a:r>
              <a:rPr lang="cs-CZ" sz="3000" dirty="0" smtClean="0"/>
              <a:t>		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I. Cvičení - doplň člen neurčitý a koncovky přídavných jmen: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54461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800" b="1" dirty="0" err="1" smtClean="0"/>
              <a:t>Was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passt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deiner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Mütze</a:t>
            </a:r>
            <a:r>
              <a:rPr lang="cs-CZ" sz="2800" b="1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blau</a:t>
            </a:r>
            <a:r>
              <a:rPr lang="cs-CZ" sz="2800" dirty="0" smtClean="0"/>
              <a:t>) </a:t>
            </a:r>
            <a:r>
              <a:rPr lang="cs-CZ" sz="2800" dirty="0" err="1" smtClean="0"/>
              <a:t>Schal</a:t>
            </a:r>
            <a:r>
              <a:rPr lang="cs-CZ" sz="2800" dirty="0" smtClean="0"/>
              <a:t>; </a:t>
            </a:r>
            <a:r>
              <a:rPr lang="cs-CZ" sz="2800" dirty="0"/>
              <a:t>(</a:t>
            </a:r>
            <a:r>
              <a:rPr lang="cs-CZ" sz="2800" dirty="0" err="1"/>
              <a:t>schwarz</a:t>
            </a:r>
            <a:r>
              <a:rPr lang="cs-CZ" sz="2800" dirty="0"/>
              <a:t>) </a:t>
            </a:r>
            <a:r>
              <a:rPr lang="cs-CZ" sz="2800" dirty="0" err="1" smtClean="0"/>
              <a:t>Stiefel</a:t>
            </a:r>
            <a:r>
              <a:rPr lang="cs-CZ" sz="2800" dirty="0" smtClean="0"/>
              <a:t>; (</a:t>
            </a:r>
            <a:r>
              <a:rPr lang="cs-CZ" sz="2800" dirty="0" err="1" smtClean="0"/>
              <a:t>grau</a:t>
            </a:r>
            <a:r>
              <a:rPr lang="cs-CZ" sz="2800" dirty="0" smtClean="0"/>
              <a:t>) </a:t>
            </a:r>
            <a:r>
              <a:rPr lang="cs-CZ" sz="2800" dirty="0" err="1" smtClean="0"/>
              <a:t>Kostüm</a:t>
            </a:r>
            <a:r>
              <a:rPr lang="cs-CZ" sz="2800" dirty="0" smtClean="0"/>
              <a:t>; (braun) </a:t>
            </a:r>
            <a:r>
              <a:rPr lang="cs-CZ" sz="2800" dirty="0" err="1" smtClean="0"/>
              <a:t>Hose</a:t>
            </a:r>
            <a:r>
              <a:rPr lang="cs-CZ" sz="2800" dirty="0" smtClean="0"/>
              <a:t>; (</a:t>
            </a:r>
            <a:r>
              <a:rPr lang="cs-CZ" sz="2800" dirty="0" err="1" smtClean="0"/>
              <a:t>farbig</a:t>
            </a:r>
            <a:r>
              <a:rPr lang="cs-CZ" sz="2800" dirty="0" smtClean="0"/>
              <a:t>) T-</a:t>
            </a:r>
            <a:r>
              <a:rPr lang="cs-CZ" sz="2800" dirty="0" err="1" smtClean="0"/>
              <a:t>shirt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b="1" dirty="0" err="1" smtClean="0"/>
              <a:t>Was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ziehst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an</a:t>
            </a:r>
            <a:r>
              <a:rPr lang="cs-CZ" sz="2800" b="1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bunt</a:t>
            </a:r>
            <a:r>
              <a:rPr lang="cs-CZ" sz="2800" dirty="0" smtClean="0"/>
              <a:t>) </a:t>
            </a:r>
            <a:r>
              <a:rPr lang="cs-CZ" sz="2800" dirty="0" err="1" smtClean="0"/>
              <a:t>Bluse</a:t>
            </a:r>
            <a:r>
              <a:rPr lang="cs-CZ" sz="2800" dirty="0" smtClean="0"/>
              <a:t>; (</a:t>
            </a:r>
            <a:r>
              <a:rPr lang="cs-CZ" sz="2800" dirty="0" err="1" smtClean="0"/>
              <a:t>blau</a:t>
            </a:r>
            <a:r>
              <a:rPr lang="cs-CZ" sz="2800" dirty="0" smtClean="0"/>
              <a:t>) </a:t>
            </a:r>
            <a:r>
              <a:rPr lang="cs-CZ" sz="2800" dirty="0" err="1" smtClean="0"/>
              <a:t>Jeansrock</a:t>
            </a:r>
            <a:r>
              <a:rPr lang="cs-CZ" sz="2800" dirty="0" smtClean="0"/>
              <a:t>; (</a:t>
            </a:r>
            <a:r>
              <a:rPr lang="cs-CZ" sz="2800" dirty="0" err="1" smtClean="0"/>
              <a:t>kariert</a:t>
            </a:r>
            <a:r>
              <a:rPr lang="cs-CZ" sz="2800" dirty="0" smtClean="0"/>
              <a:t>) </a:t>
            </a:r>
            <a:r>
              <a:rPr lang="cs-CZ" sz="2800" dirty="0" err="1" smtClean="0"/>
              <a:t>Sweatshirt</a:t>
            </a:r>
            <a:r>
              <a:rPr lang="cs-CZ" sz="2800" dirty="0" smtClean="0"/>
              <a:t>; (</a:t>
            </a:r>
            <a:r>
              <a:rPr lang="cs-CZ" sz="2800" dirty="0" err="1" smtClean="0"/>
              <a:t>modische</a:t>
            </a:r>
            <a:r>
              <a:rPr lang="cs-CZ" sz="2800" dirty="0" smtClean="0"/>
              <a:t> )</a:t>
            </a:r>
            <a:r>
              <a:rPr lang="cs-CZ" sz="2800" dirty="0" err="1" smtClean="0"/>
              <a:t>Schuhe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b="1" dirty="0" err="1" smtClean="0"/>
              <a:t>Wie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kommt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?</a:t>
            </a:r>
          </a:p>
          <a:p>
            <a:pPr marL="0" indent="0">
              <a:buNone/>
            </a:pPr>
            <a:r>
              <a:rPr lang="cs-CZ" sz="2800" dirty="0"/>
              <a:t>i</a:t>
            </a:r>
            <a:r>
              <a:rPr lang="cs-CZ" sz="2800" dirty="0" smtClean="0"/>
              <a:t>n (</a:t>
            </a:r>
            <a:r>
              <a:rPr lang="cs-CZ" sz="2800" dirty="0" err="1" smtClean="0"/>
              <a:t>warm</a:t>
            </a:r>
            <a:r>
              <a:rPr lang="cs-CZ" sz="2800" dirty="0"/>
              <a:t>)</a:t>
            </a:r>
            <a:r>
              <a:rPr lang="cs-CZ" sz="2800" dirty="0" smtClean="0"/>
              <a:t> </a:t>
            </a:r>
            <a:r>
              <a:rPr lang="cs-CZ" sz="2800" dirty="0" err="1" smtClean="0"/>
              <a:t>Jacke</a:t>
            </a:r>
            <a:r>
              <a:rPr lang="cs-CZ" sz="2800" dirty="0" smtClean="0"/>
              <a:t>; in (hoch) </a:t>
            </a:r>
            <a:r>
              <a:rPr lang="cs-CZ" sz="2800" dirty="0" err="1" smtClean="0"/>
              <a:t>Stiefel</a:t>
            </a:r>
            <a:r>
              <a:rPr lang="cs-CZ" sz="2800" dirty="0" smtClean="0"/>
              <a:t>; in (</a:t>
            </a:r>
            <a:r>
              <a:rPr lang="cs-CZ" sz="2800" dirty="0" err="1" smtClean="0"/>
              <a:t>dunkel</a:t>
            </a:r>
            <a:r>
              <a:rPr lang="cs-CZ" sz="2800" dirty="0" smtClean="0"/>
              <a:t>) </a:t>
            </a:r>
            <a:r>
              <a:rPr lang="cs-CZ" sz="2800" dirty="0" err="1" smtClean="0"/>
              <a:t>Hut</a:t>
            </a:r>
            <a:r>
              <a:rPr lang="cs-CZ" sz="2800" dirty="0" smtClean="0"/>
              <a:t>; </a:t>
            </a:r>
          </a:p>
          <a:p>
            <a:pPr marL="0" indent="0">
              <a:buNone/>
            </a:pPr>
            <a:r>
              <a:rPr lang="cs-CZ" sz="2800" dirty="0" smtClean="0"/>
              <a:t>in (</a:t>
            </a:r>
            <a:r>
              <a:rPr lang="cs-CZ" sz="2800" dirty="0" err="1" smtClean="0"/>
              <a:t>teuer</a:t>
            </a:r>
            <a:r>
              <a:rPr lang="cs-CZ" sz="2800" dirty="0" smtClean="0"/>
              <a:t>) </a:t>
            </a:r>
            <a:r>
              <a:rPr lang="cs-CZ" sz="2800" dirty="0" err="1" smtClean="0"/>
              <a:t>Handschuhe</a:t>
            </a:r>
            <a:r>
              <a:rPr lang="cs-CZ" sz="2800" dirty="0" smtClean="0"/>
              <a:t>; (rot) Tuch</a:t>
            </a:r>
          </a:p>
          <a:p>
            <a:pPr>
              <a:buFontTx/>
              <a:buChar char="-"/>
            </a:pPr>
            <a:r>
              <a:rPr lang="cs-CZ" sz="2800" b="1" dirty="0" err="1" smtClean="0"/>
              <a:t>Was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kaufst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du</a:t>
            </a:r>
            <a:r>
              <a:rPr lang="cs-CZ" sz="2800" b="1" dirty="0" smtClean="0"/>
              <a:t>?</a:t>
            </a:r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schick</a:t>
            </a:r>
            <a:r>
              <a:rPr lang="cs-CZ" sz="2800" dirty="0" smtClean="0"/>
              <a:t>) </a:t>
            </a:r>
            <a:r>
              <a:rPr lang="cs-CZ" sz="2800" dirty="0" err="1" smtClean="0"/>
              <a:t>Kleid</a:t>
            </a:r>
            <a:r>
              <a:rPr lang="cs-CZ" sz="2800" dirty="0" smtClean="0"/>
              <a:t>; (</a:t>
            </a:r>
            <a:r>
              <a:rPr lang="cs-CZ" sz="2800" dirty="0" err="1" smtClean="0"/>
              <a:t>wei</a:t>
            </a:r>
            <a:r>
              <a:rPr lang="cs-CZ" sz="2800" dirty="0" smtClean="0"/>
              <a:t>ẞ) </a:t>
            </a:r>
            <a:r>
              <a:rPr lang="cs-CZ" sz="2800" dirty="0" err="1" smtClean="0"/>
              <a:t>Pullover</a:t>
            </a:r>
            <a:r>
              <a:rPr lang="cs-CZ" sz="2800" dirty="0" smtClean="0"/>
              <a:t>; (</a:t>
            </a:r>
            <a:r>
              <a:rPr lang="cs-CZ" sz="2800" dirty="0" err="1" smtClean="0"/>
              <a:t>bequem</a:t>
            </a:r>
            <a:r>
              <a:rPr lang="cs-CZ" sz="2800" dirty="0" smtClean="0"/>
              <a:t>) </a:t>
            </a:r>
            <a:r>
              <a:rPr lang="cs-CZ" sz="2800" dirty="0" err="1" smtClean="0"/>
              <a:t>Schuhe</a:t>
            </a:r>
            <a:r>
              <a:rPr lang="cs-CZ" sz="2800" dirty="0" smtClean="0"/>
              <a:t>; (</a:t>
            </a:r>
            <a:r>
              <a:rPr lang="cs-CZ" sz="2800" dirty="0" err="1" smtClean="0"/>
              <a:t>extravagant</a:t>
            </a:r>
            <a:r>
              <a:rPr lang="cs-CZ" sz="2800" dirty="0" smtClean="0"/>
              <a:t>) Top; (</a:t>
            </a:r>
            <a:r>
              <a:rPr lang="cs-CZ" sz="2800" dirty="0" err="1" smtClean="0"/>
              <a:t>sportlich</a:t>
            </a:r>
            <a:r>
              <a:rPr lang="cs-CZ" sz="2800" dirty="0" smtClean="0"/>
              <a:t>) </a:t>
            </a:r>
            <a:r>
              <a:rPr lang="cs-CZ" sz="2800" dirty="0" err="1" smtClean="0"/>
              <a:t>Tasche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II. Cvičení - doplň </a:t>
            </a:r>
            <a:r>
              <a:rPr lang="cs-CZ" sz="3000" b="1" dirty="0"/>
              <a:t>člen neurčitý a koncovky přídavných jmen: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kostet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elegant</a:t>
            </a:r>
            <a:r>
              <a:rPr lang="cs-CZ" sz="2800" dirty="0" smtClean="0"/>
              <a:t>- </a:t>
            </a:r>
            <a:r>
              <a:rPr lang="cs-CZ" sz="2800" dirty="0" err="1" smtClean="0"/>
              <a:t>Anzug</a:t>
            </a:r>
            <a:r>
              <a:rPr lang="cs-CZ" sz="2800" dirty="0" smtClean="0"/>
              <a:t>? </a:t>
            </a:r>
            <a:r>
              <a:rPr lang="cs-CZ" sz="2800" dirty="0" err="1" smtClean="0"/>
              <a:t>Heute</a:t>
            </a:r>
            <a:r>
              <a:rPr lang="cs-CZ" sz="2800" dirty="0" smtClean="0"/>
              <a:t> </a:t>
            </a:r>
            <a:r>
              <a:rPr lang="cs-CZ" sz="2800" dirty="0" err="1" smtClean="0"/>
              <a:t>ziehe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dunkel</a:t>
            </a:r>
            <a:r>
              <a:rPr lang="cs-CZ" sz="2800" dirty="0" smtClean="0"/>
              <a:t>- </a:t>
            </a:r>
            <a:r>
              <a:rPr lang="cs-CZ" sz="2800" dirty="0" err="1" smtClean="0"/>
              <a:t>Pullover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.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habe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neue</a:t>
            </a:r>
            <a:r>
              <a:rPr lang="cs-CZ" sz="2800" dirty="0" smtClean="0"/>
              <a:t>- </a:t>
            </a:r>
            <a:r>
              <a:rPr lang="cs-CZ" sz="2800" dirty="0" err="1" smtClean="0"/>
              <a:t>Modezeitschrift</a:t>
            </a:r>
            <a:r>
              <a:rPr lang="cs-CZ" sz="2800" dirty="0" smtClean="0"/>
              <a:t> </a:t>
            </a:r>
            <a:r>
              <a:rPr lang="cs-CZ" sz="2800" dirty="0" err="1" smtClean="0"/>
              <a:t>gekauft.Meine</a:t>
            </a:r>
            <a:r>
              <a:rPr lang="cs-CZ" sz="2800" dirty="0" smtClean="0"/>
              <a:t> </a:t>
            </a:r>
            <a:r>
              <a:rPr lang="cs-CZ" sz="2800" dirty="0" err="1" smtClean="0"/>
              <a:t>Lieblingsklamotten</a:t>
            </a:r>
            <a:r>
              <a:rPr lang="cs-CZ" sz="2800" dirty="0" smtClean="0"/>
              <a:t> </a:t>
            </a:r>
            <a:r>
              <a:rPr lang="cs-CZ" sz="2800" dirty="0" err="1" smtClean="0"/>
              <a:t>sind</a:t>
            </a:r>
            <a:r>
              <a:rPr lang="cs-CZ" sz="2800" dirty="0" smtClean="0"/>
              <a:t> </a:t>
            </a:r>
            <a:r>
              <a:rPr lang="cs-CZ" sz="2800" dirty="0" err="1" smtClean="0"/>
              <a:t>hellblau</a:t>
            </a:r>
            <a:r>
              <a:rPr lang="cs-CZ" sz="2800" dirty="0" smtClean="0"/>
              <a:t>- </a:t>
            </a:r>
            <a:r>
              <a:rPr lang="cs-CZ" sz="2800" dirty="0" err="1" smtClean="0"/>
              <a:t>Jeans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einfarbig</a:t>
            </a:r>
            <a:r>
              <a:rPr lang="cs-CZ" sz="2800" dirty="0" smtClean="0"/>
              <a:t>- T-</a:t>
            </a:r>
            <a:r>
              <a:rPr lang="cs-CZ" sz="2800" dirty="0" err="1" smtClean="0"/>
              <a:t>shirt</a:t>
            </a:r>
            <a:r>
              <a:rPr lang="cs-CZ" sz="2800" dirty="0" smtClean="0"/>
              <a:t>. Er </a:t>
            </a:r>
            <a:r>
              <a:rPr lang="cs-CZ" sz="2800" dirty="0" err="1" smtClean="0"/>
              <a:t>geht</a:t>
            </a:r>
            <a:r>
              <a:rPr lang="cs-CZ" sz="2800" dirty="0" smtClean="0"/>
              <a:t> in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wei</a:t>
            </a:r>
            <a:r>
              <a:rPr lang="cs-CZ" sz="2800" dirty="0" smtClean="0"/>
              <a:t>ẞ- </a:t>
            </a:r>
            <a:r>
              <a:rPr lang="cs-CZ" sz="2800" dirty="0" err="1" smtClean="0"/>
              <a:t>Hemd</a:t>
            </a:r>
            <a:r>
              <a:rPr lang="cs-CZ" sz="2800" dirty="0" smtClean="0"/>
              <a:t>,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bunt</a:t>
            </a:r>
            <a:r>
              <a:rPr lang="cs-CZ" sz="2800" dirty="0" smtClean="0"/>
              <a:t>- </a:t>
            </a:r>
            <a:r>
              <a:rPr lang="cs-CZ" sz="2800" dirty="0" err="1" smtClean="0"/>
              <a:t>Krawatte</a:t>
            </a:r>
            <a:r>
              <a:rPr lang="cs-CZ" sz="2800" dirty="0" smtClean="0"/>
              <a:t>,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schwarz</a:t>
            </a:r>
            <a:r>
              <a:rPr lang="cs-CZ" sz="2800" dirty="0" smtClean="0"/>
              <a:t>- </a:t>
            </a:r>
            <a:r>
              <a:rPr lang="cs-CZ" sz="2800" dirty="0" err="1" smtClean="0"/>
              <a:t>Anzug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schick</a:t>
            </a:r>
            <a:r>
              <a:rPr lang="cs-CZ" sz="2800" dirty="0" smtClean="0"/>
              <a:t>- </a:t>
            </a:r>
            <a:r>
              <a:rPr lang="cs-CZ" sz="2800" dirty="0" err="1" smtClean="0"/>
              <a:t>Halbschuhen</a:t>
            </a:r>
            <a:r>
              <a:rPr lang="cs-CZ" sz="2800" dirty="0" smtClean="0"/>
              <a:t> </a:t>
            </a:r>
            <a:r>
              <a:rPr lang="cs-CZ" sz="2800" dirty="0" err="1" smtClean="0"/>
              <a:t>zum</a:t>
            </a:r>
            <a:r>
              <a:rPr lang="cs-CZ" sz="2800" dirty="0" smtClean="0"/>
              <a:t> </a:t>
            </a:r>
            <a:r>
              <a:rPr lang="cs-CZ" sz="2800" dirty="0" err="1" smtClean="0"/>
              <a:t>Ball</a:t>
            </a:r>
            <a:r>
              <a:rPr lang="cs-CZ" sz="2800" dirty="0" smtClean="0"/>
              <a:t>. </a:t>
            </a:r>
            <a:r>
              <a:rPr lang="cs-CZ" sz="2800" dirty="0" err="1" smtClean="0"/>
              <a:t>Zum</a:t>
            </a:r>
            <a:r>
              <a:rPr lang="cs-CZ" sz="2800" dirty="0" smtClean="0"/>
              <a:t> </a:t>
            </a:r>
            <a:r>
              <a:rPr lang="cs-CZ" sz="2800" dirty="0" err="1" smtClean="0"/>
              <a:t>Joggen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alt- </a:t>
            </a:r>
            <a:r>
              <a:rPr lang="cs-CZ" sz="2800" dirty="0" err="1" smtClean="0"/>
              <a:t>Trainingsanzug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abgetragen</a:t>
            </a:r>
            <a:r>
              <a:rPr lang="cs-CZ" sz="2800" dirty="0" smtClean="0"/>
              <a:t>- </a:t>
            </a:r>
            <a:r>
              <a:rPr lang="cs-CZ" sz="2800" dirty="0" err="1" smtClean="0"/>
              <a:t>Sportschuhe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. </a:t>
            </a:r>
            <a:r>
              <a:rPr lang="cs-CZ" sz="2800" dirty="0" err="1" smtClean="0"/>
              <a:t>Gefällt</a:t>
            </a:r>
            <a:r>
              <a:rPr lang="cs-CZ" sz="2800" dirty="0" smtClean="0"/>
              <a:t> </a:t>
            </a:r>
            <a:r>
              <a:rPr lang="cs-CZ" sz="2800" dirty="0" err="1" smtClean="0"/>
              <a:t>dir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kariert</a:t>
            </a:r>
            <a:r>
              <a:rPr lang="cs-CZ" sz="2800" dirty="0" smtClean="0"/>
              <a:t>- Rock </a:t>
            </a:r>
            <a:r>
              <a:rPr lang="cs-CZ" sz="2800" dirty="0" err="1" smtClean="0"/>
              <a:t>besser</a:t>
            </a:r>
            <a:r>
              <a:rPr lang="cs-CZ" sz="2800" dirty="0" smtClean="0"/>
              <a:t> </a:t>
            </a:r>
            <a:r>
              <a:rPr lang="cs-CZ" sz="2800" dirty="0" err="1" smtClean="0"/>
              <a:t>als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einfarbig</a:t>
            </a:r>
            <a:r>
              <a:rPr lang="cs-CZ" sz="2800" dirty="0" smtClean="0"/>
              <a:t>-? </a:t>
            </a:r>
            <a:r>
              <a:rPr lang="cs-CZ" sz="2800" dirty="0" err="1" smtClean="0"/>
              <a:t>Im</a:t>
            </a:r>
            <a:r>
              <a:rPr lang="cs-CZ" sz="2800" dirty="0" smtClean="0"/>
              <a:t> Sommer </a:t>
            </a:r>
            <a:r>
              <a:rPr lang="cs-CZ" sz="2800" dirty="0" err="1" smtClean="0"/>
              <a:t>trägt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meistens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bunt</a:t>
            </a:r>
            <a:r>
              <a:rPr lang="cs-CZ" sz="2800" dirty="0" smtClean="0"/>
              <a:t>- </a:t>
            </a:r>
            <a:r>
              <a:rPr lang="cs-CZ" sz="2800" dirty="0" err="1" smtClean="0"/>
              <a:t>Sommerkleid</a:t>
            </a:r>
            <a:r>
              <a:rPr lang="cs-CZ" sz="2800" dirty="0" smtClean="0"/>
              <a:t>, </a:t>
            </a:r>
            <a:r>
              <a:rPr lang="cs-CZ" sz="2800" dirty="0" err="1" smtClean="0"/>
              <a:t>leicht</a:t>
            </a:r>
            <a:r>
              <a:rPr lang="cs-CZ" sz="2800" dirty="0" smtClean="0"/>
              <a:t>- </a:t>
            </a:r>
            <a:r>
              <a:rPr lang="cs-CZ" sz="2800" dirty="0" err="1" smtClean="0"/>
              <a:t>Sandalen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hell</a:t>
            </a:r>
            <a:r>
              <a:rPr lang="cs-CZ" sz="2800" dirty="0" smtClean="0"/>
              <a:t>- </a:t>
            </a:r>
            <a:r>
              <a:rPr lang="cs-CZ" sz="2800" dirty="0" err="1" smtClean="0"/>
              <a:t>Sommerhut</a:t>
            </a:r>
            <a:r>
              <a:rPr lang="cs-CZ" sz="2800" dirty="0" smtClean="0"/>
              <a:t>. </a:t>
            </a:r>
            <a:r>
              <a:rPr lang="cs-CZ" sz="2800" dirty="0" err="1" smtClean="0"/>
              <a:t>Wegen</a:t>
            </a:r>
            <a:r>
              <a:rPr lang="cs-CZ" sz="2800" dirty="0" smtClean="0"/>
              <a:t> </a:t>
            </a:r>
            <a:r>
              <a:rPr lang="cs-CZ" sz="2800" dirty="0" err="1" smtClean="0"/>
              <a:t>meiner</a:t>
            </a:r>
            <a:r>
              <a:rPr lang="cs-CZ" sz="2800" dirty="0" smtClean="0"/>
              <a:t> Figur kann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 </a:t>
            </a:r>
            <a:r>
              <a:rPr lang="cs-CZ" sz="2800" dirty="0" err="1" smtClean="0"/>
              <a:t>modern</a:t>
            </a:r>
            <a:r>
              <a:rPr lang="cs-CZ" sz="2800" dirty="0" smtClean="0"/>
              <a:t>- </a:t>
            </a:r>
            <a:r>
              <a:rPr lang="cs-CZ" sz="2800" dirty="0" err="1" smtClean="0"/>
              <a:t>Hüfthose</a:t>
            </a:r>
            <a:r>
              <a:rPr lang="cs-CZ" sz="2800" dirty="0" smtClean="0"/>
              <a:t> </a:t>
            </a:r>
            <a:r>
              <a:rPr lang="cs-CZ" sz="2800" dirty="0" err="1" smtClean="0"/>
              <a:t>tragen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04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- přelož: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5252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400" dirty="0" smtClean="0"/>
              <a:t>1. s tvým novým fotoaparátem	2. ke dvěma přísným učitelům </a:t>
            </a:r>
          </a:p>
          <a:p>
            <a:pPr marL="514350" indent="-514350">
              <a:buNone/>
            </a:pPr>
            <a:r>
              <a:rPr lang="cs-CZ" sz="2400" dirty="0" smtClean="0"/>
              <a:t>3. bez její červené kabelky		4. málo moderních obchodů</a:t>
            </a:r>
          </a:p>
          <a:p>
            <a:pPr marL="514350" indent="-514350">
              <a:buNone/>
            </a:pPr>
            <a:r>
              <a:rPr lang="cs-CZ" sz="2400" dirty="0" smtClean="0"/>
              <a:t>5. u vašeho  milého dědečka		6. pro jeho malé dítě</a:t>
            </a:r>
          </a:p>
          <a:p>
            <a:pPr marL="514350" indent="-514350">
              <a:buNone/>
            </a:pPr>
            <a:r>
              <a:rPr lang="cs-CZ" sz="2400" dirty="0" smtClean="0"/>
              <a:t>7. málo dobrého humoru		8. s mnoha starými lidmi</a:t>
            </a:r>
          </a:p>
          <a:p>
            <a:pPr marL="514350" indent="-514350">
              <a:buNone/>
            </a:pPr>
            <a:r>
              <a:rPr lang="cs-CZ" sz="2400" dirty="0" smtClean="0"/>
              <a:t>9. z žádného velkého města		10. pro některé slabé žáky</a:t>
            </a:r>
          </a:p>
          <a:p>
            <a:pPr marL="514350" indent="-514350">
              <a:buNone/>
            </a:pPr>
            <a:r>
              <a:rPr lang="cs-CZ" sz="2400" dirty="0" smtClean="0"/>
              <a:t>11. bez mého  dlouhého slohu	12. na ostatní drahé obrazy</a:t>
            </a:r>
          </a:p>
          <a:p>
            <a:pPr marL="514350" indent="-514350">
              <a:buNone/>
            </a:pPr>
            <a:r>
              <a:rPr lang="cs-CZ" sz="2400" dirty="0" smtClean="0"/>
              <a:t>13. pro žádného malého chlapce	14. málo zajímavých knih </a:t>
            </a:r>
          </a:p>
          <a:p>
            <a:pPr marL="514350" indent="-514350">
              <a:buNone/>
            </a:pPr>
            <a:r>
              <a:rPr lang="cs-CZ" sz="2400" dirty="0" smtClean="0"/>
              <a:t>15. mnoho čerstvé zeleniny		16. po dvou volných dnech</a:t>
            </a:r>
          </a:p>
          <a:p>
            <a:pPr marL="514350" indent="-514350">
              <a:buNone/>
            </a:pPr>
            <a:r>
              <a:rPr lang="cs-CZ" sz="2400" dirty="0" smtClean="0"/>
              <a:t>17. naproti našemu nízkému domu	18. do žádné špatné školy</a:t>
            </a:r>
          </a:p>
          <a:p>
            <a:pPr marL="514350" indent="-514350">
              <a:buNone/>
            </a:pPr>
            <a:r>
              <a:rPr lang="cs-CZ" sz="2400" dirty="0" smtClean="0"/>
              <a:t>19. v mnoha prázdných kinech	20. k jejímu barevnému kostýmu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AutoNum type="arabi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98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passt</a:t>
            </a:r>
            <a:r>
              <a:rPr lang="cs-CZ" b="1" dirty="0" smtClean="0"/>
              <a:t> </a:t>
            </a:r>
            <a:r>
              <a:rPr lang="cs-CZ" b="1" dirty="0" err="1" smtClean="0"/>
              <a:t>zu</a:t>
            </a:r>
            <a:r>
              <a:rPr lang="cs-CZ" b="1" dirty="0" smtClean="0"/>
              <a:t> </a:t>
            </a:r>
            <a:r>
              <a:rPr lang="cs-CZ" b="1" dirty="0" err="1" smtClean="0"/>
              <a:t>deiner</a:t>
            </a:r>
            <a:r>
              <a:rPr lang="cs-CZ" b="1" dirty="0" smtClean="0"/>
              <a:t> </a:t>
            </a:r>
            <a:r>
              <a:rPr lang="cs-CZ" b="1" dirty="0" err="1" smtClean="0"/>
              <a:t>Mütze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blauer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Schal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schwarze</a:t>
            </a:r>
            <a:r>
              <a:rPr lang="cs-CZ" dirty="0" smtClean="0"/>
              <a:t> </a:t>
            </a:r>
            <a:r>
              <a:rPr lang="cs-CZ" dirty="0" err="1" smtClean="0"/>
              <a:t>Stiefel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graues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Kostüm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braune </a:t>
            </a:r>
            <a:r>
              <a:rPr lang="cs-CZ" dirty="0" err="1" smtClean="0"/>
              <a:t>Hose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farbiges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T-</a:t>
            </a:r>
            <a:r>
              <a:rPr lang="cs-CZ" dirty="0" err="1" smtClean="0"/>
              <a:t>shirt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ziehst</a:t>
            </a:r>
            <a:r>
              <a:rPr lang="cs-CZ" b="1" dirty="0" smtClean="0"/>
              <a:t> </a:t>
            </a:r>
            <a:r>
              <a:rPr lang="cs-CZ" b="1" dirty="0" err="1" smtClean="0"/>
              <a:t>du</a:t>
            </a:r>
            <a:r>
              <a:rPr lang="cs-CZ" b="1" dirty="0" smtClean="0"/>
              <a:t> </a:t>
            </a:r>
            <a:r>
              <a:rPr lang="cs-CZ" b="1" dirty="0" err="1" smtClean="0"/>
              <a:t>an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bunte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Bluse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blauen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Jeansrock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kariertes</a:t>
            </a:r>
            <a:r>
              <a:rPr lang="cs-CZ" dirty="0" smtClean="0"/>
              <a:t> </a:t>
            </a:r>
            <a:r>
              <a:rPr lang="cs-CZ" dirty="0" err="1" smtClean="0"/>
              <a:t>Sweatshirt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modische</a:t>
            </a:r>
            <a:r>
              <a:rPr lang="cs-CZ" dirty="0" smtClean="0"/>
              <a:t> </a:t>
            </a:r>
            <a:r>
              <a:rPr lang="cs-CZ" dirty="0" err="1" smtClean="0"/>
              <a:t>Schuhe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err="1" smtClean="0"/>
              <a:t>Wie</a:t>
            </a:r>
            <a:r>
              <a:rPr lang="cs-CZ" b="1" dirty="0" smtClean="0"/>
              <a:t> </a:t>
            </a:r>
            <a:r>
              <a:rPr lang="cs-CZ" b="1" dirty="0" err="1" smtClean="0"/>
              <a:t>kommt</a:t>
            </a:r>
            <a:r>
              <a:rPr lang="cs-CZ" b="1" dirty="0" smtClean="0"/>
              <a:t> </a:t>
            </a:r>
            <a:r>
              <a:rPr lang="cs-CZ" b="1" dirty="0" err="1" smtClean="0"/>
              <a:t>sie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warmen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Jacke</a:t>
            </a:r>
            <a:r>
              <a:rPr lang="cs-CZ" dirty="0" smtClean="0"/>
              <a:t>;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hohen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Stiefel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;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dunklen</a:t>
            </a:r>
            <a:r>
              <a:rPr lang="cs-CZ" dirty="0" smtClean="0"/>
              <a:t> </a:t>
            </a:r>
            <a:r>
              <a:rPr lang="cs-CZ" dirty="0" err="1" smtClean="0"/>
              <a:t>Hut</a:t>
            </a:r>
            <a:r>
              <a:rPr lang="cs-CZ" dirty="0" smtClean="0"/>
              <a:t>;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teuren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Handschuhe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smtClean="0"/>
              <a:t>;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roten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Tuch</a:t>
            </a:r>
          </a:p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kaufst</a:t>
            </a:r>
            <a:r>
              <a:rPr lang="cs-CZ" b="1" dirty="0" smtClean="0"/>
              <a:t> </a:t>
            </a:r>
            <a:r>
              <a:rPr lang="cs-CZ" b="1" dirty="0" err="1" smtClean="0"/>
              <a:t>du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schickes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Kleid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weiẞen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Pullover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bequeme</a:t>
            </a:r>
            <a:r>
              <a:rPr lang="cs-CZ" dirty="0" smtClean="0"/>
              <a:t> </a:t>
            </a:r>
            <a:r>
              <a:rPr lang="cs-CZ" dirty="0" err="1" smtClean="0"/>
              <a:t>Schuhe</a:t>
            </a:r>
            <a:r>
              <a:rPr lang="cs-CZ" dirty="0" smtClean="0"/>
              <a:t>;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extravagantes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Top; </a:t>
            </a: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sportliche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Tasche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kostet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eleganter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Anzug</a:t>
            </a:r>
            <a:r>
              <a:rPr lang="cs-CZ" dirty="0" smtClean="0"/>
              <a:t>?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ziehe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dunklen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Pullover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neue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Modezeitschrift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gekauft</a:t>
            </a:r>
            <a:r>
              <a:rPr lang="cs-CZ" dirty="0" smtClean="0"/>
              <a:t>.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Lieblingsklamotten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hellblaue</a:t>
            </a:r>
            <a:r>
              <a:rPr lang="cs-CZ" dirty="0" smtClean="0"/>
              <a:t> </a:t>
            </a:r>
            <a:r>
              <a:rPr lang="cs-CZ" dirty="0" err="1" smtClean="0"/>
              <a:t>Jeans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einfarbiges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T-</a:t>
            </a:r>
            <a:r>
              <a:rPr lang="cs-CZ" dirty="0" err="1" smtClean="0"/>
              <a:t>shirt</a:t>
            </a:r>
            <a:r>
              <a:rPr lang="cs-CZ" dirty="0" smtClean="0"/>
              <a:t>.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geht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weiẞen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Hemd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einer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bunten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Krawatte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einem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schwarzen</a:t>
            </a:r>
            <a:r>
              <a:rPr lang="cs-CZ" dirty="0" smtClean="0"/>
              <a:t> </a:t>
            </a:r>
            <a:r>
              <a:rPr lang="cs-CZ" dirty="0" err="1" smtClean="0"/>
              <a:t>Anzug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schicken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Halbschuhen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Ball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Joggen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immer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alten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Trainingsanzug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abgetragene</a:t>
            </a:r>
            <a:r>
              <a:rPr lang="cs-CZ" dirty="0" smtClean="0"/>
              <a:t> </a:t>
            </a:r>
            <a:r>
              <a:rPr lang="cs-CZ" dirty="0" err="1" smtClean="0"/>
              <a:t>Sportschuhe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. </a:t>
            </a:r>
            <a:r>
              <a:rPr lang="cs-CZ" dirty="0" err="1" smtClean="0"/>
              <a:t>Gefällt</a:t>
            </a:r>
            <a:r>
              <a:rPr lang="cs-CZ" dirty="0" smtClean="0"/>
              <a:t> </a:t>
            </a:r>
            <a:r>
              <a:rPr lang="cs-CZ" dirty="0" err="1" smtClean="0"/>
              <a:t>dir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karierter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Rock </a:t>
            </a:r>
            <a:r>
              <a:rPr lang="cs-CZ" dirty="0" err="1" smtClean="0"/>
              <a:t>besser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einfarbiger</a:t>
            </a:r>
            <a:r>
              <a:rPr lang="cs-CZ" dirty="0" smtClean="0"/>
              <a:t>? </a:t>
            </a:r>
            <a:r>
              <a:rPr lang="cs-CZ" dirty="0" err="1" smtClean="0"/>
              <a:t>Im</a:t>
            </a:r>
            <a:r>
              <a:rPr lang="cs-CZ" dirty="0" smtClean="0"/>
              <a:t> Sommer </a:t>
            </a:r>
            <a:r>
              <a:rPr lang="cs-CZ" dirty="0" err="1" smtClean="0"/>
              <a:t>trägt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buntes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Sommerkleid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leichte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Sandalen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hellen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Sommerhut</a:t>
            </a:r>
            <a:r>
              <a:rPr lang="cs-CZ" dirty="0" smtClean="0"/>
              <a:t>. </a:t>
            </a:r>
            <a:r>
              <a:rPr lang="cs-CZ" dirty="0" err="1" smtClean="0"/>
              <a:t>Wegen</a:t>
            </a:r>
            <a:r>
              <a:rPr lang="cs-CZ" dirty="0" smtClean="0"/>
              <a:t> </a:t>
            </a:r>
            <a:r>
              <a:rPr lang="cs-CZ" dirty="0" err="1" smtClean="0"/>
              <a:t>meiner</a:t>
            </a:r>
            <a:r>
              <a:rPr lang="cs-CZ" dirty="0" smtClean="0"/>
              <a:t> Figur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eine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moderne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Hüfthose</a:t>
            </a:r>
            <a:r>
              <a:rPr lang="cs-CZ" dirty="0" smtClean="0"/>
              <a:t> </a:t>
            </a:r>
            <a:r>
              <a:rPr lang="cs-CZ" dirty="0" err="1" smtClean="0"/>
              <a:t>tragen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1. </a:t>
            </a:r>
            <a:r>
              <a:rPr lang="cs-CZ" sz="3100" dirty="0" err="1" smtClean="0">
                <a:solidFill>
                  <a:srgbClr val="FF0000"/>
                </a:solidFill>
              </a:rPr>
              <a:t>mit</a:t>
            </a:r>
            <a:r>
              <a:rPr lang="cs-CZ" sz="3100" dirty="0" smtClean="0"/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deiner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neuen</a:t>
            </a:r>
            <a:r>
              <a:rPr lang="cs-CZ" sz="3100" dirty="0" smtClean="0">
                <a:solidFill>
                  <a:srgbClr val="FF0000"/>
                </a:solidFill>
              </a:rPr>
              <a:t> Kamera</a:t>
            </a:r>
            <a:r>
              <a:rPr lang="cs-CZ" sz="3100" dirty="0" smtClean="0"/>
              <a:t>	2. </a:t>
            </a:r>
            <a:r>
              <a:rPr lang="cs-CZ" sz="3100" dirty="0" err="1" smtClean="0">
                <a:solidFill>
                  <a:srgbClr val="FF0000"/>
                </a:solidFill>
              </a:rPr>
              <a:t>zu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zwei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strengen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Lehrern</a:t>
            </a:r>
            <a:endParaRPr lang="cs-CZ" sz="3100" dirty="0" smtClean="0"/>
          </a:p>
          <a:p>
            <a:pPr marL="514350" indent="-514350">
              <a:buNone/>
            </a:pPr>
            <a:r>
              <a:rPr lang="cs-CZ" sz="3100" dirty="0" smtClean="0"/>
              <a:t>3. </a:t>
            </a:r>
            <a:r>
              <a:rPr lang="cs-CZ" sz="3100" dirty="0" smtClean="0">
                <a:solidFill>
                  <a:srgbClr val="FF0000"/>
                </a:solidFill>
              </a:rPr>
              <a:t>ohne </a:t>
            </a:r>
            <a:r>
              <a:rPr lang="cs-CZ" sz="3100" dirty="0" err="1" smtClean="0">
                <a:solidFill>
                  <a:srgbClr val="FF0000"/>
                </a:solidFill>
              </a:rPr>
              <a:t>ihre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rote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Tasche</a:t>
            </a:r>
            <a:r>
              <a:rPr lang="cs-CZ" sz="3100" dirty="0" smtClean="0"/>
              <a:t>		4. </a:t>
            </a:r>
            <a:r>
              <a:rPr lang="cs-CZ" sz="3100" dirty="0" err="1" smtClean="0">
                <a:solidFill>
                  <a:srgbClr val="FF0000"/>
                </a:solidFill>
              </a:rPr>
              <a:t>wenige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moderne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Geschäfte</a:t>
            </a:r>
            <a:endParaRPr lang="cs-CZ" sz="3100" dirty="0" smtClean="0"/>
          </a:p>
          <a:p>
            <a:pPr marL="514350" indent="-514350">
              <a:buNone/>
            </a:pPr>
            <a:r>
              <a:rPr lang="cs-CZ" sz="3100" dirty="0" smtClean="0"/>
              <a:t>5. </a:t>
            </a:r>
            <a:r>
              <a:rPr lang="cs-CZ" sz="3100" dirty="0" err="1" smtClean="0">
                <a:solidFill>
                  <a:srgbClr val="FF0000"/>
                </a:solidFill>
              </a:rPr>
              <a:t>bei</a:t>
            </a:r>
            <a:r>
              <a:rPr lang="cs-CZ" sz="3100" dirty="0" smtClean="0">
                <a:solidFill>
                  <a:srgbClr val="FF0000"/>
                </a:solidFill>
              </a:rPr>
              <a:t> eurem </a:t>
            </a:r>
            <a:r>
              <a:rPr lang="cs-CZ" sz="3100" dirty="0" err="1" smtClean="0">
                <a:solidFill>
                  <a:srgbClr val="FF0000"/>
                </a:solidFill>
              </a:rPr>
              <a:t>lieben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Opa</a:t>
            </a:r>
            <a:r>
              <a:rPr lang="cs-CZ" sz="3100" dirty="0" smtClean="0"/>
              <a:t>		6. </a:t>
            </a:r>
            <a:r>
              <a:rPr lang="cs-CZ" sz="3100" dirty="0" err="1" smtClean="0">
                <a:solidFill>
                  <a:srgbClr val="FF0000"/>
                </a:solidFill>
              </a:rPr>
              <a:t>für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sein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kleines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Kind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7. </a:t>
            </a:r>
            <a:r>
              <a:rPr lang="cs-CZ" sz="3100" dirty="0" err="1" smtClean="0">
                <a:solidFill>
                  <a:srgbClr val="FF0000"/>
                </a:solidFill>
              </a:rPr>
              <a:t>wenig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guten</a:t>
            </a:r>
            <a:r>
              <a:rPr lang="cs-CZ" sz="3100" dirty="0" smtClean="0">
                <a:solidFill>
                  <a:srgbClr val="FF0000"/>
                </a:solidFill>
              </a:rPr>
              <a:t> Humor</a:t>
            </a:r>
            <a:r>
              <a:rPr lang="cs-CZ" sz="3100" dirty="0" smtClean="0"/>
              <a:t>		8. </a:t>
            </a:r>
            <a:r>
              <a:rPr lang="cs-CZ" sz="3100" dirty="0" err="1" smtClean="0">
                <a:solidFill>
                  <a:srgbClr val="FF0000"/>
                </a:solidFill>
              </a:rPr>
              <a:t>mit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vielen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alten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Leuten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9. </a:t>
            </a:r>
            <a:r>
              <a:rPr lang="cs-CZ" sz="3100" dirty="0" err="1" smtClean="0">
                <a:solidFill>
                  <a:srgbClr val="FF0000"/>
                </a:solidFill>
              </a:rPr>
              <a:t>aus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keiner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großen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Stadt</a:t>
            </a:r>
            <a:r>
              <a:rPr lang="cs-CZ" sz="3100" dirty="0" smtClean="0"/>
              <a:t>		10. </a:t>
            </a:r>
            <a:r>
              <a:rPr lang="cs-CZ" sz="3100" dirty="0" err="1" smtClean="0">
                <a:solidFill>
                  <a:srgbClr val="FF0000"/>
                </a:solidFill>
              </a:rPr>
              <a:t>für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einige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schwache</a:t>
            </a:r>
            <a:r>
              <a:rPr lang="cs-CZ" sz="3100" dirty="0" smtClean="0">
                <a:solidFill>
                  <a:srgbClr val="FF0000"/>
                </a:solidFill>
              </a:rPr>
              <a:t> 						      </a:t>
            </a:r>
            <a:r>
              <a:rPr lang="cs-CZ" sz="3100" dirty="0" err="1" smtClean="0">
                <a:solidFill>
                  <a:srgbClr val="FF0000"/>
                </a:solidFill>
              </a:rPr>
              <a:t>Schüler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11. </a:t>
            </a:r>
            <a:r>
              <a:rPr lang="cs-CZ" sz="3100" dirty="0" smtClean="0">
                <a:solidFill>
                  <a:srgbClr val="FF0000"/>
                </a:solidFill>
              </a:rPr>
              <a:t>ohne </a:t>
            </a:r>
            <a:r>
              <a:rPr lang="cs-CZ" sz="3100" dirty="0" err="1" smtClean="0">
                <a:solidFill>
                  <a:srgbClr val="FF0000"/>
                </a:solidFill>
              </a:rPr>
              <a:t>meinen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langen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Aufsatz</a:t>
            </a:r>
            <a:r>
              <a:rPr lang="cs-CZ" sz="3100" dirty="0" smtClean="0"/>
              <a:t>	12. </a:t>
            </a:r>
            <a:r>
              <a:rPr lang="cs-CZ" sz="3100" dirty="0" err="1" smtClean="0">
                <a:solidFill>
                  <a:srgbClr val="FF0000"/>
                </a:solidFill>
              </a:rPr>
              <a:t>auf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andere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teuere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Bilder</a:t>
            </a:r>
            <a:endParaRPr lang="cs-CZ" sz="3100" dirty="0" smtClean="0"/>
          </a:p>
          <a:p>
            <a:pPr marL="514350" indent="-514350">
              <a:buNone/>
            </a:pPr>
            <a:r>
              <a:rPr lang="cs-CZ" sz="3100" dirty="0" smtClean="0"/>
              <a:t>13. </a:t>
            </a:r>
            <a:r>
              <a:rPr lang="cs-CZ" sz="3100" dirty="0" err="1" smtClean="0">
                <a:solidFill>
                  <a:srgbClr val="FF0000"/>
                </a:solidFill>
              </a:rPr>
              <a:t>für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keinen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kleinen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Jungen</a:t>
            </a:r>
            <a:r>
              <a:rPr lang="cs-CZ" sz="3100" dirty="0" smtClean="0"/>
              <a:t>	14. </a:t>
            </a:r>
            <a:r>
              <a:rPr lang="cs-CZ" sz="3100" dirty="0" err="1" smtClean="0">
                <a:solidFill>
                  <a:srgbClr val="FF0000"/>
                </a:solidFill>
              </a:rPr>
              <a:t>wenige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interessante</a:t>
            </a:r>
            <a:r>
              <a:rPr lang="cs-CZ" sz="3100" dirty="0" smtClean="0">
                <a:solidFill>
                  <a:srgbClr val="FF0000"/>
                </a:solidFill>
              </a:rPr>
              <a:t> 						       </a:t>
            </a:r>
            <a:r>
              <a:rPr lang="cs-CZ" sz="3100" dirty="0" err="1" smtClean="0">
                <a:solidFill>
                  <a:srgbClr val="FF0000"/>
                </a:solidFill>
              </a:rPr>
              <a:t>Bücher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15. </a:t>
            </a:r>
            <a:r>
              <a:rPr lang="cs-CZ" sz="3100" dirty="0" err="1" smtClean="0">
                <a:solidFill>
                  <a:srgbClr val="FF0000"/>
                </a:solidFill>
              </a:rPr>
              <a:t>viel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frisches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Gemüse</a:t>
            </a:r>
            <a:r>
              <a:rPr lang="cs-CZ" sz="3100" dirty="0" smtClean="0"/>
              <a:t>		16. </a:t>
            </a:r>
            <a:r>
              <a:rPr lang="cs-CZ" sz="3100" dirty="0" smtClean="0">
                <a:solidFill>
                  <a:srgbClr val="FF0000"/>
                </a:solidFill>
              </a:rPr>
              <a:t>nach </a:t>
            </a:r>
            <a:r>
              <a:rPr lang="cs-CZ" sz="3100" dirty="0" err="1" smtClean="0">
                <a:solidFill>
                  <a:srgbClr val="FF0000"/>
                </a:solidFill>
              </a:rPr>
              <a:t>zwei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freien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Tagen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17. </a:t>
            </a:r>
            <a:r>
              <a:rPr lang="cs-CZ" sz="3100" dirty="0" err="1" smtClean="0">
                <a:solidFill>
                  <a:srgbClr val="FF0000"/>
                </a:solidFill>
              </a:rPr>
              <a:t>gegenüber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unserem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smtClean="0"/>
              <a:t>		18. </a:t>
            </a:r>
            <a:r>
              <a:rPr lang="cs-CZ" sz="3100" dirty="0" smtClean="0">
                <a:solidFill>
                  <a:srgbClr val="FF0000"/>
                </a:solidFill>
              </a:rPr>
              <a:t>in </a:t>
            </a:r>
            <a:r>
              <a:rPr lang="cs-CZ" sz="3100" dirty="0" err="1" smtClean="0">
                <a:solidFill>
                  <a:srgbClr val="FF0000"/>
                </a:solidFill>
              </a:rPr>
              <a:t>keine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schlechte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niedrigen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Haus</a:t>
            </a:r>
            <a:r>
              <a:rPr lang="cs-CZ" sz="3100" dirty="0" smtClean="0">
                <a:solidFill>
                  <a:srgbClr val="FF0000"/>
                </a:solidFill>
              </a:rPr>
              <a:t> 		    	       </a:t>
            </a:r>
            <a:r>
              <a:rPr lang="cs-CZ" sz="3100" dirty="0" err="1" smtClean="0">
                <a:solidFill>
                  <a:srgbClr val="FF0000"/>
                </a:solidFill>
              </a:rPr>
              <a:t>Schule</a:t>
            </a:r>
            <a:endParaRPr lang="cs-CZ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3100" dirty="0" smtClean="0"/>
              <a:t>19.</a:t>
            </a:r>
            <a:r>
              <a:rPr lang="cs-CZ" sz="3100" dirty="0" smtClean="0">
                <a:solidFill>
                  <a:srgbClr val="FF0000"/>
                </a:solidFill>
              </a:rPr>
              <a:t> in </a:t>
            </a:r>
            <a:r>
              <a:rPr lang="cs-CZ" sz="3100" dirty="0" err="1" smtClean="0">
                <a:solidFill>
                  <a:srgbClr val="FF0000"/>
                </a:solidFill>
              </a:rPr>
              <a:t>vielen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leeren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Kinos</a:t>
            </a:r>
            <a:r>
              <a:rPr lang="cs-CZ" sz="3100" dirty="0" smtClean="0"/>
              <a:t>		20. </a:t>
            </a:r>
            <a:r>
              <a:rPr lang="cs-CZ" sz="3100" dirty="0" err="1" smtClean="0">
                <a:solidFill>
                  <a:srgbClr val="FF0000"/>
                </a:solidFill>
              </a:rPr>
              <a:t>zu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ihrem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farbigen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dirty="0" err="1" smtClean="0">
                <a:solidFill>
                  <a:srgbClr val="FF0000"/>
                </a:solidFill>
              </a:rPr>
              <a:t>Kostüm</a:t>
            </a:r>
            <a:endParaRPr lang="cs-CZ" sz="31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713</Words>
  <Application>Microsoft Office PowerPoint</Application>
  <PresentationFormat>Předvádění na obrazovce (4:3)</PresentationFormat>
  <Paragraphs>114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Skloňování přídavných jmen po členu neurčitém</vt:lpstr>
      <vt:lpstr>Prezentace aplikace PowerPoint</vt:lpstr>
      <vt:lpstr>I. Cvičení - doplň člen neurčitý a koncovky přídavných jmen:</vt:lpstr>
      <vt:lpstr>II. Cvičení - doplň člen neurčitý a koncovky přídavných jmen:</vt:lpstr>
      <vt:lpstr>III. Cvičení - přelož: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přídavných jmen po členu určitém</dc:title>
  <dc:creator>Mňuí</dc:creator>
  <cp:lastModifiedBy>Pavel Roubínek</cp:lastModifiedBy>
  <cp:revision>49</cp:revision>
  <dcterms:created xsi:type="dcterms:W3CDTF">2014-05-01T10:07:30Z</dcterms:created>
  <dcterms:modified xsi:type="dcterms:W3CDTF">2014-06-10T09:30:13Z</dcterms:modified>
</cp:coreProperties>
</file>